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vsdx" ContentType="application/vnd.ms-visio.drawi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9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0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22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23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65" r:id="rId4"/>
    <p:sldId id="266" r:id="rId5"/>
    <p:sldId id="267" r:id="rId6"/>
    <p:sldId id="314" r:id="rId7"/>
    <p:sldId id="268" r:id="rId8"/>
    <p:sldId id="269" r:id="rId9"/>
    <p:sldId id="270" r:id="rId10"/>
    <p:sldId id="328" r:id="rId11"/>
    <p:sldId id="292" r:id="rId12"/>
    <p:sldId id="320" r:id="rId13"/>
    <p:sldId id="315" r:id="rId14"/>
    <p:sldId id="295" r:id="rId15"/>
    <p:sldId id="273" r:id="rId16"/>
    <p:sldId id="274" r:id="rId17"/>
    <p:sldId id="297" r:id="rId18"/>
    <p:sldId id="298" r:id="rId19"/>
    <p:sldId id="313" r:id="rId20"/>
    <p:sldId id="299" r:id="rId21"/>
    <p:sldId id="300" r:id="rId22"/>
    <p:sldId id="275" r:id="rId23"/>
    <p:sldId id="276" r:id="rId24"/>
    <p:sldId id="302" r:id="rId25"/>
    <p:sldId id="303" r:id="rId26"/>
    <p:sldId id="308" r:id="rId27"/>
    <p:sldId id="310" r:id="rId28"/>
    <p:sldId id="277" r:id="rId29"/>
    <p:sldId id="282" r:id="rId30"/>
    <p:sldId id="283" r:id="rId31"/>
    <p:sldId id="285" r:id="rId32"/>
    <p:sldId id="329" r:id="rId33"/>
    <p:sldId id="306" r:id="rId34"/>
    <p:sldId id="307" r:id="rId35"/>
    <p:sldId id="284" r:id="rId36"/>
    <p:sldId id="316" r:id="rId37"/>
    <p:sldId id="336" r:id="rId38"/>
    <p:sldId id="287" r:id="rId39"/>
    <p:sldId id="288" r:id="rId40"/>
    <p:sldId id="289" r:id="rId41"/>
    <p:sldId id="290" r:id="rId42"/>
    <p:sldId id="330" r:id="rId43"/>
    <p:sldId id="291" r:id="rId44"/>
    <p:sldId id="317" r:id="rId45"/>
    <p:sldId id="323" r:id="rId46"/>
    <p:sldId id="324" r:id="rId47"/>
    <p:sldId id="325" r:id="rId48"/>
    <p:sldId id="326" r:id="rId49"/>
    <p:sldId id="331" r:id="rId50"/>
    <p:sldId id="332" r:id="rId51"/>
    <p:sldId id="333" r:id="rId52"/>
    <p:sldId id="319" r:id="rId53"/>
    <p:sldId id="335" r:id="rId54"/>
    <p:sldId id="334" r:id="rId55"/>
    <p:sldId id="259" r:id="rId5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/>
    <p:restoredTop sz="86192" autoAdjust="0"/>
  </p:normalViewPr>
  <p:slideViewPr>
    <p:cSldViewPr>
      <p:cViewPr>
        <p:scale>
          <a:sx n="95" d="100"/>
          <a:sy n="95" d="100"/>
        </p:scale>
        <p:origin x="192" y="-20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mp\20151116-1120\P200%203.0&#31435;&#39033;\IDC%202015H1&#34892;&#19994;&#20998;&#26512;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Storage</a:t>
            </a:r>
            <a:r>
              <a:rPr lang="en-US" altLang="zh-CN" sz="1400" baseline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Market Predictions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$B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2014-2018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.30603079705359"/>
          <c:y val="0.030689824759679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322260831588"/>
          <c:y val="0.0298991697805016"/>
          <c:w val="0.806250731787318"/>
          <c:h val="0.4837055142021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IDC预测!$B$1</c:f>
              <c:strCache>
                <c:ptCount val="1"/>
                <c:pt idx="0">
                  <c:v>Traditonal Arrays</c:v>
                </c:pt>
              </c:strCache>
            </c:strRef>
          </c:tx>
          <c:invertIfNegative val="0"/>
          <c:cat>
            <c:strRef>
              <c:f>IDC预测!$A$2:$A$3</c:f>
              <c:strCache>
                <c:ptCount val="2"/>
                <c:pt idx="0">
                  <c:v>2014年</c:v>
                </c:pt>
                <c:pt idx="1">
                  <c:v>2018年</c:v>
                </c:pt>
              </c:strCache>
            </c:strRef>
          </c:cat>
          <c:val>
            <c:numRef>
              <c:f>IDC预测!$B$2:$B$3</c:f>
              <c:numCache>
                <c:formatCode>\$#,##0.00_);[Red]\(\$#,##0.00\)</c:formatCode>
                <c:ptCount val="2"/>
                <c:pt idx="0">
                  <c:v>6.1</c:v>
                </c:pt>
                <c:pt idx="1">
                  <c:v>1.8</c:v>
                </c:pt>
              </c:numCache>
            </c:numRef>
          </c:val>
        </c:ser>
        <c:ser>
          <c:idx val="1"/>
          <c:order val="1"/>
          <c:tx>
            <c:strRef>
              <c:f>IDC预测!$C$1</c:f>
              <c:strCache>
                <c:ptCount val="1"/>
                <c:pt idx="0">
                  <c:v>Converged
Infrastructure</c:v>
                </c:pt>
              </c:strCache>
            </c:strRef>
          </c:tx>
          <c:invertIfNegative val="0"/>
          <c:cat>
            <c:strRef>
              <c:f>IDC预测!$A$2:$A$3</c:f>
              <c:strCache>
                <c:ptCount val="2"/>
                <c:pt idx="0">
                  <c:v>2014年</c:v>
                </c:pt>
                <c:pt idx="1">
                  <c:v>2018年</c:v>
                </c:pt>
              </c:strCache>
            </c:strRef>
          </c:cat>
          <c:val>
            <c:numRef>
              <c:f>IDC预测!$C$2:$C$3</c:f>
              <c:numCache>
                <c:formatCode>\$#,##0.00_);[Red]\(\$#,##0.00\)</c:formatCode>
                <c:ptCount val="2"/>
                <c:pt idx="0">
                  <c:v>2.4</c:v>
                </c:pt>
                <c:pt idx="1">
                  <c:v>4.0</c:v>
                </c:pt>
              </c:numCache>
            </c:numRef>
          </c:val>
        </c:ser>
        <c:ser>
          <c:idx val="2"/>
          <c:order val="2"/>
          <c:tx>
            <c:strRef>
              <c:f>IDC预测!$D$1</c:f>
              <c:strCache>
                <c:ptCount val="1"/>
                <c:pt idx="0">
                  <c:v>Hyper-converged</c:v>
                </c:pt>
              </c:strCache>
            </c:strRef>
          </c:tx>
          <c:invertIfNegative val="0"/>
          <c:cat>
            <c:strRef>
              <c:f>IDC预测!$A$2:$A$3</c:f>
              <c:strCache>
                <c:ptCount val="2"/>
                <c:pt idx="0">
                  <c:v>2014年</c:v>
                </c:pt>
                <c:pt idx="1">
                  <c:v>2018年</c:v>
                </c:pt>
              </c:strCache>
            </c:strRef>
          </c:cat>
          <c:val>
            <c:numRef>
              <c:f>IDC预测!$D$2:$D$3</c:f>
              <c:numCache>
                <c:formatCode>\$#,##0.00_);[Red]\(\$#,##0.00\)</c:formatCode>
                <c:ptCount val="2"/>
                <c:pt idx="0">
                  <c:v>0.3</c:v>
                </c:pt>
                <c:pt idx="1">
                  <c:v>2.5</c:v>
                </c:pt>
              </c:numCache>
            </c:numRef>
          </c:val>
        </c:ser>
        <c:ser>
          <c:idx val="3"/>
          <c:order val="3"/>
          <c:tx>
            <c:strRef>
              <c:f>IDC预测!$E$1</c:f>
              <c:strCache>
                <c:ptCount val="1"/>
                <c:pt idx="0">
                  <c:v>All-Flash</c:v>
                </c:pt>
              </c:strCache>
            </c:strRef>
          </c:tx>
          <c:invertIfNegative val="0"/>
          <c:cat>
            <c:strRef>
              <c:f>IDC预测!$A$2:$A$3</c:f>
              <c:strCache>
                <c:ptCount val="2"/>
                <c:pt idx="0">
                  <c:v>2014年</c:v>
                </c:pt>
                <c:pt idx="1">
                  <c:v>2018年</c:v>
                </c:pt>
              </c:strCache>
            </c:strRef>
          </c:cat>
          <c:val>
            <c:numRef>
              <c:f>IDC预测!$E$2:$E$3</c:f>
              <c:numCache>
                <c:formatCode>\$#,##0.00_);[Red]\(\$#,##0.00\)</c:formatCode>
                <c:ptCount val="2"/>
                <c:pt idx="0">
                  <c:v>0.6</c:v>
                </c:pt>
                <c:pt idx="1">
                  <c:v>1.7</c:v>
                </c:pt>
              </c:numCache>
            </c:numRef>
          </c:val>
        </c:ser>
        <c:ser>
          <c:idx val="4"/>
          <c:order val="4"/>
          <c:tx>
            <c:strRef>
              <c:f>IDC预测!$F$1</c:f>
              <c:strCache>
                <c:ptCount val="1"/>
                <c:pt idx="0">
                  <c:v>Back-Up
Appliances</c:v>
                </c:pt>
              </c:strCache>
            </c:strRef>
          </c:tx>
          <c:invertIfNegative val="0"/>
          <c:cat>
            <c:strRef>
              <c:f>IDC预测!$A$2:$A$3</c:f>
              <c:strCache>
                <c:ptCount val="2"/>
                <c:pt idx="0">
                  <c:v>2014年</c:v>
                </c:pt>
                <c:pt idx="1">
                  <c:v>2018年</c:v>
                </c:pt>
              </c:strCache>
            </c:strRef>
          </c:cat>
          <c:val>
            <c:numRef>
              <c:f>IDC预测!$F$2:$F$3</c:f>
              <c:numCache>
                <c:formatCode>\$#,##0.00_);[Red]\(\$#,##0.00\)</c:formatCode>
                <c:ptCount val="2"/>
                <c:pt idx="0">
                  <c:v>1.1</c:v>
                </c:pt>
                <c:pt idx="1">
                  <c:v>1.6</c:v>
                </c:pt>
              </c:numCache>
            </c:numRef>
          </c:val>
        </c:ser>
        <c:ser>
          <c:idx val="5"/>
          <c:order val="5"/>
          <c:tx>
            <c:strRef>
              <c:f>IDC预测!$G$1</c:f>
              <c:strCache>
                <c:ptCount val="1"/>
                <c:pt idx="0">
                  <c:v>Scale-Out NAS</c:v>
                </c:pt>
              </c:strCache>
            </c:strRef>
          </c:tx>
          <c:invertIfNegative val="0"/>
          <c:cat>
            <c:strRef>
              <c:f>IDC预测!$A$2:$A$3</c:f>
              <c:strCache>
                <c:ptCount val="2"/>
                <c:pt idx="0">
                  <c:v>2014年</c:v>
                </c:pt>
                <c:pt idx="1">
                  <c:v>2018年</c:v>
                </c:pt>
              </c:strCache>
            </c:strRef>
          </c:cat>
          <c:val>
            <c:numRef>
              <c:f>IDC预测!$G$2:$G$3</c:f>
              <c:numCache>
                <c:formatCode>\$#,##0.00_);[Red]\(\$#,##0.00\)</c:formatCode>
                <c:ptCount val="2"/>
                <c:pt idx="0">
                  <c:v>1.9</c:v>
                </c:pt>
                <c:pt idx="1">
                  <c:v>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5"/>
        <c:overlap val="100"/>
        <c:axId val="-2068267152"/>
        <c:axId val="-2068264160"/>
      </c:barChart>
      <c:catAx>
        <c:axId val="-2068267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68264160"/>
        <c:crosses val="autoZero"/>
        <c:auto val="1"/>
        <c:lblAlgn val="ctr"/>
        <c:lblOffset val="100"/>
        <c:noMultiLvlLbl val="0"/>
      </c:catAx>
      <c:valAx>
        <c:axId val="-2068264160"/>
        <c:scaling>
          <c:orientation val="minMax"/>
        </c:scaling>
        <c:delete val="0"/>
        <c:axPos val="l"/>
        <c:numFmt formatCode="\$#,##0.00_);[Red]\(\$#,##0.00\)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6826715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solidFill>
                  <a:schemeClr val="tx1"/>
                </a:solidFill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2C4B1-9639-44E6-8458-4D42BB59C43B}" type="doc">
      <dgm:prSet loTypeId="urn:microsoft.com/office/officeart/2005/8/layout/bList2" loCatId="picture" qsTypeId="urn:microsoft.com/office/officeart/2005/8/quickstyle/simple5" qsCatId="simple" csTypeId="urn:microsoft.com/office/officeart/2005/8/colors/colorful1" csCatId="colorful" phldr="1"/>
      <dgm:spPr/>
    </dgm:pt>
    <dgm:pt modelId="{CC0E00A7-541D-4700-94A3-C758A1DACA11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High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</a:p>
        <a:p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Performance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E04C51D-2D67-4C59-82B5-303C4F515430}" type="parTrans" cxnId="{49BF90C0-ED16-4276-90CA-C151ED26283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3F368D5-9177-4578-A4A5-489618AE5912}" type="sibTrans" cxnId="{49BF90C0-ED16-4276-90CA-C151ED26283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66A8E52-0552-400C-AC8F-CBE7E25B5AF2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High</a:t>
          </a:r>
        </a:p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Reliability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6FAC989-6A9F-4D7B-B9A1-56C74BFD91FE}" type="parTrans" cxnId="{00D2D715-72ED-4CDB-8EC0-1ECA9635AE3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4A397B2-E7E7-4397-B600-3564E0895095}" type="sibTrans" cxnId="{00D2D715-72ED-4CDB-8EC0-1ECA9635AE3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65EEB28-00C1-4B0D-9B5D-D6BBDA68218E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High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</a:p>
        <a:p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Expansibility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2840FCC-68FD-42F7-B4D5-A6E2DE3850B3}" type="parTrans" cxnId="{C4AB69E2-F2EB-4ABC-BAC2-D58870353ED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A4B3F53-A620-45C3-BBE5-398770137DC6}" type="sibTrans" cxnId="{C4AB69E2-F2EB-4ABC-BAC2-D58870353ED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0063138-41CD-4718-A6FD-311FD9AC39F2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Multifunction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5542E5A-D874-489F-BB67-69558C57FFF7}" type="parTrans" cxnId="{AE2820B4-3AF0-4C8B-8FA3-1E2FB20C2D4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7444ED1-FED3-4CAC-B3C6-D8403972106E}" type="sibTrans" cxnId="{AE2820B4-3AF0-4C8B-8FA3-1E2FB20C2D4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03CEDE0-7564-4C14-BDBC-96637E93E75C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Easy</a:t>
          </a:r>
        </a:p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Management</a:t>
          </a:r>
        </a:p>
      </dgm:t>
    </dgm:pt>
    <dgm:pt modelId="{89540834-02FF-48E6-AECA-7C0E6C399BF4}" type="parTrans" cxnId="{A820EDC2-3247-4D9A-AADB-F5F1C31B3A9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7E02DED-F5DE-410B-BA1E-DA0856FB48AB}" type="sibTrans" cxnId="{A820EDC2-3247-4D9A-AADB-F5F1C31B3A9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71DC777-E8E8-4437-81C0-3E0D7819BA50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Storage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</a:p>
        <a:p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Strategy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8AF0BF7-F56E-44C8-B39C-4167E2AC4763}" type="parTrans" cxnId="{03C312DD-9AA1-45F1-94F3-AE6C329C0CD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9EC058-6050-4E95-846C-7CEEE4175C38}" type="sibTrans" cxnId="{03C312DD-9AA1-45F1-94F3-AE6C329C0CD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03DD3D-090C-4A54-AC0A-F444CC6C2AB4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Industry</a:t>
          </a:r>
        </a:p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Optimization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B0D07D7-372C-4689-94BB-AB17692EE22B}" type="parTrans" cxnId="{8F74D118-C05D-4DF0-ACD0-598475FEB28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DF9D251-4843-4017-BCFF-F1C860A342FE}" type="sibTrans" cxnId="{8F74D118-C05D-4DF0-ACD0-598475FEB28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A5AF75B-ECFA-4CB0-925F-9CADB248CEC5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Data</a:t>
          </a:r>
        </a:p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Protection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8657C6A-E0CD-4A88-876E-4939A0388A08}" type="parTrans" cxnId="{8E993A53-1330-4F85-A074-009197548C8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ACB282A-CDAE-4DBC-8178-275D8E3405D8}" type="sibTrans" cxnId="{8E993A53-1330-4F85-A074-009197548C8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5CA5909-FB74-4356-B35D-C5E5E332B0E4}">
      <dgm:prSet custT="1"/>
      <dgm:spPr/>
      <dgm:t>
        <a:bodyPr/>
        <a:lstStyle/>
        <a:p>
          <a:r>
            <a: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Single</a:t>
          </a:r>
          <a:r>
            <a:rPr lang="en-US" altLang="zh-CN" sz="11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node/collective bandwidth</a:t>
          </a:r>
          <a:endParaRPr lang="zh-CN" altLang="en-US" sz="11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AA7E67-AA28-4546-8B5D-106649F6CF1F}" type="parTrans" cxnId="{6A3451F9-35C5-4757-9C11-FE0E8124AC7F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91E8E2-A2DC-4042-BB6F-BED2DF376E68}" type="sibTrans" cxnId="{6A3451F9-35C5-4757-9C11-FE0E8124AC7F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E25B27-721B-4A71-BAA0-E5E5BDC506BA}">
      <dgm:prSet custT="1"/>
      <dgm:spPr/>
      <dgm:t>
        <a:bodyPr/>
        <a:lstStyle/>
        <a:p>
          <a:r>
            <a: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Small</a:t>
          </a:r>
          <a:r>
            <a:rPr lang="en-US" altLang="zh-CN" sz="11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file aggregation</a:t>
          </a:r>
          <a:endParaRPr lang="zh-CN" altLang="en-US" sz="11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A4EDE61-BE77-4450-B516-6F676C2D8302}" type="parTrans" cxnId="{A856555F-71E6-4C61-80CB-8B5549C1017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B596902-CD99-46AD-BB78-C33B1A9D7FB9}" type="sibTrans" cxnId="{A856555F-71E6-4C61-80CB-8B5549C1017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61976A2-CB08-46C6-AF90-DD62592DFDA6}">
      <dgm:prSet/>
      <dgm:spPr/>
      <dgm:t>
        <a:bodyPr/>
        <a:lstStyle/>
        <a:p>
          <a:endParaRPr lang="zh-CN" altLang="en-US" sz="9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EBC2DC0-F201-4864-B92C-42293D4AC304}" type="parTrans" cxnId="{1493B794-53A5-427C-ACFB-843C8F36649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270722D-A80E-4960-8221-A9C36C8CB697}" type="sibTrans" cxnId="{1493B794-53A5-427C-ACFB-843C8F36649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E1C1366-1F7F-4E99-B890-60E0D0570AD9}">
      <dgm:prSet custT="1"/>
      <dgm:spPr/>
      <dgm:t>
        <a:bodyPr/>
        <a:lstStyle/>
        <a:p>
          <a:r>
            <a: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Linear</a:t>
          </a:r>
          <a:r>
            <a:rPr lang="en-US" altLang="zh-CN" sz="11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increase</a:t>
          </a:r>
          <a:endParaRPr lang="zh-CN" altLang="en-US" sz="11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E7C00F7-3BE5-4A98-9771-8ADC4396FA93}" type="parTrans" cxnId="{251C655F-FAB0-479C-B5F6-5C9B0AF9AA6D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0176BAC-9537-4E59-8761-744BAC9553CC}" type="sibTrans" cxnId="{251C655F-FAB0-479C-B5F6-5C9B0AF9AA6D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4C2408B-E6A2-4159-99C7-B5685A4B6A3A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Redundant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architecture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A978855-E414-4465-B93F-3FE33DF90B00}" type="parTrans" cxnId="{D5A4D1A1-8A7B-498A-A356-BB18F9ED4CC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AB193F-8A96-465D-B587-6010ACD1AF48}" type="sibTrans" cxnId="{D5A4D1A1-8A7B-498A-A356-BB18F9ED4CC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0AE3666-2D96-409C-85FB-DF2F50F2B161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Multiple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copy/ Erasure Code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6E664A0-F7C2-4AC3-95F6-835FDC32E63F}" type="parTrans" cxnId="{27A945CA-7C3B-419E-B9CA-85687F83269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96DB83C-7D08-4935-93E5-6096CD48D8E5}" type="sibTrans" cxnId="{27A945CA-7C3B-419E-B9CA-85687F83269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2D42114-51C5-449B-9623-973082DEF2D7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Data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quick fix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A52AAB5-6D38-4171-8906-C5CCBF97EE48}" type="parTrans" cxnId="{BA468CAE-B964-409C-AADD-F32F75C7E81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79BEA37-9C46-4CAF-A9E6-75E5EE5D4BCA}" type="sibTrans" cxnId="{BA468CAE-B964-409C-AADD-F32F75C7E81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E44813-F458-4A17-8200-C315888E9161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EB-class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expandable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35B4142-EB22-49FF-AC33-F17E3BA075DF}" type="parTrans" cxnId="{81C85BAC-98EA-4CCB-BD38-38A3CC82F909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7ED0D3D-4292-4363-9EF6-1F118100D083}" type="sibTrans" cxnId="{81C85BAC-98EA-4CCB-BD38-38A3CC82F909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3D65B11-0961-4EC5-9889-A41F4AC3CD57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Online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expansion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82631FE-C38A-4CF7-BF18-A5074A1D8AF8}" type="parTrans" cxnId="{B4CCB8A7-F671-4EE5-AF27-52D980A172AF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75EBE8B-8C1D-4196-AFDC-218D9FC79289}" type="sibTrans" cxnId="{B4CCB8A7-F671-4EE5-AF27-52D980A172AF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FAB4757-B188-4817-A180-0D4E8463CCB5}">
      <dgm:prSet custT="1"/>
      <dgm:spPr/>
      <dgm:t>
        <a:bodyPr/>
        <a:lstStyle/>
        <a:p>
          <a:r>
            <a: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Metadata</a:t>
          </a:r>
          <a:r>
            <a:rPr lang="en-US" altLang="zh-CN" sz="11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performance</a:t>
          </a:r>
          <a:endParaRPr lang="zh-CN" altLang="en-US" sz="11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E5B2DFC-F134-4C42-8473-D85D4D23F056}" type="parTrans" cxnId="{AAB0C67F-D74A-4D32-88A6-F00C6FF1A919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B738D39-F3C4-4A06-B20E-EE0FF1AC1A26}" type="sibTrans" cxnId="{AAB0C67F-D74A-4D32-88A6-F00C6FF1A919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D2E7A8F-D225-4EA8-9BBA-4AF4D299739F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Automatic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data equalizing 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3F4923F-9F7D-47E4-A091-4255B7854029}" type="parTrans" cxnId="{20377469-DEF7-47ED-BBD9-CF0161301ED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8203D9C-13D7-41DD-878F-68691A1943A3}" type="sibTrans" cxnId="{20377469-DEF7-47ED-BBD9-CF0161301ED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A8CA21-A4A6-42CC-84DB-3A4AC59DC04D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Diverse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provider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F27A71E-BCE5-4F25-99DF-2766381CE12B}" type="parTrans" cxnId="{2D174D4E-D8F7-4CB8-9EB1-96CF21ABE02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BC45E21-845C-44D6-804C-6700638CE4DB}" type="sibTrans" cxnId="{2D174D4E-D8F7-4CB8-9EB1-96CF21ABE02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C66EC64-77FE-4EAE-B219-30A4A165E58E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Abundant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cluster NAS functions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5EA1368-6D7F-4DB8-AD99-A7A1200AAD69}" type="parTrans" cxnId="{66404AE5-C9B9-4886-AF61-273204B3559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3D60D92-2F19-430C-8DF6-962FD46D35D2}" type="sibTrans" cxnId="{66404AE5-C9B9-4886-AF61-273204B3559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4FCFCF9-28AA-410A-B2D9-1C2D94164BCB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Graphical user interface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679E9CD-975A-452A-B890-3E4B537FF35E}" type="parTrans" cxnId="{8E500D76-3701-4576-A24D-4E6BB15482D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EFE116F-B891-4A03-8175-2E27911553F3}" type="sibTrans" cxnId="{8E500D76-3701-4576-A24D-4E6BB15482D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FCB4F54-595C-4D62-8246-6873A6CDCDE2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Easy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operation and maintenance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20E8512-CC97-47CE-9687-C95C46E65DF3}" type="parTrans" cxnId="{A8CF90A6-3D45-478F-86A7-FF8A3D000D2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BFEACBA-F05F-49C1-BA4A-013CF053C19B}" type="sibTrans" cxnId="{A8CF90A6-3D45-478F-86A7-FF8A3D000D2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F60FA11-EBF6-4C29-ADAE-F1C05EBBD5A5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Disk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packet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174399B-DEFD-425F-BCCA-77B9DA8A17D5}" type="parTrans" cxnId="{717FF115-0BC9-493A-8E05-D564AF432CF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B61F8AF-46D9-4D12-A9D1-35D7EB0F84F8}" type="sibTrans" cxnId="{717FF115-0BC9-493A-8E05-D564AF432CF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7FE01E7-B05A-41DC-BC2A-4B40127198AA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Node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partition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3168EB4-70BE-42E6-98F7-ACEDFE170AEA}" type="parTrans" cxnId="{A434D86B-B116-4907-87FE-A2C023B864A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5B1E3E4-6F68-4928-90AD-DF59A8284887}" type="sibTrans" cxnId="{A434D86B-B116-4907-87FE-A2C023B864A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8E321A-8D76-4717-8369-EAE6D13C3B59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Class-based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Storage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4DB3EC-66CA-4980-A0B5-435AFACC1FDD}" type="parTrans" cxnId="{08105324-0E8D-45F4-803F-4DC252B17FFD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FF12F98-3FC7-444D-B81B-80A81993EEDC}" type="sibTrans" cxnId="{08105324-0E8D-45F4-803F-4DC252B17FFD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D96DDBD-726A-4726-96B3-BD189442FBA6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Quota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management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50B02B9-013F-413E-9424-7DAD9297DF42}" type="parTrans" cxnId="{2A31926D-3F11-47CA-B841-D61E937E9D6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82A84A4-D564-42A2-816D-80ECF8E2F369}" type="sibTrans" cxnId="{2A31926D-3F11-47CA-B841-D61E937E9D6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E1BA3F7-CF5E-4A17-92E5-C94EF45FFFAA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Catalog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fragmentation 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3648CCC-47C7-46C6-8F26-34B0F2FB1641}" type="parTrans" cxnId="{573AFC7C-EC06-4F27-8708-6474E9D9B4A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B29277D-E7AC-4D23-BC39-80091AA28BD5}" type="sibTrans" cxnId="{573AFC7C-EC06-4F27-8708-6474E9D9B4A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6B569AF-ACD7-489B-BABC-50FA083457CA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Remote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Sync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F65257-B677-42EC-82CB-9B96BC22F232}" type="parTrans" cxnId="{5769CD55-28B6-4686-B93C-C2D013C4367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9223CFA-4D49-46B0-835C-99AB929BE05C}" type="sibTrans" cxnId="{5769CD55-28B6-4686-B93C-C2D013C4367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C3E09AC-709C-4AB9-BCE7-2F13DD4107BF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Data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archiving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901602A-DC4F-4FF4-8BB1-6E4540C435A5}" type="parTrans" cxnId="{250CE93F-EFF3-44F9-9DCD-65863F480B0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24C79C8-7DA2-4CCD-9EC2-FB959D1CE48B}" type="sibTrans" cxnId="{250CE93F-EFF3-44F9-9DCD-65863F480B0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C481816-B5A3-4C44-9AE5-3A4759ED670E}">
      <dgm:prSet/>
      <dgm:spPr/>
      <dgm:t>
        <a:bodyPr/>
        <a:lstStyle/>
        <a:p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936A17-75DB-4438-913D-CE17DDA55D32}" type="parTrans" cxnId="{A503118C-0DB1-4791-9262-087D9299D1B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1E98022-840B-4236-94E3-BD3682CB2F7F}" type="sibTrans" cxnId="{A503118C-0DB1-4791-9262-087D9299D1B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8D65468-0125-4583-8E77-83B274ECA651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Access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Management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D6609A-98D7-4D77-BCF0-9EA6AF9AB1C9}" type="parTrans" cxnId="{8B6949A4-66A4-4394-B5F2-1876122DB95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4B2F9B6-8C08-43B8-8C1F-A072E8A1AC36}" type="sibTrans" cxnId="{8B6949A4-66A4-4394-B5F2-1876122DB95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CB7FE23-667B-4059-B43C-551018384939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User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Management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2450E87-8867-4121-8598-57F532F747DD}" type="parTrans" cxnId="{567916FA-DCB6-4F89-A5B8-65242C0E725F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E08061F-4FAC-464F-B5CB-1D1EE9D41E26}" type="sibTrans" cxnId="{567916FA-DCB6-4F89-A5B8-65242C0E725F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C8C3F2C-0129-42E6-8390-48023FA97315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WORM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36C835E-7398-4932-AF38-5A43C744A4AA}" type="parTrans" cxnId="{F2924E66-1EBE-483C-8A0B-D98B4BECE85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DF0D821-C078-4741-A4B8-18088F62072D}" type="sibTrans" cxnId="{F2924E66-1EBE-483C-8A0B-D98B4BECE85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3578B20-77D8-467D-8572-8D20E05FD6B3}">
      <dgm:prSet/>
      <dgm:spPr/>
      <dgm:t>
        <a:bodyPr/>
        <a:lstStyle/>
        <a:p>
          <a:r>
            <a:rPr lang="en-US" altLang="zh-CN" dirty="0" err="1" smtClean="0">
              <a:latin typeface="微软雅黑" panose="020B0503020204020204" pitchFamily="34" charset="-122"/>
              <a:ea typeface="微软雅黑" panose="020B0503020204020204" pitchFamily="34" charset="-122"/>
            </a:rPr>
            <a:t>QoS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601A31D-A3B7-4498-9194-F85F80D8DF7E}" type="parTrans" cxnId="{14E5D020-1392-4910-A6D6-C8AE5C1B834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247225F-D7FC-4FD2-80C5-A9E7A8D421AA}" type="sibTrans" cxnId="{14E5D020-1392-4910-A6D6-C8AE5C1B834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B439297-8ECA-4037-BDD7-9831D1708170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Automatic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power consumption control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E92DE73-D4BF-4C1D-9973-AE5D9AA04373}" type="parTrans" cxnId="{57ED72A6-71DF-4A62-9D33-A83CEA01E87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B5FB730-9C87-4864-BF3E-C0DE6E231F76}" type="sibTrans" cxnId="{57ED72A6-71DF-4A62-9D33-A83CEA01E87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2DCA329-ABB8-4F2C-9162-0FCF6442D5B0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Thin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provisioning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9AD4EE4-4DFC-48FA-8F21-C5649CDBC9AB}" type="parTrans" cxnId="{AD36781A-5989-4F1D-B09A-AB0277E2E371}">
      <dgm:prSet/>
      <dgm:spPr/>
      <dgm:t>
        <a:bodyPr/>
        <a:lstStyle/>
        <a:p>
          <a:endParaRPr lang="zh-CN" altLang="en-US"/>
        </a:p>
      </dgm:t>
    </dgm:pt>
    <dgm:pt modelId="{CA029187-61CA-4E64-8CBE-6AB700678560}" type="sibTrans" cxnId="{AD36781A-5989-4F1D-B09A-AB0277E2E371}">
      <dgm:prSet/>
      <dgm:spPr/>
      <dgm:t>
        <a:bodyPr/>
        <a:lstStyle/>
        <a:p>
          <a:endParaRPr lang="zh-CN" altLang="en-US"/>
        </a:p>
      </dgm:t>
    </dgm:pt>
    <dgm:pt modelId="{A84C32C1-1DE0-4E55-AEB6-166C9C8826B0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Unified monitoring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management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CD05B4E-C097-4293-B235-0DF52875FAFA}" type="sibTrans" cxnId="{6B517470-281B-495A-9BD9-B40381940D0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AA921ED-803C-44FE-BF61-939C176C35B8}" type="parTrans" cxnId="{6B517470-281B-495A-9BD9-B40381940D0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AD1CB3-90CF-46BA-9B2C-561DB248A41A}">
      <dgm:prSet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In-time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alerting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AA47A5D-0B0B-4D3F-9E34-CBB6A49CF085}" type="sibTrans" cxnId="{B627185D-FC88-4148-BD43-A8A8AD0C99A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99AA414-CD12-49AB-AA07-9E39D8F1BAB9}" type="parTrans" cxnId="{B627185D-FC88-4148-BD43-A8A8AD0C99A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2CD2BAF-D142-442E-9C3A-F3689AE603A3}" type="pres">
      <dgm:prSet presAssocID="{8252C4B1-9639-44E6-8458-4D42BB59C43B}" presName="diagram" presStyleCnt="0">
        <dgm:presLayoutVars>
          <dgm:dir/>
          <dgm:animLvl val="lvl"/>
          <dgm:resizeHandles val="exact"/>
        </dgm:presLayoutVars>
      </dgm:prSet>
      <dgm:spPr/>
    </dgm:pt>
    <dgm:pt modelId="{1CADA94C-FCD5-44C9-8AC0-C25A8B25C28A}" type="pres">
      <dgm:prSet presAssocID="{CC0E00A7-541D-4700-94A3-C758A1DACA11}" presName="compNode" presStyleCnt="0"/>
      <dgm:spPr/>
    </dgm:pt>
    <dgm:pt modelId="{D020F562-20C4-48E4-87CB-1FCA89C3ED67}" type="pres">
      <dgm:prSet presAssocID="{CC0E00A7-541D-4700-94A3-C758A1DACA11}" presName="childRec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5DDD65-4687-457A-8A35-97BAF6DB7AC1}" type="pres">
      <dgm:prSet presAssocID="{CC0E00A7-541D-4700-94A3-C758A1DACA1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4FBA9A-B024-4E6E-93A7-376B1DC8DAE9}" type="pres">
      <dgm:prSet presAssocID="{CC0E00A7-541D-4700-94A3-C758A1DACA11}" presName="parentRect" presStyleLbl="alignNode1" presStyleIdx="0" presStyleCnt="8"/>
      <dgm:spPr/>
      <dgm:t>
        <a:bodyPr/>
        <a:lstStyle/>
        <a:p>
          <a:endParaRPr lang="zh-CN" altLang="en-US"/>
        </a:p>
      </dgm:t>
    </dgm:pt>
    <dgm:pt modelId="{CCF82218-D25B-4534-8C5A-96F832300363}" type="pres">
      <dgm:prSet presAssocID="{CC0E00A7-541D-4700-94A3-C758A1DACA11}" presName="adorn" presStyleLbl="fgAccFollowNode1" presStyleIdx="0" presStyleCnt="8"/>
      <dgm:spPr/>
    </dgm:pt>
    <dgm:pt modelId="{5A2229CB-FA4D-42AA-95CE-8D377E2A45D1}" type="pres">
      <dgm:prSet presAssocID="{63F368D5-9177-4578-A4A5-489618AE5912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38AB885A-1E10-478C-8153-752B9AAEFFBF}" type="pres">
      <dgm:prSet presAssocID="{066A8E52-0552-400C-AC8F-CBE7E25B5AF2}" presName="compNode" presStyleCnt="0"/>
      <dgm:spPr/>
    </dgm:pt>
    <dgm:pt modelId="{A35B2C59-C231-4FCD-951C-8673ED334DD3}" type="pres">
      <dgm:prSet presAssocID="{066A8E52-0552-400C-AC8F-CBE7E25B5AF2}" presName="childRec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50C92DC-57DA-4E0A-BE17-76909E09C4CE}" type="pres">
      <dgm:prSet presAssocID="{066A8E52-0552-400C-AC8F-CBE7E25B5AF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CE4C2A5-5735-43AB-946C-1E0EFA0CCA06}" type="pres">
      <dgm:prSet presAssocID="{066A8E52-0552-400C-AC8F-CBE7E25B5AF2}" presName="parentRect" presStyleLbl="alignNode1" presStyleIdx="1" presStyleCnt="8"/>
      <dgm:spPr/>
      <dgm:t>
        <a:bodyPr/>
        <a:lstStyle/>
        <a:p>
          <a:endParaRPr lang="zh-CN" altLang="en-US"/>
        </a:p>
      </dgm:t>
    </dgm:pt>
    <dgm:pt modelId="{43025D74-52BC-4431-9FE4-F62DCB039321}" type="pres">
      <dgm:prSet presAssocID="{066A8E52-0552-400C-AC8F-CBE7E25B5AF2}" presName="adorn" presStyleLbl="fgAccFollowNode1" presStyleIdx="1" presStyleCnt="8"/>
      <dgm:spPr/>
    </dgm:pt>
    <dgm:pt modelId="{AB85656F-D167-4E1C-B976-28C77BFF0922}" type="pres">
      <dgm:prSet presAssocID="{84A397B2-E7E7-4397-B600-3564E0895095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F9BDC36E-35A2-4264-AD3E-2E44200C4454}" type="pres">
      <dgm:prSet presAssocID="{C65EEB28-00C1-4B0D-9B5D-D6BBDA68218E}" presName="compNode" presStyleCnt="0"/>
      <dgm:spPr/>
    </dgm:pt>
    <dgm:pt modelId="{3FB2225A-BD15-471E-AE29-B83334BB5D46}" type="pres">
      <dgm:prSet presAssocID="{C65EEB28-00C1-4B0D-9B5D-D6BBDA68218E}" presName="childRec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258348-BD07-44B7-9535-BBD12EEE4E41}" type="pres">
      <dgm:prSet presAssocID="{C65EEB28-00C1-4B0D-9B5D-D6BBDA68218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88921AC-1931-4D59-9C4B-3899BD5D4242}" type="pres">
      <dgm:prSet presAssocID="{C65EEB28-00C1-4B0D-9B5D-D6BBDA68218E}" presName="parentRect" presStyleLbl="alignNode1" presStyleIdx="2" presStyleCnt="8"/>
      <dgm:spPr/>
      <dgm:t>
        <a:bodyPr/>
        <a:lstStyle/>
        <a:p>
          <a:endParaRPr lang="zh-CN" altLang="en-US"/>
        </a:p>
      </dgm:t>
    </dgm:pt>
    <dgm:pt modelId="{9E1E33C7-1C99-4CD8-92C0-D88E9C32EF3A}" type="pres">
      <dgm:prSet presAssocID="{C65EEB28-00C1-4B0D-9B5D-D6BBDA68218E}" presName="adorn" presStyleLbl="fgAccFollowNode1" presStyleIdx="2" presStyleCnt="8"/>
      <dgm:spPr/>
    </dgm:pt>
    <dgm:pt modelId="{F3AC5D9D-BF27-4CB6-BED4-BA7D069124BA}" type="pres">
      <dgm:prSet presAssocID="{FA4B3F53-A620-45C3-BBE5-398770137DC6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DFECBC53-797C-4E7C-945D-A1C7F28A036A}" type="pres">
      <dgm:prSet presAssocID="{10063138-41CD-4718-A6FD-311FD9AC39F2}" presName="compNode" presStyleCnt="0"/>
      <dgm:spPr/>
    </dgm:pt>
    <dgm:pt modelId="{564A29C4-9441-4BAD-BE0D-4D6BB4B95ADB}" type="pres">
      <dgm:prSet presAssocID="{10063138-41CD-4718-A6FD-311FD9AC39F2}" presName="childRec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BE391F-F598-443E-93F5-AF60DCFEA231}" type="pres">
      <dgm:prSet presAssocID="{10063138-41CD-4718-A6FD-311FD9AC39F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24BB37-62AB-45F6-B466-349C079BBC22}" type="pres">
      <dgm:prSet presAssocID="{10063138-41CD-4718-A6FD-311FD9AC39F2}" presName="parentRect" presStyleLbl="alignNode1" presStyleIdx="3" presStyleCnt="8"/>
      <dgm:spPr/>
      <dgm:t>
        <a:bodyPr/>
        <a:lstStyle/>
        <a:p>
          <a:endParaRPr lang="zh-CN" altLang="en-US"/>
        </a:p>
      </dgm:t>
    </dgm:pt>
    <dgm:pt modelId="{7EA53086-E601-4F4B-9636-3A3F87401346}" type="pres">
      <dgm:prSet presAssocID="{10063138-41CD-4718-A6FD-311FD9AC39F2}" presName="adorn" presStyleLbl="fgAccFollowNode1" presStyleIdx="3" presStyleCnt="8"/>
      <dgm:spPr/>
    </dgm:pt>
    <dgm:pt modelId="{628DA6FF-9B26-4312-BC4B-AF61449BCC7F}" type="pres">
      <dgm:prSet presAssocID="{47444ED1-FED3-4CAC-B3C6-D8403972106E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A6300229-3A4E-4653-B1C0-E74B7FFBC0E7}" type="pres">
      <dgm:prSet presAssocID="{503CEDE0-7564-4C14-BDBC-96637E93E75C}" presName="compNode" presStyleCnt="0"/>
      <dgm:spPr/>
    </dgm:pt>
    <dgm:pt modelId="{66F6886B-C1A9-4172-8F06-1E6E81933401}" type="pres">
      <dgm:prSet presAssocID="{503CEDE0-7564-4C14-BDBC-96637E93E75C}" presName="childRec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BE8569-32D9-4A68-AEB4-C24E7B463806}" type="pres">
      <dgm:prSet presAssocID="{503CEDE0-7564-4C14-BDBC-96637E93E75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84CACF9-CF4C-4510-8F1D-32F384E5C7A9}" type="pres">
      <dgm:prSet presAssocID="{503CEDE0-7564-4C14-BDBC-96637E93E75C}" presName="parentRect" presStyleLbl="alignNode1" presStyleIdx="4" presStyleCnt="8"/>
      <dgm:spPr/>
      <dgm:t>
        <a:bodyPr/>
        <a:lstStyle/>
        <a:p>
          <a:endParaRPr lang="zh-CN" altLang="en-US"/>
        </a:p>
      </dgm:t>
    </dgm:pt>
    <dgm:pt modelId="{6EDC3806-3979-49CD-8793-6F12B84B1EB8}" type="pres">
      <dgm:prSet presAssocID="{503CEDE0-7564-4C14-BDBC-96637E93E75C}" presName="adorn" presStyleLbl="fgAccFollowNode1" presStyleIdx="4" presStyleCnt="8"/>
      <dgm:spPr/>
    </dgm:pt>
    <dgm:pt modelId="{A69E9640-5EAE-41CB-A71D-085034018042}" type="pres">
      <dgm:prSet presAssocID="{67E02DED-F5DE-410B-BA1E-DA0856FB48AB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40D819FC-0ECB-4202-837D-0A84AC7DBFCB}" type="pres">
      <dgm:prSet presAssocID="{771DC777-E8E8-4437-81C0-3E0D7819BA50}" presName="compNode" presStyleCnt="0"/>
      <dgm:spPr/>
    </dgm:pt>
    <dgm:pt modelId="{C8FC3924-CEBA-4868-9B42-1A5AC8941CA6}" type="pres">
      <dgm:prSet presAssocID="{771DC777-E8E8-4437-81C0-3E0D7819BA50}" presName="childRec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AFA8C6-45B8-448A-B14F-85E23DB3E99B}" type="pres">
      <dgm:prSet presAssocID="{771DC777-E8E8-4437-81C0-3E0D7819BA5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ECBCB5B-5C39-4B42-B35A-E607E58ED876}" type="pres">
      <dgm:prSet presAssocID="{771DC777-E8E8-4437-81C0-3E0D7819BA50}" presName="parentRect" presStyleLbl="alignNode1" presStyleIdx="5" presStyleCnt="8"/>
      <dgm:spPr/>
      <dgm:t>
        <a:bodyPr/>
        <a:lstStyle/>
        <a:p>
          <a:endParaRPr lang="zh-CN" altLang="en-US"/>
        </a:p>
      </dgm:t>
    </dgm:pt>
    <dgm:pt modelId="{4C3C431D-8A73-4C79-91A8-DAEA57FFBAC0}" type="pres">
      <dgm:prSet presAssocID="{771DC777-E8E8-4437-81C0-3E0D7819BA50}" presName="adorn" presStyleLbl="fgAccFollowNode1" presStyleIdx="5" presStyleCnt="8"/>
      <dgm:spPr/>
    </dgm:pt>
    <dgm:pt modelId="{D6CA0C79-804B-4EC3-911B-2C52153BF76E}" type="pres">
      <dgm:prSet presAssocID="{7C9EC058-6050-4E95-846C-7CEEE4175C38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16777512-0350-4165-BE97-99DBA8D53C72}" type="pres">
      <dgm:prSet presAssocID="{0A5AF75B-ECFA-4CB0-925F-9CADB248CEC5}" presName="compNode" presStyleCnt="0"/>
      <dgm:spPr/>
    </dgm:pt>
    <dgm:pt modelId="{08ED7881-F87F-44F2-AA7E-165EB9AF50B2}" type="pres">
      <dgm:prSet presAssocID="{0A5AF75B-ECFA-4CB0-925F-9CADB248CEC5}" presName="childRec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668C69-C2A5-4BED-8D7C-A9532F9151DB}" type="pres">
      <dgm:prSet presAssocID="{0A5AF75B-ECFA-4CB0-925F-9CADB248CEC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7DF1A97-D963-435A-9802-E562FD90E521}" type="pres">
      <dgm:prSet presAssocID="{0A5AF75B-ECFA-4CB0-925F-9CADB248CEC5}" presName="parentRect" presStyleLbl="alignNode1" presStyleIdx="6" presStyleCnt="8"/>
      <dgm:spPr/>
      <dgm:t>
        <a:bodyPr/>
        <a:lstStyle/>
        <a:p>
          <a:endParaRPr lang="zh-CN" altLang="en-US"/>
        </a:p>
      </dgm:t>
    </dgm:pt>
    <dgm:pt modelId="{009C392C-DCB6-4877-810B-45CC3C35E632}" type="pres">
      <dgm:prSet presAssocID="{0A5AF75B-ECFA-4CB0-925F-9CADB248CEC5}" presName="adorn" presStyleLbl="fgAccFollowNode1" presStyleIdx="6" presStyleCnt="8"/>
      <dgm:spPr/>
    </dgm:pt>
    <dgm:pt modelId="{D0D2D17C-50B4-43D2-A7B2-6BEA35EA6539}" type="pres">
      <dgm:prSet presAssocID="{DACB282A-CDAE-4DBC-8178-275D8E3405D8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0D8CF5D4-3ACE-4DB9-A5E2-432AAEB7B111}" type="pres">
      <dgm:prSet presAssocID="{B803DD3D-090C-4A54-AC0A-F444CC6C2AB4}" presName="compNode" presStyleCnt="0"/>
      <dgm:spPr/>
    </dgm:pt>
    <dgm:pt modelId="{83A5F52E-FE28-4FDE-BBFC-27065E2D2865}" type="pres">
      <dgm:prSet presAssocID="{B803DD3D-090C-4A54-AC0A-F444CC6C2AB4}" presName="childRec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AC9EB5-044E-4442-BF5F-644385F0F617}" type="pres">
      <dgm:prSet presAssocID="{B803DD3D-090C-4A54-AC0A-F444CC6C2AB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B3B0B3-6B56-4596-94A0-6D014392AA63}" type="pres">
      <dgm:prSet presAssocID="{B803DD3D-090C-4A54-AC0A-F444CC6C2AB4}" presName="parentRect" presStyleLbl="alignNode1" presStyleIdx="7" presStyleCnt="8"/>
      <dgm:spPr/>
      <dgm:t>
        <a:bodyPr/>
        <a:lstStyle/>
        <a:p>
          <a:endParaRPr lang="zh-CN" altLang="en-US"/>
        </a:p>
      </dgm:t>
    </dgm:pt>
    <dgm:pt modelId="{8188D784-1C95-4761-8B0C-1F2B60F72C16}" type="pres">
      <dgm:prSet presAssocID="{B803DD3D-090C-4A54-AC0A-F444CC6C2AB4}" presName="adorn" presStyleLbl="fgAccFollowNode1" presStyleIdx="7" presStyleCnt="8"/>
      <dgm:spPr/>
    </dgm:pt>
  </dgm:ptLst>
  <dgm:cxnLst>
    <dgm:cxn modelId="{FD2E7487-7C87-4BCA-8CF6-B786B0055DB2}" type="presOf" srcId="{10063138-41CD-4718-A6FD-311FD9AC39F2}" destId="{7DBE391F-F598-443E-93F5-AF60DCFEA231}" srcOrd="0" destOrd="0" presId="urn:microsoft.com/office/officeart/2005/8/layout/bList2"/>
    <dgm:cxn modelId="{8BC18275-D913-44BD-802F-196940268591}" type="presOf" srcId="{FA4B3F53-A620-45C3-BBE5-398770137DC6}" destId="{F3AC5D9D-BF27-4CB6-BED4-BA7D069124BA}" srcOrd="0" destOrd="0" presId="urn:microsoft.com/office/officeart/2005/8/layout/bList2"/>
    <dgm:cxn modelId="{250CE93F-EFF3-44F9-9DCD-65863F480B06}" srcId="{0A5AF75B-ECFA-4CB0-925F-9CADB248CEC5}" destId="{1C3E09AC-709C-4AB9-BCE7-2F13DD4107BF}" srcOrd="1" destOrd="0" parTransId="{0901602A-DC4F-4FF4-8BB1-6E4540C435A5}" sibTransId="{224C79C8-7DA2-4CCD-9EC2-FB959D1CE48B}"/>
    <dgm:cxn modelId="{E09B96B1-4F9A-48B5-A4A5-4907E5115DBA}" type="presOf" srcId="{503CEDE0-7564-4C14-BDBC-96637E93E75C}" destId="{584CACF9-CF4C-4510-8F1D-32F384E5C7A9}" srcOrd="1" destOrd="0" presId="urn:microsoft.com/office/officeart/2005/8/layout/bList2"/>
    <dgm:cxn modelId="{690A5285-CD6E-4093-8358-74B8E1ED6D07}" type="presOf" srcId="{771DC777-E8E8-4437-81C0-3E0D7819BA50}" destId="{7ECBCB5B-5C39-4B42-B35A-E607E58ED876}" srcOrd="1" destOrd="0" presId="urn:microsoft.com/office/officeart/2005/8/layout/bList2"/>
    <dgm:cxn modelId="{65362F1E-7515-4441-BB0F-7DFD6B4D96DE}" type="presOf" srcId="{FC8C3F2C-0129-42E6-8390-48023FA97315}" destId="{08ED7881-F87F-44F2-AA7E-165EB9AF50B2}" srcOrd="0" destOrd="2" presId="urn:microsoft.com/office/officeart/2005/8/layout/bList2"/>
    <dgm:cxn modelId="{55CBD892-3A53-4E74-85CE-0907F10F6048}" type="presOf" srcId="{CC0E00A7-541D-4700-94A3-C758A1DACA11}" destId="{7A5DDD65-4687-457A-8A35-97BAF6DB7AC1}" srcOrd="0" destOrd="0" presId="urn:microsoft.com/office/officeart/2005/8/layout/bList2"/>
    <dgm:cxn modelId="{6A3451F9-35C5-4757-9C11-FE0E8124AC7F}" srcId="{CC0E00A7-541D-4700-94A3-C758A1DACA11}" destId="{65CA5909-FB74-4356-B35D-C5E5E332B0E4}" srcOrd="0" destOrd="0" parTransId="{E6AA7E67-AA28-4546-8B5D-106649F6CF1F}" sibTransId="{F491E8E2-A2DC-4042-BB6F-BED2DF376E68}"/>
    <dgm:cxn modelId="{E84FB001-DBD4-4076-98E1-4EC20BA119A1}" type="presOf" srcId="{8252C4B1-9639-44E6-8458-4D42BB59C43B}" destId="{62CD2BAF-D142-442E-9C3A-F3689AE603A3}" srcOrd="0" destOrd="0" presId="urn:microsoft.com/office/officeart/2005/8/layout/bList2"/>
    <dgm:cxn modelId="{B4CCB8A7-F671-4EE5-AF27-52D980A172AF}" srcId="{C65EEB28-00C1-4B0D-9B5D-D6BBDA68218E}" destId="{E3D65B11-0961-4EC5-9889-A41F4AC3CD57}" srcOrd="1" destOrd="0" parTransId="{682631FE-C38A-4CF7-BF18-A5074A1D8AF8}" sibTransId="{975EBE8B-8C1D-4196-AFDC-218D9FC79289}"/>
    <dgm:cxn modelId="{BA468CAE-B964-409C-AADD-F32F75C7E817}" srcId="{066A8E52-0552-400C-AC8F-CBE7E25B5AF2}" destId="{22D42114-51C5-449B-9623-973082DEF2D7}" srcOrd="4" destOrd="0" parTransId="{DA52AAB5-6D38-4171-8906-C5CCBF97EE48}" sibTransId="{D79BEA37-9C46-4CAF-A9E6-75E5EE5D4BCA}"/>
    <dgm:cxn modelId="{AF4DD84F-6A15-4DE9-8D86-50BD843C0FAE}" type="presOf" srcId="{C65EEB28-00C1-4B0D-9B5D-D6BBDA68218E}" destId="{FB258348-BD07-44B7-9535-BBD12EEE4E41}" srcOrd="0" destOrd="0" presId="urn:microsoft.com/office/officeart/2005/8/layout/bList2"/>
    <dgm:cxn modelId="{A820EDC2-3247-4D9A-AADB-F5F1C31B3A92}" srcId="{8252C4B1-9639-44E6-8458-4D42BB59C43B}" destId="{503CEDE0-7564-4C14-BDBC-96637E93E75C}" srcOrd="4" destOrd="0" parTransId="{89540834-02FF-48E6-AECA-7C0E6C399BF4}" sibTransId="{67E02DED-F5DE-410B-BA1E-DA0856FB48AB}"/>
    <dgm:cxn modelId="{567916FA-DCB6-4F89-A5B8-65242C0E725F}" srcId="{10063138-41CD-4718-A6FD-311FD9AC39F2}" destId="{FCB7FE23-667B-4059-B43C-551018384939}" srcOrd="2" destOrd="0" parTransId="{D2450E87-8867-4121-8598-57F532F747DD}" sibTransId="{DE08061F-4FAC-464F-B5CB-1D1EE9D41E26}"/>
    <dgm:cxn modelId="{B5BEC16C-2D7E-479A-ADF4-29F14F78FC4D}" type="presOf" srcId="{73578B20-77D8-467D-8572-8D20E05FD6B3}" destId="{83A5F52E-FE28-4FDE-BBFC-27065E2D2865}" srcOrd="0" destOrd="0" presId="urn:microsoft.com/office/officeart/2005/8/layout/bList2"/>
    <dgm:cxn modelId="{ABD848D7-E45A-47DB-98B2-B0F4C6FB820F}" type="presOf" srcId="{42AD1CB3-90CF-46BA-9B2C-561DB248A41A}" destId="{66F6886B-C1A9-4172-8F06-1E6E81933401}" srcOrd="0" destOrd="2" presId="urn:microsoft.com/office/officeart/2005/8/layout/bList2"/>
    <dgm:cxn modelId="{B0A94193-A278-401B-A92A-9B49EA9FB866}" type="presOf" srcId="{B4FCFCF9-28AA-410A-B2D9-1C2D94164BCB}" destId="{66F6886B-C1A9-4172-8F06-1E6E81933401}" srcOrd="0" destOrd="0" presId="urn:microsoft.com/office/officeart/2005/8/layout/bList2"/>
    <dgm:cxn modelId="{1914E6B7-DCD1-44EB-9533-68CF075BB686}" type="presOf" srcId="{DC66EC64-77FE-4EAE-B219-30A4A165E58E}" destId="{564A29C4-9441-4BAD-BE0D-4D6BB4B95ADB}" srcOrd="0" destOrd="1" presId="urn:microsoft.com/office/officeart/2005/8/layout/bList2"/>
    <dgm:cxn modelId="{891748C3-63D5-46C0-9441-A7EEA38638D6}" type="presOf" srcId="{7F60FA11-EBF6-4C29-ADAE-F1C05EBBD5A5}" destId="{A35B2C59-C231-4FCD-951C-8673ED334DD3}" srcOrd="0" destOrd="2" presId="urn:microsoft.com/office/officeart/2005/8/layout/bList2"/>
    <dgm:cxn modelId="{14757E22-7BF3-4F9D-8168-2200E0425E1A}" type="presOf" srcId="{066A8E52-0552-400C-AC8F-CBE7E25B5AF2}" destId="{7CE4C2A5-5735-43AB-946C-1E0EFA0CCA06}" srcOrd="1" destOrd="0" presId="urn:microsoft.com/office/officeart/2005/8/layout/bList2"/>
    <dgm:cxn modelId="{248D4BAC-F940-4CAE-882A-5238510DE654}" type="presOf" srcId="{CC0E00A7-541D-4700-94A3-C758A1DACA11}" destId="{814FBA9A-B024-4E6E-93A7-376B1DC8DAE9}" srcOrd="1" destOrd="0" presId="urn:microsoft.com/office/officeart/2005/8/layout/bList2"/>
    <dgm:cxn modelId="{6A93AAFB-13E9-471F-A705-AB50BF2D63F2}" type="presOf" srcId="{FD96DDBD-726A-4726-96B3-BD189442FBA6}" destId="{C8FC3924-CEBA-4868-9B42-1A5AC8941CA6}" srcOrd="0" destOrd="1" presId="urn:microsoft.com/office/officeart/2005/8/layout/bList2"/>
    <dgm:cxn modelId="{A503118C-0DB1-4791-9262-087D9299D1B0}" srcId="{0A5AF75B-ECFA-4CB0-925F-9CADB248CEC5}" destId="{0C481816-B5A3-4C44-9AE5-3A4759ED670E}" srcOrd="3" destOrd="0" parTransId="{EC936A17-75DB-4438-913D-CE17DDA55D32}" sibTransId="{F1E98022-840B-4236-94E3-BD3682CB2F7F}"/>
    <dgm:cxn modelId="{AAB0C67F-D74A-4D32-88A6-F00C6FF1A919}" srcId="{CC0E00A7-541D-4700-94A3-C758A1DACA11}" destId="{AFAB4757-B188-4817-A180-0D4E8463CCB5}" srcOrd="1" destOrd="0" parTransId="{BE5B2DFC-F134-4C42-8473-D85D4D23F056}" sibTransId="{2B738D39-F3C4-4A06-B20E-EE0FF1AC1A26}"/>
    <dgm:cxn modelId="{6B517470-281B-495A-9BD9-B40381940D07}" srcId="{503CEDE0-7564-4C14-BDBC-96637E93E75C}" destId="{A84C32C1-1DE0-4E55-AEB6-166C9C8826B0}" srcOrd="1" destOrd="0" parTransId="{EAA921ED-803C-44FE-BF61-939C176C35B8}" sibTransId="{FCD05B4E-C097-4293-B235-0DF52875FAFA}"/>
    <dgm:cxn modelId="{08105324-0E8D-45F4-803F-4DC252B17FFD}" srcId="{771DC777-E8E8-4437-81C0-3E0D7819BA50}" destId="{C88E321A-8D76-4717-8369-EAE6D13C3B59}" srcOrd="0" destOrd="0" parTransId="{C84DB3EC-66CA-4980-A0B5-435AFACC1FDD}" sibTransId="{0FF12F98-3FC7-444D-B81B-80A81993EEDC}"/>
    <dgm:cxn modelId="{D67F8FEC-7F06-40CA-BABC-5480D7B3DCF0}" type="presOf" srcId="{06B569AF-ACD7-489B-BABC-50FA083457CA}" destId="{08ED7881-F87F-44F2-AA7E-165EB9AF50B2}" srcOrd="0" destOrd="0" presId="urn:microsoft.com/office/officeart/2005/8/layout/bList2"/>
    <dgm:cxn modelId="{2A31926D-3F11-47CA-B841-D61E937E9D65}" srcId="{771DC777-E8E8-4437-81C0-3E0D7819BA50}" destId="{FD96DDBD-726A-4726-96B3-BD189442FBA6}" srcOrd="1" destOrd="0" parTransId="{F50B02B9-013F-413E-9424-7DAD9297DF42}" sibTransId="{082A84A4-D564-42A2-816D-80ECF8E2F369}"/>
    <dgm:cxn modelId="{7CADADC0-5563-4736-9F27-9FE198FAC357}" type="presOf" srcId="{B803DD3D-090C-4A54-AC0A-F444CC6C2AB4}" destId="{50AC9EB5-044E-4442-BF5F-644385F0F617}" srcOrd="0" destOrd="0" presId="urn:microsoft.com/office/officeart/2005/8/layout/bList2"/>
    <dgm:cxn modelId="{BB317A75-15A7-4436-B273-813C4C3DC217}" type="presOf" srcId="{BE1BA3F7-CF5E-4A17-92E5-C94EF45FFFAA}" destId="{C8FC3924-CEBA-4868-9B42-1A5AC8941CA6}" srcOrd="0" destOrd="2" presId="urn:microsoft.com/office/officeart/2005/8/layout/bList2"/>
    <dgm:cxn modelId="{8713AF64-E6CA-4917-A3D7-8E809D155CF5}" type="presOf" srcId="{9D2E7A8F-D225-4EA8-9BBA-4AF4D299739F}" destId="{3FB2225A-BD15-471E-AE29-B83334BB5D46}" srcOrd="0" destOrd="2" presId="urn:microsoft.com/office/officeart/2005/8/layout/bList2"/>
    <dgm:cxn modelId="{C4AB69E2-F2EB-4ABC-BAC2-D58870353ED3}" srcId="{8252C4B1-9639-44E6-8458-4D42BB59C43B}" destId="{C65EEB28-00C1-4B0D-9B5D-D6BBDA68218E}" srcOrd="2" destOrd="0" parTransId="{82840FCC-68FD-42F7-B4D5-A6E2DE3850B3}" sibTransId="{FA4B3F53-A620-45C3-BBE5-398770137DC6}"/>
    <dgm:cxn modelId="{787A0CE4-3960-442F-AA6F-B47362286602}" type="presOf" srcId="{503CEDE0-7564-4C14-BDBC-96637E93E75C}" destId="{27BE8569-32D9-4A68-AEB4-C24E7B463806}" srcOrd="0" destOrd="0" presId="urn:microsoft.com/office/officeart/2005/8/layout/bList2"/>
    <dgm:cxn modelId="{96B0FF0F-CCD4-449A-8882-91856BE6942F}" type="presOf" srcId="{FCB7FE23-667B-4059-B43C-551018384939}" destId="{564A29C4-9441-4BAD-BE0D-4D6BB4B95ADB}" srcOrd="0" destOrd="2" presId="urn:microsoft.com/office/officeart/2005/8/layout/bList2"/>
    <dgm:cxn modelId="{26FC5346-E424-4FE5-94B4-AC92ADE52FB6}" type="presOf" srcId="{C0AE3666-2D96-409C-85FB-DF2F50F2B161}" destId="{A35B2C59-C231-4FCD-951C-8673ED334DD3}" srcOrd="0" destOrd="1" presId="urn:microsoft.com/office/officeart/2005/8/layout/bList2"/>
    <dgm:cxn modelId="{8E500D76-3701-4576-A24D-4E6BB15482D2}" srcId="{503CEDE0-7564-4C14-BDBC-96637E93E75C}" destId="{B4FCFCF9-28AA-410A-B2D9-1C2D94164BCB}" srcOrd="0" destOrd="0" parTransId="{D679E9CD-975A-452A-B890-3E4B537FF35E}" sibTransId="{9EFE116F-B891-4A03-8175-2E27911553F3}"/>
    <dgm:cxn modelId="{052DEBD6-A2EA-4E3C-A2C5-4E2C7AAB64A1}" type="presOf" srcId="{63F368D5-9177-4578-A4A5-489618AE5912}" destId="{5A2229CB-FA4D-42AA-95CE-8D377E2A45D1}" srcOrd="0" destOrd="0" presId="urn:microsoft.com/office/officeart/2005/8/layout/bList2"/>
    <dgm:cxn modelId="{8E993A53-1330-4F85-A074-009197548C85}" srcId="{8252C4B1-9639-44E6-8458-4D42BB59C43B}" destId="{0A5AF75B-ECFA-4CB0-925F-9CADB248CEC5}" srcOrd="6" destOrd="0" parTransId="{D8657C6A-E0CD-4A88-876E-4939A0388A08}" sibTransId="{DACB282A-CDAE-4DBC-8178-275D8E3405D8}"/>
    <dgm:cxn modelId="{8CDEBB6C-5BB1-4A79-BCB8-18CDC4261804}" type="presOf" srcId="{B803DD3D-090C-4A54-AC0A-F444CC6C2AB4}" destId="{2EB3B0B3-6B56-4596-94A0-6D014392AA63}" srcOrd="1" destOrd="0" presId="urn:microsoft.com/office/officeart/2005/8/layout/bList2"/>
    <dgm:cxn modelId="{F2924E66-1EBE-483C-8A0B-D98B4BECE858}" srcId="{0A5AF75B-ECFA-4CB0-925F-9CADB248CEC5}" destId="{FC8C3F2C-0129-42E6-8390-48023FA97315}" srcOrd="2" destOrd="0" parTransId="{536C835E-7398-4932-AF38-5A43C744A4AA}" sibTransId="{2DF0D821-C078-4741-A4B8-18088F62072D}"/>
    <dgm:cxn modelId="{181E3154-3AD3-4A16-845A-6CD845D61D08}" type="presOf" srcId="{A2DCA329-ABB8-4F2C-9162-0FCF6442D5B0}" destId="{C8FC3924-CEBA-4868-9B42-1A5AC8941CA6}" srcOrd="0" destOrd="3" presId="urn:microsoft.com/office/officeart/2005/8/layout/bList2"/>
    <dgm:cxn modelId="{00D2D715-72ED-4CDB-8EC0-1ECA9635AE35}" srcId="{8252C4B1-9639-44E6-8458-4D42BB59C43B}" destId="{066A8E52-0552-400C-AC8F-CBE7E25B5AF2}" srcOrd="1" destOrd="0" parTransId="{96FAC989-6A9F-4D7B-B9A1-56C74BFD91FE}" sibTransId="{84A397B2-E7E7-4397-B600-3564E0895095}"/>
    <dgm:cxn modelId="{CB90C5B8-3111-4FB0-9CA7-A734706FA164}" type="presOf" srcId="{0C481816-B5A3-4C44-9AE5-3A4759ED670E}" destId="{08ED7881-F87F-44F2-AA7E-165EB9AF50B2}" srcOrd="0" destOrd="3" presId="urn:microsoft.com/office/officeart/2005/8/layout/bList2"/>
    <dgm:cxn modelId="{36618684-11A1-493E-BE69-EF94976B0BBA}" type="presOf" srcId="{67E02DED-F5DE-410B-BA1E-DA0856FB48AB}" destId="{A69E9640-5EAE-41CB-A71D-085034018042}" srcOrd="0" destOrd="0" presId="urn:microsoft.com/office/officeart/2005/8/layout/bList2"/>
    <dgm:cxn modelId="{3C96B5AE-C61D-4519-AAA6-E9DB6F573A44}" type="presOf" srcId="{77FE01E7-B05A-41DC-BC2A-4B40127198AA}" destId="{A35B2C59-C231-4FCD-951C-8673ED334DD3}" srcOrd="0" destOrd="3" presId="urn:microsoft.com/office/officeart/2005/8/layout/bList2"/>
    <dgm:cxn modelId="{49BF90C0-ED16-4276-90CA-C151ED262834}" srcId="{8252C4B1-9639-44E6-8458-4D42BB59C43B}" destId="{CC0E00A7-541D-4700-94A3-C758A1DACA11}" srcOrd="0" destOrd="0" parTransId="{BE04C51D-2D67-4C59-82B5-303C4F515430}" sibTransId="{63F368D5-9177-4578-A4A5-489618AE5912}"/>
    <dgm:cxn modelId="{A498268E-D0BB-4CC9-9E11-7E8C45D31A12}" type="presOf" srcId="{42A8CA21-A4A6-42CC-84DB-3A4AC59DC04D}" destId="{564A29C4-9441-4BAD-BE0D-4D6BB4B95ADB}" srcOrd="0" destOrd="0" presId="urn:microsoft.com/office/officeart/2005/8/layout/bList2"/>
    <dgm:cxn modelId="{81C85BAC-98EA-4CCB-BD38-38A3CC82F909}" srcId="{C65EEB28-00C1-4B0D-9B5D-D6BBDA68218E}" destId="{6AE44813-F458-4A17-8200-C315888E9161}" srcOrd="0" destOrd="0" parTransId="{635B4142-EB22-49FF-AC33-F17E3BA075DF}" sibTransId="{67ED0D3D-4292-4363-9EF6-1F118100D083}"/>
    <dgm:cxn modelId="{5769CD55-28B6-4686-B93C-C2D013C43672}" srcId="{0A5AF75B-ECFA-4CB0-925F-9CADB248CEC5}" destId="{06B569AF-ACD7-489B-BABC-50FA083457CA}" srcOrd="0" destOrd="0" parTransId="{D1F65257-B677-42EC-82CB-9B96BC22F232}" sibTransId="{E9223CFA-4D49-46B0-835C-99AB929BE05C}"/>
    <dgm:cxn modelId="{57ED72A6-71DF-4A62-9D33-A83CEA01E87B}" srcId="{B803DD3D-090C-4A54-AC0A-F444CC6C2AB4}" destId="{7B439297-8ECA-4037-BDD7-9831D1708170}" srcOrd="1" destOrd="0" parTransId="{DE92DE73-D4BF-4C1D-9973-AE5D9AA04373}" sibTransId="{AB5FB730-9C87-4864-BF3E-C0DE6E231F76}"/>
    <dgm:cxn modelId="{A856555F-71E6-4C61-80CB-8B5549C1017C}" srcId="{CC0E00A7-541D-4700-94A3-C758A1DACA11}" destId="{94E25B27-721B-4A71-BAA0-E5E5BDC506BA}" srcOrd="3" destOrd="0" parTransId="{5A4EDE61-BE77-4450-B516-6F676C2D8302}" sibTransId="{CB596902-CD99-46AD-BB78-C33B1A9D7FB9}"/>
    <dgm:cxn modelId="{B5AFF6D9-F712-46C8-A599-D5AF437B8B5F}" type="presOf" srcId="{0A5AF75B-ECFA-4CB0-925F-9CADB248CEC5}" destId="{77DF1A97-D963-435A-9802-E562FD90E521}" srcOrd="1" destOrd="0" presId="urn:microsoft.com/office/officeart/2005/8/layout/bList2"/>
    <dgm:cxn modelId="{8B6949A4-66A4-4394-B5F2-1876122DB955}" srcId="{10063138-41CD-4718-A6FD-311FD9AC39F2}" destId="{38D65468-0125-4583-8E77-83B274ECA651}" srcOrd="3" destOrd="0" parTransId="{8AD6609A-98D7-4D77-BCF0-9EA6AF9AB1C9}" sibTransId="{64B2F9B6-8C08-43B8-8C1F-A072E8A1AC36}"/>
    <dgm:cxn modelId="{717FF115-0BC9-493A-8E05-D564AF432CF7}" srcId="{066A8E52-0552-400C-AC8F-CBE7E25B5AF2}" destId="{7F60FA11-EBF6-4C29-ADAE-F1C05EBBD5A5}" srcOrd="2" destOrd="0" parTransId="{3174399B-DEFD-425F-BCCA-77B9DA8A17D5}" sibTransId="{1B61F8AF-46D9-4D12-A9D1-35D7EB0F84F8}"/>
    <dgm:cxn modelId="{FF25EFBF-6D8D-463E-9595-DE527D35722A}" type="presOf" srcId="{9E1C1366-1F7F-4E99-B890-60E0D0570AD9}" destId="{D020F562-20C4-48E4-87CB-1FCA89C3ED67}" srcOrd="0" destOrd="2" presId="urn:microsoft.com/office/officeart/2005/8/layout/bList2"/>
    <dgm:cxn modelId="{20377469-DEF7-47ED-BBD9-CF0161301ED0}" srcId="{C65EEB28-00C1-4B0D-9B5D-D6BBDA68218E}" destId="{9D2E7A8F-D225-4EA8-9BBA-4AF4D299739F}" srcOrd="2" destOrd="0" parTransId="{83F4923F-9F7D-47E4-A091-4255B7854029}" sibTransId="{D8203D9C-13D7-41DD-878F-68691A1943A3}"/>
    <dgm:cxn modelId="{A8CF90A6-3D45-478F-86A7-FF8A3D000D20}" srcId="{503CEDE0-7564-4C14-BDBC-96637E93E75C}" destId="{DFCB4F54-595C-4D62-8246-6873A6CDCDE2}" srcOrd="3" destOrd="0" parTransId="{020E8512-CC97-47CE-9687-C95C46E65DF3}" sibTransId="{FBFEACBA-F05F-49C1-BA4A-013CF053C19B}"/>
    <dgm:cxn modelId="{1025712F-E5E3-47CB-8CD1-BA81DDCC931B}" type="presOf" srcId="{94E25B27-721B-4A71-BAA0-E5E5BDC506BA}" destId="{D020F562-20C4-48E4-87CB-1FCA89C3ED67}" srcOrd="0" destOrd="3" presId="urn:microsoft.com/office/officeart/2005/8/layout/bList2"/>
    <dgm:cxn modelId="{D07BF6FF-BAA4-4086-B14D-1FFBA7DE0997}" type="presOf" srcId="{22D42114-51C5-449B-9623-973082DEF2D7}" destId="{A35B2C59-C231-4FCD-951C-8673ED334DD3}" srcOrd="0" destOrd="4" presId="urn:microsoft.com/office/officeart/2005/8/layout/bList2"/>
    <dgm:cxn modelId="{52579161-D5FA-4E35-BC39-E56E9B54DA52}" type="presOf" srcId="{84A397B2-E7E7-4397-B600-3564E0895095}" destId="{AB85656F-D167-4E1C-B976-28C77BFF0922}" srcOrd="0" destOrd="0" presId="urn:microsoft.com/office/officeart/2005/8/layout/bList2"/>
    <dgm:cxn modelId="{66404AE5-C9B9-4886-AF61-273204B35597}" srcId="{10063138-41CD-4718-A6FD-311FD9AC39F2}" destId="{DC66EC64-77FE-4EAE-B219-30A4A165E58E}" srcOrd="1" destOrd="0" parTransId="{B5EA1368-6D7F-4DB8-AD99-A7A1200AAD69}" sibTransId="{A3D60D92-2F19-430C-8DF6-962FD46D35D2}"/>
    <dgm:cxn modelId="{A434D86B-B116-4907-87FE-A2C023B864AE}" srcId="{066A8E52-0552-400C-AC8F-CBE7E25B5AF2}" destId="{77FE01E7-B05A-41DC-BC2A-4B40127198AA}" srcOrd="3" destOrd="0" parTransId="{A3168EB4-70BE-42E6-98F7-ACEDFE170AEA}" sibTransId="{85B1E3E4-6F68-4928-90AD-DF59A8284887}"/>
    <dgm:cxn modelId="{3F3E2BCB-E626-4779-AC0C-F4725F6CE720}" type="presOf" srcId="{74C2408B-E6A2-4159-99C7-B5685A4B6A3A}" destId="{A35B2C59-C231-4FCD-951C-8673ED334DD3}" srcOrd="0" destOrd="0" presId="urn:microsoft.com/office/officeart/2005/8/layout/bList2"/>
    <dgm:cxn modelId="{251C655F-FAB0-479C-B5F6-5C9B0AF9AA6D}" srcId="{CC0E00A7-541D-4700-94A3-C758A1DACA11}" destId="{9E1C1366-1F7F-4E99-B890-60E0D0570AD9}" srcOrd="2" destOrd="0" parTransId="{7E7C00F7-3BE5-4A98-9771-8ADC4396FA93}" sibTransId="{20176BAC-9537-4E59-8761-744BAC9553CC}"/>
    <dgm:cxn modelId="{14E5D020-1392-4910-A6D6-C8AE5C1B834B}" srcId="{B803DD3D-090C-4A54-AC0A-F444CC6C2AB4}" destId="{73578B20-77D8-467D-8572-8D20E05FD6B3}" srcOrd="0" destOrd="0" parTransId="{8601A31D-A3B7-4498-9194-F85F80D8DF7E}" sibTransId="{3247225F-D7FC-4FD2-80C5-A9E7A8D421AA}"/>
    <dgm:cxn modelId="{2639141F-6004-4F9C-BA74-E2AD63FAFC06}" type="presOf" srcId="{771DC777-E8E8-4437-81C0-3E0D7819BA50}" destId="{B9AFA8C6-45B8-448A-B14F-85E23DB3E99B}" srcOrd="0" destOrd="0" presId="urn:microsoft.com/office/officeart/2005/8/layout/bList2"/>
    <dgm:cxn modelId="{03C312DD-9AA1-45F1-94F3-AE6C329C0CD8}" srcId="{8252C4B1-9639-44E6-8458-4D42BB59C43B}" destId="{771DC777-E8E8-4437-81C0-3E0D7819BA50}" srcOrd="5" destOrd="0" parTransId="{28AF0BF7-F56E-44C8-B39C-4167E2AC4763}" sibTransId="{7C9EC058-6050-4E95-846C-7CEEE4175C38}"/>
    <dgm:cxn modelId="{F14274A0-8FE5-4213-B534-C6FC0D1FB02E}" type="presOf" srcId="{7C9EC058-6050-4E95-846C-7CEEE4175C38}" destId="{D6CA0C79-804B-4EC3-911B-2C52153BF76E}" srcOrd="0" destOrd="0" presId="urn:microsoft.com/office/officeart/2005/8/layout/bList2"/>
    <dgm:cxn modelId="{71AFB706-B63F-4F23-B7D9-3A088971859C}" type="presOf" srcId="{E3D65B11-0961-4EC5-9889-A41F4AC3CD57}" destId="{3FB2225A-BD15-471E-AE29-B83334BB5D46}" srcOrd="0" destOrd="1" presId="urn:microsoft.com/office/officeart/2005/8/layout/bList2"/>
    <dgm:cxn modelId="{0B336134-19C6-4FFF-A2E0-3ABAD2F9C11E}" type="presOf" srcId="{A84C32C1-1DE0-4E55-AEB6-166C9C8826B0}" destId="{66F6886B-C1A9-4172-8F06-1E6E81933401}" srcOrd="0" destOrd="1" presId="urn:microsoft.com/office/officeart/2005/8/layout/bList2"/>
    <dgm:cxn modelId="{27A945CA-7C3B-419E-B9CA-85687F832696}" srcId="{066A8E52-0552-400C-AC8F-CBE7E25B5AF2}" destId="{C0AE3666-2D96-409C-85FB-DF2F50F2B161}" srcOrd="1" destOrd="0" parTransId="{A6E664A0-F7C2-4AC3-95F6-835FDC32E63F}" sibTransId="{496DB83C-7D08-4935-93E5-6096CD48D8E5}"/>
    <dgm:cxn modelId="{D5A4D1A1-8A7B-498A-A356-BB18F9ED4CCC}" srcId="{066A8E52-0552-400C-AC8F-CBE7E25B5AF2}" destId="{74C2408B-E6A2-4159-99C7-B5685A4B6A3A}" srcOrd="0" destOrd="0" parTransId="{3A978855-E414-4465-B93F-3FE33DF90B00}" sibTransId="{C8AB193F-8A96-465D-B587-6010ACD1AF48}"/>
    <dgm:cxn modelId="{F5CD4082-1D83-4696-897F-A7E7884FC9FC}" type="presOf" srcId="{C88E321A-8D76-4717-8369-EAE6D13C3B59}" destId="{C8FC3924-CEBA-4868-9B42-1A5AC8941CA6}" srcOrd="0" destOrd="0" presId="urn:microsoft.com/office/officeart/2005/8/layout/bList2"/>
    <dgm:cxn modelId="{573AFC7C-EC06-4F27-8708-6474E9D9B4A7}" srcId="{771DC777-E8E8-4437-81C0-3E0D7819BA50}" destId="{BE1BA3F7-CF5E-4A17-92E5-C94EF45FFFAA}" srcOrd="2" destOrd="0" parTransId="{E3648CCC-47C7-46C6-8F26-34B0F2FB1641}" sibTransId="{3B29277D-E7AC-4D23-BC39-80091AA28BD5}"/>
    <dgm:cxn modelId="{63061C58-297E-4D3E-A429-53A4E7838D22}" type="presOf" srcId="{C65EEB28-00C1-4B0D-9B5D-D6BBDA68218E}" destId="{F88921AC-1931-4D59-9C4B-3899BD5D4242}" srcOrd="1" destOrd="0" presId="urn:microsoft.com/office/officeart/2005/8/layout/bList2"/>
    <dgm:cxn modelId="{6E8CDEF5-D2D8-41EF-BB50-1F874C39A49B}" type="presOf" srcId="{A61976A2-CB08-46C6-AF90-DD62592DFDA6}" destId="{D020F562-20C4-48E4-87CB-1FCA89C3ED67}" srcOrd="0" destOrd="4" presId="urn:microsoft.com/office/officeart/2005/8/layout/bList2"/>
    <dgm:cxn modelId="{CEA8BBA4-A86C-4D60-B2D1-2359D642D97F}" type="presOf" srcId="{65CA5909-FB74-4356-B35D-C5E5E332B0E4}" destId="{D020F562-20C4-48E4-87CB-1FCA89C3ED67}" srcOrd="0" destOrd="0" presId="urn:microsoft.com/office/officeart/2005/8/layout/bList2"/>
    <dgm:cxn modelId="{D4BE14F2-E79C-4FF8-9C04-3E8A0FE2F64B}" type="presOf" srcId="{DACB282A-CDAE-4DBC-8178-275D8E3405D8}" destId="{D0D2D17C-50B4-43D2-A7B2-6BEA35EA6539}" srcOrd="0" destOrd="0" presId="urn:microsoft.com/office/officeart/2005/8/layout/bList2"/>
    <dgm:cxn modelId="{4DBB2977-410C-4398-8A4D-A61275AE1B68}" type="presOf" srcId="{38D65468-0125-4583-8E77-83B274ECA651}" destId="{564A29C4-9441-4BAD-BE0D-4D6BB4B95ADB}" srcOrd="0" destOrd="3" presId="urn:microsoft.com/office/officeart/2005/8/layout/bList2"/>
    <dgm:cxn modelId="{5C2A074C-6933-47ED-81D0-8E927D66A15D}" type="presOf" srcId="{DFCB4F54-595C-4D62-8246-6873A6CDCDE2}" destId="{66F6886B-C1A9-4172-8F06-1E6E81933401}" srcOrd="0" destOrd="3" presId="urn:microsoft.com/office/officeart/2005/8/layout/bList2"/>
    <dgm:cxn modelId="{915B3AFE-0ED6-4385-B753-B144602E983C}" type="presOf" srcId="{10063138-41CD-4718-A6FD-311FD9AC39F2}" destId="{0224BB37-62AB-45F6-B466-349C079BBC22}" srcOrd="1" destOrd="0" presId="urn:microsoft.com/office/officeart/2005/8/layout/bList2"/>
    <dgm:cxn modelId="{2489B89F-9B98-4243-A4AE-1B6B021C7C80}" type="presOf" srcId="{AFAB4757-B188-4817-A180-0D4E8463CCB5}" destId="{D020F562-20C4-48E4-87CB-1FCA89C3ED67}" srcOrd="0" destOrd="1" presId="urn:microsoft.com/office/officeart/2005/8/layout/bList2"/>
    <dgm:cxn modelId="{FE88333B-80CB-4359-9C83-7663D743A63D}" type="presOf" srcId="{6AE44813-F458-4A17-8200-C315888E9161}" destId="{3FB2225A-BD15-471E-AE29-B83334BB5D46}" srcOrd="0" destOrd="0" presId="urn:microsoft.com/office/officeart/2005/8/layout/bList2"/>
    <dgm:cxn modelId="{4CAC26E3-839B-4D0F-80AA-0B7B7B1A5872}" type="presOf" srcId="{1C3E09AC-709C-4AB9-BCE7-2F13DD4107BF}" destId="{08ED7881-F87F-44F2-AA7E-165EB9AF50B2}" srcOrd="0" destOrd="1" presId="urn:microsoft.com/office/officeart/2005/8/layout/bList2"/>
    <dgm:cxn modelId="{8F74D118-C05D-4DF0-ACD0-598475FEB28C}" srcId="{8252C4B1-9639-44E6-8458-4D42BB59C43B}" destId="{B803DD3D-090C-4A54-AC0A-F444CC6C2AB4}" srcOrd="7" destOrd="0" parTransId="{1B0D07D7-372C-4689-94BB-AB17692EE22B}" sibTransId="{EDF9D251-4843-4017-BCFF-F1C860A342FE}"/>
    <dgm:cxn modelId="{4398B160-B8FB-4981-A2AA-9BDDA59FBD0A}" type="presOf" srcId="{47444ED1-FED3-4CAC-B3C6-D8403972106E}" destId="{628DA6FF-9B26-4312-BC4B-AF61449BCC7F}" srcOrd="0" destOrd="0" presId="urn:microsoft.com/office/officeart/2005/8/layout/bList2"/>
    <dgm:cxn modelId="{3FB59820-6867-48CD-AA5B-665F748C157E}" type="presOf" srcId="{066A8E52-0552-400C-AC8F-CBE7E25B5AF2}" destId="{750C92DC-57DA-4E0A-BE17-76909E09C4CE}" srcOrd="0" destOrd="0" presId="urn:microsoft.com/office/officeart/2005/8/layout/bList2"/>
    <dgm:cxn modelId="{AD36781A-5989-4F1D-B09A-AB0277E2E371}" srcId="{771DC777-E8E8-4437-81C0-3E0D7819BA50}" destId="{A2DCA329-ABB8-4F2C-9162-0FCF6442D5B0}" srcOrd="3" destOrd="0" parTransId="{99AD4EE4-4DFC-48FA-8F21-C5649CDBC9AB}" sibTransId="{CA029187-61CA-4E64-8CBE-6AB700678560}"/>
    <dgm:cxn modelId="{B627185D-FC88-4148-BD43-A8A8AD0C99A1}" srcId="{503CEDE0-7564-4C14-BDBC-96637E93E75C}" destId="{42AD1CB3-90CF-46BA-9B2C-561DB248A41A}" srcOrd="2" destOrd="0" parTransId="{999AA414-CD12-49AB-AA07-9E39D8F1BAB9}" sibTransId="{5AA47A5D-0B0B-4D3F-9E34-CBB6A49CF085}"/>
    <dgm:cxn modelId="{C6042B5D-BFDB-4821-A144-03E2D28F13AF}" type="presOf" srcId="{7B439297-8ECA-4037-BDD7-9831D1708170}" destId="{83A5F52E-FE28-4FDE-BBFC-27065E2D2865}" srcOrd="0" destOrd="1" presId="urn:microsoft.com/office/officeart/2005/8/layout/bList2"/>
    <dgm:cxn modelId="{2D174D4E-D8F7-4CB8-9EB1-96CF21ABE027}" srcId="{10063138-41CD-4718-A6FD-311FD9AC39F2}" destId="{42A8CA21-A4A6-42CC-84DB-3A4AC59DC04D}" srcOrd="0" destOrd="0" parTransId="{8F27A71E-BCE5-4F25-99DF-2766381CE12B}" sibTransId="{4BC45E21-845C-44D6-804C-6700638CE4DB}"/>
    <dgm:cxn modelId="{EAD7D848-6C8C-494D-AAE6-D67B1BA7189E}" type="presOf" srcId="{0A5AF75B-ECFA-4CB0-925F-9CADB248CEC5}" destId="{56668C69-C2A5-4BED-8D7C-A9532F9151DB}" srcOrd="0" destOrd="0" presId="urn:microsoft.com/office/officeart/2005/8/layout/bList2"/>
    <dgm:cxn modelId="{AE2820B4-3AF0-4C8B-8FA3-1E2FB20C2D41}" srcId="{8252C4B1-9639-44E6-8458-4D42BB59C43B}" destId="{10063138-41CD-4718-A6FD-311FD9AC39F2}" srcOrd="3" destOrd="0" parTransId="{35542E5A-D874-489F-BB67-69558C57FFF7}" sibTransId="{47444ED1-FED3-4CAC-B3C6-D8403972106E}"/>
    <dgm:cxn modelId="{1493B794-53A5-427C-ACFB-843C8F366498}" srcId="{CC0E00A7-541D-4700-94A3-C758A1DACA11}" destId="{A61976A2-CB08-46C6-AF90-DD62592DFDA6}" srcOrd="4" destOrd="0" parTransId="{EEBC2DC0-F201-4864-B92C-42293D4AC304}" sibTransId="{5270722D-A80E-4960-8221-A9C36C8CB697}"/>
    <dgm:cxn modelId="{D682E3E6-5532-45CF-9887-01B18C9BD6B0}" type="presParOf" srcId="{62CD2BAF-D142-442E-9C3A-F3689AE603A3}" destId="{1CADA94C-FCD5-44C9-8AC0-C25A8B25C28A}" srcOrd="0" destOrd="0" presId="urn:microsoft.com/office/officeart/2005/8/layout/bList2"/>
    <dgm:cxn modelId="{AE7C71BE-6EF1-4B7F-AB52-543795393790}" type="presParOf" srcId="{1CADA94C-FCD5-44C9-8AC0-C25A8B25C28A}" destId="{D020F562-20C4-48E4-87CB-1FCA89C3ED67}" srcOrd="0" destOrd="0" presId="urn:microsoft.com/office/officeart/2005/8/layout/bList2"/>
    <dgm:cxn modelId="{C4701D6E-09CF-4DE5-AC04-4F4881952EC2}" type="presParOf" srcId="{1CADA94C-FCD5-44C9-8AC0-C25A8B25C28A}" destId="{7A5DDD65-4687-457A-8A35-97BAF6DB7AC1}" srcOrd="1" destOrd="0" presId="urn:microsoft.com/office/officeart/2005/8/layout/bList2"/>
    <dgm:cxn modelId="{C2564F3D-BCE1-40E7-85FF-7E2E159A49AF}" type="presParOf" srcId="{1CADA94C-FCD5-44C9-8AC0-C25A8B25C28A}" destId="{814FBA9A-B024-4E6E-93A7-376B1DC8DAE9}" srcOrd="2" destOrd="0" presId="urn:microsoft.com/office/officeart/2005/8/layout/bList2"/>
    <dgm:cxn modelId="{17A579D2-A48E-4340-8175-44BCA1366ED7}" type="presParOf" srcId="{1CADA94C-FCD5-44C9-8AC0-C25A8B25C28A}" destId="{CCF82218-D25B-4534-8C5A-96F832300363}" srcOrd="3" destOrd="0" presId="urn:microsoft.com/office/officeart/2005/8/layout/bList2"/>
    <dgm:cxn modelId="{FB00699B-E2A2-4E26-B01A-48E1EBBCCD34}" type="presParOf" srcId="{62CD2BAF-D142-442E-9C3A-F3689AE603A3}" destId="{5A2229CB-FA4D-42AA-95CE-8D377E2A45D1}" srcOrd="1" destOrd="0" presId="urn:microsoft.com/office/officeart/2005/8/layout/bList2"/>
    <dgm:cxn modelId="{171639AF-091E-497A-A400-F14776C6A107}" type="presParOf" srcId="{62CD2BAF-D142-442E-9C3A-F3689AE603A3}" destId="{38AB885A-1E10-478C-8153-752B9AAEFFBF}" srcOrd="2" destOrd="0" presId="urn:microsoft.com/office/officeart/2005/8/layout/bList2"/>
    <dgm:cxn modelId="{8743EDA0-1CE0-4173-B891-30E8FC4DECD3}" type="presParOf" srcId="{38AB885A-1E10-478C-8153-752B9AAEFFBF}" destId="{A35B2C59-C231-4FCD-951C-8673ED334DD3}" srcOrd="0" destOrd="0" presId="urn:microsoft.com/office/officeart/2005/8/layout/bList2"/>
    <dgm:cxn modelId="{D5CC73DE-CC39-4545-8380-F811EAF19995}" type="presParOf" srcId="{38AB885A-1E10-478C-8153-752B9AAEFFBF}" destId="{750C92DC-57DA-4E0A-BE17-76909E09C4CE}" srcOrd="1" destOrd="0" presId="urn:microsoft.com/office/officeart/2005/8/layout/bList2"/>
    <dgm:cxn modelId="{0403DBB5-78A7-4DF9-B26A-0746AD29F0B4}" type="presParOf" srcId="{38AB885A-1E10-478C-8153-752B9AAEFFBF}" destId="{7CE4C2A5-5735-43AB-946C-1E0EFA0CCA06}" srcOrd="2" destOrd="0" presId="urn:microsoft.com/office/officeart/2005/8/layout/bList2"/>
    <dgm:cxn modelId="{98D40ECA-7204-4497-BB4D-85ED1C6C576B}" type="presParOf" srcId="{38AB885A-1E10-478C-8153-752B9AAEFFBF}" destId="{43025D74-52BC-4431-9FE4-F62DCB039321}" srcOrd="3" destOrd="0" presId="urn:microsoft.com/office/officeart/2005/8/layout/bList2"/>
    <dgm:cxn modelId="{32E1C1A1-34AE-4145-8180-B48C889F89E8}" type="presParOf" srcId="{62CD2BAF-D142-442E-9C3A-F3689AE603A3}" destId="{AB85656F-D167-4E1C-B976-28C77BFF0922}" srcOrd="3" destOrd="0" presId="urn:microsoft.com/office/officeart/2005/8/layout/bList2"/>
    <dgm:cxn modelId="{1FCD04D9-34CA-418A-B058-931109D092AF}" type="presParOf" srcId="{62CD2BAF-D142-442E-9C3A-F3689AE603A3}" destId="{F9BDC36E-35A2-4264-AD3E-2E44200C4454}" srcOrd="4" destOrd="0" presId="urn:microsoft.com/office/officeart/2005/8/layout/bList2"/>
    <dgm:cxn modelId="{44F14047-D543-4AFB-9689-24DCFD1AAC22}" type="presParOf" srcId="{F9BDC36E-35A2-4264-AD3E-2E44200C4454}" destId="{3FB2225A-BD15-471E-AE29-B83334BB5D46}" srcOrd="0" destOrd="0" presId="urn:microsoft.com/office/officeart/2005/8/layout/bList2"/>
    <dgm:cxn modelId="{A63783E2-8C81-443B-964F-318A74D89A35}" type="presParOf" srcId="{F9BDC36E-35A2-4264-AD3E-2E44200C4454}" destId="{FB258348-BD07-44B7-9535-BBD12EEE4E41}" srcOrd="1" destOrd="0" presId="urn:microsoft.com/office/officeart/2005/8/layout/bList2"/>
    <dgm:cxn modelId="{9EEEE46E-11F3-47B1-9122-7B321C15CD3A}" type="presParOf" srcId="{F9BDC36E-35A2-4264-AD3E-2E44200C4454}" destId="{F88921AC-1931-4D59-9C4B-3899BD5D4242}" srcOrd="2" destOrd="0" presId="urn:microsoft.com/office/officeart/2005/8/layout/bList2"/>
    <dgm:cxn modelId="{BDFBCE42-C673-4376-BF6A-31BDBC6E2EA9}" type="presParOf" srcId="{F9BDC36E-35A2-4264-AD3E-2E44200C4454}" destId="{9E1E33C7-1C99-4CD8-92C0-D88E9C32EF3A}" srcOrd="3" destOrd="0" presId="urn:microsoft.com/office/officeart/2005/8/layout/bList2"/>
    <dgm:cxn modelId="{7FA5912A-FD56-4D8C-8FDD-CC6B264D6A70}" type="presParOf" srcId="{62CD2BAF-D142-442E-9C3A-F3689AE603A3}" destId="{F3AC5D9D-BF27-4CB6-BED4-BA7D069124BA}" srcOrd="5" destOrd="0" presId="urn:microsoft.com/office/officeart/2005/8/layout/bList2"/>
    <dgm:cxn modelId="{9308365F-D071-48E9-A88F-11441F944716}" type="presParOf" srcId="{62CD2BAF-D142-442E-9C3A-F3689AE603A3}" destId="{DFECBC53-797C-4E7C-945D-A1C7F28A036A}" srcOrd="6" destOrd="0" presId="urn:microsoft.com/office/officeart/2005/8/layout/bList2"/>
    <dgm:cxn modelId="{03DFFE35-172C-490F-BE80-1107362CFAC6}" type="presParOf" srcId="{DFECBC53-797C-4E7C-945D-A1C7F28A036A}" destId="{564A29C4-9441-4BAD-BE0D-4D6BB4B95ADB}" srcOrd="0" destOrd="0" presId="urn:microsoft.com/office/officeart/2005/8/layout/bList2"/>
    <dgm:cxn modelId="{E106AA41-BB86-4412-85BF-B48E5F378FE4}" type="presParOf" srcId="{DFECBC53-797C-4E7C-945D-A1C7F28A036A}" destId="{7DBE391F-F598-443E-93F5-AF60DCFEA231}" srcOrd="1" destOrd="0" presId="urn:microsoft.com/office/officeart/2005/8/layout/bList2"/>
    <dgm:cxn modelId="{31E04A4B-9983-4D53-8F76-0CE7459DA701}" type="presParOf" srcId="{DFECBC53-797C-4E7C-945D-A1C7F28A036A}" destId="{0224BB37-62AB-45F6-B466-349C079BBC22}" srcOrd="2" destOrd="0" presId="urn:microsoft.com/office/officeart/2005/8/layout/bList2"/>
    <dgm:cxn modelId="{735126B4-C0BD-406E-8A6A-DFDB7978220B}" type="presParOf" srcId="{DFECBC53-797C-4E7C-945D-A1C7F28A036A}" destId="{7EA53086-E601-4F4B-9636-3A3F87401346}" srcOrd="3" destOrd="0" presId="urn:microsoft.com/office/officeart/2005/8/layout/bList2"/>
    <dgm:cxn modelId="{D19E0661-62A6-428F-A67A-F3D626661A75}" type="presParOf" srcId="{62CD2BAF-D142-442E-9C3A-F3689AE603A3}" destId="{628DA6FF-9B26-4312-BC4B-AF61449BCC7F}" srcOrd="7" destOrd="0" presId="urn:microsoft.com/office/officeart/2005/8/layout/bList2"/>
    <dgm:cxn modelId="{4626BAEF-1F58-43DA-8050-C17698BB61FB}" type="presParOf" srcId="{62CD2BAF-D142-442E-9C3A-F3689AE603A3}" destId="{A6300229-3A4E-4653-B1C0-E74B7FFBC0E7}" srcOrd="8" destOrd="0" presId="urn:microsoft.com/office/officeart/2005/8/layout/bList2"/>
    <dgm:cxn modelId="{575DDDE6-50C0-4368-A733-E2963E22EE29}" type="presParOf" srcId="{A6300229-3A4E-4653-B1C0-E74B7FFBC0E7}" destId="{66F6886B-C1A9-4172-8F06-1E6E81933401}" srcOrd="0" destOrd="0" presId="urn:microsoft.com/office/officeart/2005/8/layout/bList2"/>
    <dgm:cxn modelId="{1C747C0E-F067-4BCF-A0E4-44DAA1B550DD}" type="presParOf" srcId="{A6300229-3A4E-4653-B1C0-E74B7FFBC0E7}" destId="{27BE8569-32D9-4A68-AEB4-C24E7B463806}" srcOrd="1" destOrd="0" presId="urn:microsoft.com/office/officeart/2005/8/layout/bList2"/>
    <dgm:cxn modelId="{D5A3159F-A66F-4201-8477-12B751BD152C}" type="presParOf" srcId="{A6300229-3A4E-4653-B1C0-E74B7FFBC0E7}" destId="{584CACF9-CF4C-4510-8F1D-32F384E5C7A9}" srcOrd="2" destOrd="0" presId="urn:microsoft.com/office/officeart/2005/8/layout/bList2"/>
    <dgm:cxn modelId="{7A7D54EF-C842-4A83-8AE1-7B15F7C733EA}" type="presParOf" srcId="{A6300229-3A4E-4653-B1C0-E74B7FFBC0E7}" destId="{6EDC3806-3979-49CD-8793-6F12B84B1EB8}" srcOrd="3" destOrd="0" presId="urn:microsoft.com/office/officeart/2005/8/layout/bList2"/>
    <dgm:cxn modelId="{C6579534-A438-41C0-BAED-6B9835D51096}" type="presParOf" srcId="{62CD2BAF-D142-442E-9C3A-F3689AE603A3}" destId="{A69E9640-5EAE-41CB-A71D-085034018042}" srcOrd="9" destOrd="0" presId="urn:microsoft.com/office/officeart/2005/8/layout/bList2"/>
    <dgm:cxn modelId="{C80EBB2F-EAD0-4DC8-9E50-87C872532171}" type="presParOf" srcId="{62CD2BAF-D142-442E-9C3A-F3689AE603A3}" destId="{40D819FC-0ECB-4202-837D-0A84AC7DBFCB}" srcOrd="10" destOrd="0" presId="urn:microsoft.com/office/officeart/2005/8/layout/bList2"/>
    <dgm:cxn modelId="{574E9BDD-C9A7-42EB-B9E3-26C0290509F6}" type="presParOf" srcId="{40D819FC-0ECB-4202-837D-0A84AC7DBFCB}" destId="{C8FC3924-CEBA-4868-9B42-1A5AC8941CA6}" srcOrd="0" destOrd="0" presId="urn:microsoft.com/office/officeart/2005/8/layout/bList2"/>
    <dgm:cxn modelId="{55D3A4FC-2FBC-4F50-BE59-17A68B80460C}" type="presParOf" srcId="{40D819FC-0ECB-4202-837D-0A84AC7DBFCB}" destId="{B9AFA8C6-45B8-448A-B14F-85E23DB3E99B}" srcOrd="1" destOrd="0" presId="urn:microsoft.com/office/officeart/2005/8/layout/bList2"/>
    <dgm:cxn modelId="{4D7C0326-6306-4523-8763-09A51917D796}" type="presParOf" srcId="{40D819FC-0ECB-4202-837D-0A84AC7DBFCB}" destId="{7ECBCB5B-5C39-4B42-B35A-E607E58ED876}" srcOrd="2" destOrd="0" presId="urn:microsoft.com/office/officeart/2005/8/layout/bList2"/>
    <dgm:cxn modelId="{FD96D8FF-F6E4-439B-AFB6-74138A5D9D12}" type="presParOf" srcId="{40D819FC-0ECB-4202-837D-0A84AC7DBFCB}" destId="{4C3C431D-8A73-4C79-91A8-DAEA57FFBAC0}" srcOrd="3" destOrd="0" presId="urn:microsoft.com/office/officeart/2005/8/layout/bList2"/>
    <dgm:cxn modelId="{EDE46605-7FEB-48C3-9BE1-2C80A5A53996}" type="presParOf" srcId="{62CD2BAF-D142-442E-9C3A-F3689AE603A3}" destId="{D6CA0C79-804B-4EC3-911B-2C52153BF76E}" srcOrd="11" destOrd="0" presId="urn:microsoft.com/office/officeart/2005/8/layout/bList2"/>
    <dgm:cxn modelId="{96B58B39-C93E-49F7-AFB4-AC9A3C12D6DA}" type="presParOf" srcId="{62CD2BAF-D142-442E-9C3A-F3689AE603A3}" destId="{16777512-0350-4165-BE97-99DBA8D53C72}" srcOrd="12" destOrd="0" presId="urn:microsoft.com/office/officeart/2005/8/layout/bList2"/>
    <dgm:cxn modelId="{68A14452-F945-474D-A68D-FCC58376D5EB}" type="presParOf" srcId="{16777512-0350-4165-BE97-99DBA8D53C72}" destId="{08ED7881-F87F-44F2-AA7E-165EB9AF50B2}" srcOrd="0" destOrd="0" presId="urn:microsoft.com/office/officeart/2005/8/layout/bList2"/>
    <dgm:cxn modelId="{DF2B0373-FA84-449B-A189-7D391575532F}" type="presParOf" srcId="{16777512-0350-4165-BE97-99DBA8D53C72}" destId="{56668C69-C2A5-4BED-8D7C-A9532F9151DB}" srcOrd="1" destOrd="0" presId="urn:microsoft.com/office/officeart/2005/8/layout/bList2"/>
    <dgm:cxn modelId="{402E6462-C404-4DAB-9C9F-7C5587DA36EE}" type="presParOf" srcId="{16777512-0350-4165-BE97-99DBA8D53C72}" destId="{77DF1A97-D963-435A-9802-E562FD90E521}" srcOrd="2" destOrd="0" presId="urn:microsoft.com/office/officeart/2005/8/layout/bList2"/>
    <dgm:cxn modelId="{9E6A2C17-D1B7-47F9-BE86-1F32E119A6C3}" type="presParOf" srcId="{16777512-0350-4165-BE97-99DBA8D53C72}" destId="{009C392C-DCB6-4877-810B-45CC3C35E632}" srcOrd="3" destOrd="0" presId="urn:microsoft.com/office/officeart/2005/8/layout/bList2"/>
    <dgm:cxn modelId="{E4ABB361-4354-4919-B528-640B25722DC2}" type="presParOf" srcId="{62CD2BAF-D142-442E-9C3A-F3689AE603A3}" destId="{D0D2D17C-50B4-43D2-A7B2-6BEA35EA6539}" srcOrd="13" destOrd="0" presId="urn:microsoft.com/office/officeart/2005/8/layout/bList2"/>
    <dgm:cxn modelId="{92603403-4519-4770-AD36-DC6B8B9D7065}" type="presParOf" srcId="{62CD2BAF-D142-442E-9C3A-F3689AE603A3}" destId="{0D8CF5D4-3ACE-4DB9-A5E2-432AAEB7B111}" srcOrd="14" destOrd="0" presId="urn:microsoft.com/office/officeart/2005/8/layout/bList2"/>
    <dgm:cxn modelId="{4B2F016D-EFD5-4B83-8644-8D9FD4C4794C}" type="presParOf" srcId="{0D8CF5D4-3ACE-4DB9-A5E2-432AAEB7B111}" destId="{83A5F52E-FE28-4FDE-BBFC-27065E2D2865}" srcOrd="0" destOrd="0" presId="urn:microsoft.com/office/officeart/2005/8/layout/bList2"/>
    <dgm:cxn modelId="{36A303C7-5236-46F5-A6E0-32BA7D16CE7F}" type="presParOf" srcId="{0D8CF5D4-3ACE-4DB9-A5E2-432AAEB7B111}" destId="{50AC9EB5-044E-4442-BF5F-644385F0F617}" srcOrd="1" destOrd="0" presId="urn:microsoft.com/office/officeart/2005/8/layout/bList2"/>
    <dgm:cxn modelId="{3F524FA0-F4FE-4418-8F24-2ADBD45AC291}" type="presParOf" srcId="{0D8CF5D4-3ACE-4DB9-A5E2-432AAEB7B111}" destId="{2EB3B0B3-6B56-4596-94A0-6D014392AA63}" srcOrd="2" destOrd="0" presId="urn:microsoft.com/office/officeart/2005/8/layout/bList2"/>
    <dgm:cxn modelId="{2ABC50C4-BEE5-4323-BA87-F5F5567AE455}" type="presParOf" srcId="{0D8CF5D4-3ACE-4DB9-A5E2-432AAEB7B111}" destId="{8188D784-1C95-4761-8B0C-1F2B60F72C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FF14C4-F916-4EBB-A7E5-1D4F92CF542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0D10C989-13A5-4D44-8DCB-36FCD1B3FA16}">
      <dgm:prSet phldrT="[文本]" custT="1"/>
      <dgm:spPr/>
      <dgm:t>
        <a:bodyPr/>
        <a:lstStyle/>
        <a:p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NVR + Cloud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Storage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4FA88C7-C979-45DC-9F09-BE4456629115}" type="parTrans" cxnId="{0C2C6F14-29A3-4654-82BD-220BF1DDFC0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03C91E2-3FDD-4E61-8202-AFC27DE7C037}" type="sibTrans" cxnId="{0C2C6F14-29A3-4654-82BD-220BF1DDFC0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48AA2EB-DBD7-4518-81E6-CCF80EEA2CF7}">
      <dgm:prSet phldrT="[文本]" custT="1"/>
      <dgm:spPr/>
      <dgm:t>
        <a:bodyPr/>
        <a:lstStyle/>
        <a:p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Service and Storage Separation 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3C80D5D-97C1-4AA0-B3D9-C097FBFA400F}" type="parTrans" cxnId="{41C02972-F50C-4FF8-B609-17F883AA29EF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76874D6-748A-4FA3-A6FB-2DEECA0E72FF}" type="sibTrans" cxnId="{41C02972-F50C-4FF8-B609-17F883AA29EF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7820896-6E8D-431A-AAEA-8D47FE9F5CA2}">
      <dgm:prSet phldrT="[文本]" custT="1"/>
      <dgm:spPr/>
      <dgm:t>
        <a:bodyPr/>
        <a:lstStyle/>
        <a:p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Service and Storage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Integration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E7B24D6-7512-4674-8B57-BD3F6E1A2B13}" type="parTrans" cxnId="{BD69265B-D237-4359-9E0C-90D8F2A3F4A9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BAB3B56-DEFB-48D1-8FC0-2E021727DEDF}" type="sibTrans" cxnId="{BD69265B-D237-4359-9E0C-90D8F2A3F4A9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6508728-5054-40C8-85E8-B7B24F242A71}">
      <dgm:prSet custT="1"/>
      <dgm:spPr/>
      <dgm:t>
        <a:bodyPr/>
        <a:lstStyle/>
        <a:p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Mount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to </a:t>
          </a:r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NVR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device, as </a:t>
          </a:r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NVR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storage space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CC9FF57-1918-4931-B435-266DEA9169F0}" type="parTrans" cxnId="{C37C22CB-35C6-4663-86EF-76A6B1B51582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F2C6EA5-6ECA-4177-9687-01CBF6F32235}" type="sibTrans" cxnId="{C37C22CB-35C6-4663-86EF-76A6B1B51582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4176E8E-9A0F-4CE6-9CDF-5D0D2D902E67}">
      <dgm:prSet custT="1"/>
      <dgm:spPr/>
      <dgm:t>
        <a:bodyPr/>
        <a:lstStyle/>
        <a:p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Small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to medium size, clients approve NVR, traditional VSS manufacturers like </a:t>
          </a:r>
          <a:r>
            <a: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海康、宇视、大华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have a greater say in the project </a:t>
          </a:r>
        </a:p>
        <a:p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Leading users to abandon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the useless NVR backup program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4BBEC0D-CB1F-46A9-A3BE-F1ED42328EF1}" type="parTrans" cxnId="{0B182AEA-5C0A-49D3-9D34-E1CECE923CFD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6208FE1-2949-457A-BD7D-F2CD63ED1EE8}" type="sibTrans" cxnId="{0B182AEA-5C0A-49D3-9D34-E1CECE923CFD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A70F794-F1D9-4389-8E1D-D75176312F4B}">
      <dgm:prSet custT="1"/>
      <dgm:spPr/>
      <dgm:t>
        <a:bodyPr/>
        <a:lstStyle/>
        <a:p>
          <a:r>
            <a:rPr lang="en-US" altLang="zh-CN" sz="1200" dirty="0" err="1" smtClean="0">
              <a:latin typeface="微软雅黑" panose="020B0503020204020204" pitchFamily="34" charset="-122"/>
              <a:ea typeface="微软雅黑" panose="020B0503020204020204" pitchFamily="34" charset="-122"/>
            </a:rPr>
            <a:t>ParaStor</a:t>
          </a:r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only serves as storage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resource pool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03B63EE-60A0-4964-9B0A-4E5593D71196}" type="parTrans" cxnId="{3B27AA9C-94D0-40EC-9B57-432B38B1BF2E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9D3A2A0-DB4A-4DB1-AEF9-C7910DC80B05}" type="sibTrans" cxnId="{3B27AA9C-94D0-40EC-9B57-432B38B1BF2E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DABECD6-3ED9-4688-8D8E-6B20B56E8E1A}">
      <dgm:prSet custT="1"/>
      <dgm:spPr/>
      <dgm:t>
        <a:bodyPr/>
        <a:lstStyle/>
        <a:p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Video service is deployed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on a separate server 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8D1F6C5-7B58-44E3-8EBB-32544AFF0B72}" type="parTrans" cxnId="{B387B0AA-19A4-4862-9A6A-E36A3F5138C9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843AB54-8747-4084-8B6F-0CF0F936A0CC}" type="sibTrans" cxnId="{B387B0AA-19A4-4862-9A6A-E36A3F5138C9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9A84EE3-E1DE-4D8B-8C10-80802EC6010C}">
      <dgm:prSet custT="1"/>
      <dgm:spPr/>
      <dgm:t>
        <a:bodyPr/>
        <a:lstStyle/>
        <a:p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Low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cost hardware can be used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6CCDB3B-1832-4822-B93A-71B3187A39D0}" type="parTrans" cxnId="{55EAA6DF-0FCD-47BE-A5FD-95FA1B9245D8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9E29A5-3077-42E8-B65B-B1C39A70D9FA}" type="sibTrans" cxnId="{55EAA6DF-0FCD-47BE-A5FD-95FA1B9245D8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F77B25F-16F9-4C1B-BDE8-E21F03EB3FB1}">
      <dgm:prSet custT="1"/>
      <dgm:spPr/>
      <dgm:t>
        <a:bodyPr/>
        <a:lstStyle/>
        <a:p>
          <a:r>
            <a:rPr lang="en-US" altLang="zh-CN" sz="1200" dirty="0" err="1" smtClean="0">
              <a:latin typeface="微软雅黑" panose="020B0503020204020204" pitchFamily="34" charset="-122"/>
              <a:ea typeface="微软雅黑" panose="020B0503020204020204" pitchFamily="34" charset="-122"/>
            </a:rPr>
            <a:t>Ostor</a:t>
          </a:r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Node embedded video service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software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E314D9-8270-4889-86E9-E2D8A584E8AA}" type="parTrans" cxnId="{6CC69E2C-C98A-4540-BF62-069F0A6055CA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634A381-EA60-4494-909A-02D7B5DB6DD7}" type="sibTrans" cxnId="{6CC69E2C-C98A-4540-BF62-069F0A6055CA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3153C8-556D-4BFF-8695-5A512DFF00B1}">
      <dgm:prSet custT="1"/>
      <dgm:spPr/>
      <dgm:t>
        <a:bodyPr/>
        <a:lstStyle/>
        <a:p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Directly install on Linux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version</a:t>
          </a:r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,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install KVM virtual machine before installing </a:t>
          </a:r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Windows version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EC9A807-B0BB-46CD-A07C-E0C08AC1A624}" type="parTrans" cxnId="{4F0ACBA6-B098-4305-A3F8-957B133DA7CD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15B812-7E3E-4EAE-BE39-1FF93641FD2B}" type="sibTrans" cxnId="{4F0ACBA6-B098-4305-A3F8-957B133DA7CD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1A932F3-82EF-46DC-949D-E68C7EAFCA7A}">
      <dgm:prSet custT="1"/>
      <dgm:spPr/>
      <dgm:t>
        <a:bodyPr/>
        <a:lstStyle/>
        <a:p>
          <a:r>
            <a: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No</a:t>
          </a:r>
          <a:r>
            <a:rPr lang="en-US" altLang="zh-CN" sz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need for video service server, integration program has more advantages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BC7770B-04D5-4A14-B460-AB508D70C472}" type="parTrans" cxnId="{5795945F-CE29-4F1F-9233-E003F7EA42F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CC58A1C-E407-4164-939E-4EAF6BC29AE6}" type="sibTrans" cxnId="{5795945F-CE29-4F1F-9233-E003F7EA42F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DEA1C22-CA70-4256-8A44-B924A30CB93D}" type="pres">
      <dgm:prSet presAssocID="{A7FF14C4-F916-4EBB-A7E5-1D4F92CF542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8DB13E4-6221-4DEC-AC2F-28EA96829436}" type="pres">
      <dgm:prSet presAssocID="{0D10C989-13A5-4D44-8DCB-36FCD1B3FA16}" presName="parentLin" presStyleCnt="0"/>
      <dgm:spPr/>
    </dgm:pt>
    <dgm:pt modelId="{78ADDC2B-F88B-493A-A81D-6311F7A23C80}" type="pres">
      <dgm:prSet presAssocID="{0D10C989-13A5-4D44-8DCB-36FCD1B3FA1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B2947D01-3900-4D1A-8F7E-29BAEC15BDE7}" type="pres">
      <dgm:prSet presAssocID="{0D10C989-13A5-4D44-8DCB-36FCD1B3FA1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503213-63C0-40C3-B22C-9566C68CABC8}" type="pres">
      <dgm:prSet presAssocID="{0D10C989-13A5-4D44-8DCB-36FCD1B3FA16}" presName="negativeSpace" presStyleCnt="0"/>
      <dgm:spPr/>
    </dgm:pt>
    <dgm:pt modelId="{D5D6AC63-2BF6-49B3-BCC7-1A73F52F0494}" type="pres">
      <dgm:prSet presAssocID="{0D10C989-13A5-4D44-8DCB-36FCD1B3FA1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877928-0172-43C7-B618-DB394ECB022E}" type="pres">
      <dgm:prSet presAssocID="{803C91E2-3FDD-4E61-8202-AFC27DE7C037}" presName="spaceBetweenRectangles" presStyleCnt="0"/>
      <dgm:spPr/>
    </dgm:pt>
    <dgm:pt modelId="{420C8B80-B0EE-4902-8DB3-33D1667EF2AD}" type="pres">
      <dgm:prSet presAssocID="{848AA2EB-DBD7-4518-81E6-CCF80EEA2CF7}" presName="parentLin" presStyleCnt="0"/>
      <dgm:spPr/>
    </dgm:pt>
    <dgm:pt modelId="{50889784-8388-43AB-BA9B-7ABDD91340BC}" type="pres">
      <dgm:prSet presAssocID="{848AA2EB-DBD7-4518-81E6-CCF80EEA2CF7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DD2D8B8-26B0-469B-B67E-C1F4075DC0B8}" type="pres">
      <dgm:prSet presAssocID="{848AA2EB-DBD7-4518-81E6-CCF80EEA2CF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2063255-5FC7-47DC-A98D-640CF2AA5AD0}" type="pres">
      <dgm:prSet presAssocID="{848AA2EB-DBD7-4518-81E6-CCF80EEA2CF7}" presName="negativeSpace" presStyleCnt="0"/>
      <dgm:spPr/>
    </dgm:pt>
    <dgm:pt modelId="{E391857B-8414-4560-956D-5F3A07AD110C}" type="pres">
      <dgm:prSet presAssocID="{848AA2EB-DBD7-4518-81E6-CCF80EEA2CF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58D1FB-E892-484E-A5AD-17F324CC2BF4}" type="pres">
      <dgm:prSet presAssocID="{C76874D6-748A-4FA3-A6FB-2DEECA0E72FF}" presName="spaceBetweenRectangles" presStyleCnt="0"/>
      <dgm:spPr/>
    </dgm:pt>
    <dgm:pt modelId="{82D789D0-B553-4AD9-A952-D0FC91504302}" type="pres">
      <dgm:prSet presAssocID="{D7820896-6E8D-431A-AAEA-8D47FE9F5CA2}" presName="parentLin" presStyleCnt="0"/>
      <dgm:spPr/>
    </dgm:pt>
    <dgm:pt modelId="{A566FA2F-B377-4732-AAA5-2F8B1E351977}" type="pres">
      <dgm:prSet presAssocID="{D7820896-6E8D-431A-AAEA-8D47FE9F5CA2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657D5647-E164-4BB7-96DD-1730FB99B1A1}" type="pres">
      <dgm:prSet presAssocID="{D7820896-6E8D-431A-AAEA-8D47FE9F5CA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848D45-DEB9-4465-A940-EF926791924E}" type="pres">
      <dgm:prSet presAssocID="{D7820896-6E8D-431A-AAEA-8D47FE9F5CA2}" presName="negativeSpace" presStyleCnt="0"/>
      <dgm:spPr/>
    </dgm:pt>
    <dgm:pt modelId="{B01FBB05-F95F-4269-B818-24AFDC82F451}" type="pres">
      <dgm:prSet presAssocID="{D7820896-6E8D-431A-AAEA-8D47FE9F5CA2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F75B4B-FA04-42F7-BBAE-2BB3CF8A59F3}" type="presOf" srcId="{4DABECD6-3ED9-4688-8D8E-6B20B56E8E1A}" destId="{E391857B-8414-4560-956D-5F3A07AD110C}" srcOrd="0" destOrd="1" presId="urn:microsoft.com/office/officeart/2005/8/layout/list1"/>
    <dgm:cxn modelId="{68A7DC58-EDA4-4BF6-801B-7EC06C6F56A3}" type="presOf" srcId="{0D10C989-13A5-4D44-8DCB-36FCD1B3FA16}" destId="{78ADDC2B-F88B-493A-A81D-6311F7A23C80}" srcOrd="0" destOrd="0" presId="urn:microsoft.com/office/officeart/2005/8/layout/list1"/>
    <dgm:cxn modelId="{BD69265B-D237-4359-9E0C-90D8F2A3F4A9}" srcId="{A7FF14C4-F916-4EBB-A7E5-1D4F92CF542D}" destId="{D7820896-6E8D-431A-AAEA-8D47FE9F5CA2}" srcOrd="2" destOrd="0" parTransId="{9E7B24D6-7512-4674-8B57-BD3F6E1A2B13}" sibTransId="{2BAB3B56-DEFB-48D1-8FC0-2E021727DEDF}"/>
    <dgm:cxn modelId="{6CC69E2C-C98A-4540-BF62-069F0A6055CA}" srcId="{D7820896-6E8D-431A-AAEA-8D47FE9F5CA2}" destId="{2F77B25F-16F9-4C1B-BDE8-E21F03EB3FB1}" srcOrd="0" destOrd="0" parTransId="{90E314D9-8270-4889-86E9-E2D8A584E8AA}" sibTransId="{4634A381-EA60-4494-909A-02D7B5DB6DD7}"/>
    <dgm:cxn modelId="{3B27AA9C-94D0-40EC-9B57-432B38B1BF2E}" srcId="{848AA2EB-DBD7-4518-81E6-CCF80EEA2CF7}" destId="{FA70F794-F1D9-4389-8E1D-D75176312F4B}" srcOrd="0" destOrd="0" parTransId="{A03B63EE-60A0-4964-9B0A-4E5593D71196}" sibTransId="{69D3A2A0-DB4A-4DB1-AEF9-C7910DC80B05}"/>
    <dgm:cxn modelId="{72259178-EC5A-46D3-A8F9-1824E9D9D562}" type="presOf" srcId="{2F77B25F-16F9-4C1B-BDE8-E21F03EB3FB1}" destId="{B01FBB05-F95F-4269-B818-24AFDC82F451}" srcOrd="0" destOrd="0" presId="urn:microsoft.com/office/officeart/2005/8/layout/list1"/>
    <dgm:cxn modelId="{ECE19699-832B-4C0E-9871-5B9B2598E546}" type="presOf" srcId="{21A932F3-82EF-46DC-949D-E68C7EAFCA7A}" destId="{B01FBB05-F95F-4269-B818-24AFDC82F451}" srcOrd="0" destOrd="2" presId="urn:microsoft.com/office/officeart/2005/8/layout/list1"/>
    <dgm:cxn modelId="{2C186AFB-A7B1-4BF0-8814-06B28D509FA3}" type="presOf" srcId="{76508728-5054-40C8-85E8-B7B24F242A71}" destId="{D5D6AC63-2BF6-49B3-BCC7-1A73F52F0494}" srcOrd="0" destOrd="0" presId="urn:microsoft.com/office/officeart/2005/8/layout/list1"/>
    <dgm:cxn modelId="{4F0ACBA6-B098-4305-A3F8-957B133DA7CD}" srcId="{D7820896-6E8D-431A-AAEA-8D47FE9F5CA2}" destId="{C13153C8-556D-4BFF-8695-5A512DFF00B1}" srcOrd="1" destOrd="0" parTransId="{7EC9A807-B0BB-46CD-A07C-E0C08AC1A624}" sibTransId="{B815B812-7E3E-4EAE-BE39-1FF93641FD2B}"/>
    <dgm:cxn modelId="{E51FC722-F600-4B59-A0D9-17AD9346E810}" type="presOf" srcId="{FA70F794-F1D9-4389-8E1D-D75176312F4B}" destId="{E391857B-8414-4560-956D-5F3A07AD110C}" srcOrd="0" destOrd="0" presId="urn:microsoft.com/office/officeart/2005/8/layout/list1"/>
    <dgm:cxn modelId="{C37C22CB-35C6-4663-86EF-76A6B1B51582}" srcId="{0D10C989-13A5-4D44-8DCB-36FCD1B3FA16}" destId="{76508728-5054-40C8-85E8-B7B24F242A71}" srcOrd="0" destOrd="0" parTransId="{9CC9FF57-1918-4931-B435-266DEA9169F0}" sibTransId="{CF2C6EA5-6ECA-4177-9687-01CBF6F32235}"/>
    <dgm:cxn modelId="{55EAA6DF-0FCD-47BE-A5FD-95FA1B9245D8}" srcId="{848AA2EB-DBD7-4518-81E6-CCF80EEA2CF7}" destId="{09A84EE3-E1DE-4D8B-8C10-80802EC6010C}" srcOrd="2" destOrd="0" parTransId="{66CCDB3B-1832-4822-B93A-71B3187A39D0}" sibTransId="{7C9E29A5-3077-42E8-B65B-B1C39A70D9FA}"/>
    <dgm:cxn modelId="{B387B0AA-19A4-4862-9A6A-E36A3F5138C9}" srcId="{848AA2EB-DBD7-4518-81E6-CCF80EEA2CF7}" destId="{4DABECD6-3ED9-4688-8D8E-6B20B56E8E1A}" srcOrd="1" destOrd="0" parTransId="{F8D1F6C5-7B58-44E3-8EBB-32544AFF0B72}" sibTransId="{0843AB54-8747-4084-8B6F-0CF0F936A0CC}"/>
    <dgm:cxn modelId="{41C02972-F50C-4FF8-B609-17F883AA29EF}" srcId="{A7FF14C4-F916-4EBB-A7E5-1D4F92CF542D}" destId="{848AA2EB-DBD7-4518-81E6-CCF80EEA2CF7}" srcOrd="1" destOrd="0" parTransId="{33C80D5D-97C1-4AA0-B3D9-C097FBFA400F}" sibTransId="{C76874D6-748A-4FA3-A6FB-2DEECA0E72FF}"/>
    <dgm:cxn modelId="{DF5878FD-1AE0-4FFF-9035-5A466DF4E816}" type="presOf" srcId="{A7FF14C4-F916-4EBB-A7E5-1D4F92CF542D}" destId="{ADEA1C22-CA70-4256-8A44-B924A30CB93D}" srcOrd="0" destOrd="0" presId="urn:microsoft.com/office/officeart/2005/8/layout/list1"/>
    <dgm:cxn modelId="{D78EA0A0-295C-4B4C-B83A-246C321474BF}" type="presOf" srcId="{848AA2EB-DBD7-4518-81E6-CCF80EEA2CF7}" destId="{50889784-8388-43AB-BA9B-7ABDD91340BC}" srcOrd="0" destOrd="0" presId="urn:microsoft.com/office/officeart/2005/8/layout/list1"/>
    <dgm:cxn modelId="{BD13C701-254F-4E7E-8124-9CE74775D5C7}" type="presOf" srcId="{0D10C989-13A5-4D44-8DCB-36FCD1B3FA16}" destId="{B2947D01-3900-4D1A-8F7E-29BAEC15BDE7}" srcOrd="1" destOrd="0" presId="urn:microsoft.com/office/officeart/2005/8/layout/list1"/>
    <dgm:cxn modelId="{0B182AEA-5C0A-49D3-9D34-E1CECE923CFD}" srcId="{0D10C989-13A5-4D44-8DCB-36FCD1B3FA16}" destId="{74176E8E-9A0F-4CE6-9CDF-5D0D2D902E67}" srcOrd="1" destOrd="0" parTransId="{54BBEC0D-CB1F-46A9-A3BE-F1ED42328EF1}" sibTransId="{96208FE1-2949-457A-BD7D-F2CD63ED1EE8}"/>
    <dgm:cxn modelId="{E26702A8-8242-4870-9359-0DD29DE2F838}" type="presOf" srcId="{D7820896-6E8D-431A-AAEA-8D47FE9F5CA2}" destId="{A566FA2F-B377-4732-AAA5-2F8B1E351977}" srcOrd="0" destOrd="0" presId="urn:microsoft.com/office/officeart/2005/8/layout/list1"/>
    <dgm:cxn modelId="{1FB5B402-7241-4970-B822-C84620B70A66}" type="presOf" srcId="{74176E8E-9A0F-4CE6-9CDF-5D0D2D902E67}" destId="{D5D6AC63-2BF6-49B3-BCC7-1A73F52F0494}" srcOrd="0" destOrd="1" presId="urn:microsoft.com/office/officeart/2005/8/layout/list1"/>
    <dgm:cxn modelId="{A0481007-FE58-4B53-A7EE-2767108ACC25}" type="presOf" srcId="{09A84EE3-E1DE-4D8B-8C10-80802EC6010C}" destId="{E391857B-8414-4560-956D-5F3A07AD110C}" srcOrd="0" destOrd="2" presId="urn:microsoft.com/office/officeart/2005/8/layout/list1"/>
    <dgm:cxn modelId="{5795945F-CE29-4F1F-9233-E003F7EA42F0}" srcId="{D7820896-6E8D-431A-AAEA-8D47FE9F5CA2}" destId="{21A932F3-82EF-46DC-949D-E68C7EAFCA7A}" srcOrd="2" destOrd="0" parTransId="{0BC7770B-04D5-4A14-B460-AB508D70C472}" sibTransId="{1CC58A1C-E407-4164-939E-4EAF6BC29AE6}"/>
    <dgm:cxn modelId="{0C2C6F14-29A3-4654-82BD-220BF1DDFC00}" srcId="{A7FF14C4-F916-4EBB-A7E5-1D4F92CF542D}" destId="{0D10C989-13A5-4D44-8DCB-36FCD1B3FA16}" srcOrd="0" destOrd="0" parTransId="{64FA88C7-C979-45DC-9F09-BE4456629115}" sibTransId="{803C91E2-3FDD-4E61-8202-AFC27DE7C037}"/>
    <dgm:cxn modelId="{70CDE7A9-9213-4591-8CCA-8CDE80DA6D61}" type="presOf" srcId="{C13153C8-556D-4BFF-8695-5A512DFF00B1}" destId="{B01FBB05-F95F-4269-B818-24AFDC82F451}" srcOrd="0" destOrd="1" presId="urn:microsoft.com/office/officeart/2005/8/layout/list1"/>
    <dgm:cxn modelId="{24F54B78-B378-4412-8625-C5553AA62FC1}" type="presOf" srcId="{848AA2EB-DBD7-4518-81E6-CCF80EEA2CF7}" destId="{7DD2D8B8-26B0-469B-B67E-C1F4075DC0B8}" srcOrd="1" destOrd="0" presId="urn:microsoft.com/office/officeart/2005/8/layout/list1"/>
    <dgm:cxn modelId="{2509EEEE-0B0F-4EBF-9DF1-93289DC300E9}" type="presOf" srcId="{D7820896-6E8D-431A-AAEA-8D47FE9F5CA2}" destId="{657D5647-E164-4BB7-96DD-1730FB99B1A1}" srcOrd="1" destOrd="0" presId="urn:microsoft.com/office/officeart/2005/8/layout/list1"/>
    <dgm:cxn modelId="{174D4328-4038-49E7-9FE4-E171E2BADED2}" type="presParOf" srcId="{ADEA1C22-CA70-4256-8A44-B924A30CB93D}" destId="{F8DB13E4-6221-4DEC-AC2F-28EA96829436}" srcOrd="0" destOrd="0" presId="urn:microsoft.com/office/officeart/2005/8/layout/list1"/>
    <dgm:cxn modelId="{02DE3F10-D0FE-4887-9D11-71DFF0BD4CBF}" type="presParOf" srcId="{F8DB13E4-6221-4DEC-AC2F-28EA96829436}" destId="{78ADDC2B-F88B-493A-A81D-6311F7A23C80}" srcOrd="0" destOrd="0" presId="urn:microsoft.com/office/officeart/2005/8/layout/list1"/>
    <dgm:cxn modelId="{58C2EAC4-1C07-4EC7-9F22-DD1D1B520407}" type="presParOf" srcId="{F8DB13E4-6221-4DEC-AC2F-28EA96829436}" destId="{B2947D01-3900-4D1A-8F7E-29BAEC15BDE7}" srcOrd="1" destOrd="0" presId="urn:microsoft.com/office/officeart/2005/8/layout/list1"/>
    <dgm:cxn modelId="{4609AA39-7326-4A60-A5B2-8A1EC49D35CB}" type="presParOf" srcId="{ADEA1C22-CA70-4256-8A44-B924A30CB93D}" destId="{59503213-63C0-40C3-B22C-9566C68CABC8}" srcOrd="1" destOrd="0" presId="urn:microsoft.com/office/officeart/2005/8/layout/list1"/>
    <dgm:cxn modelId="{44B2805F-02C4-467C-8244-2B6FC0969607}" type="presParOf" srcId="{ADEA1C22-CA70-4256-8A44-B924A30CB93D}" destId="{D5D6AC63-2BF6-49B3-BCC7-1A73F52F0494}" srcOrd="2" destOrd="0" presId="urn:microsoft.com/office/officeart/2005/8/layout/list1"/>
    <dgm:cxn modelId="{BAEB3FBC-B11F-4A12-9D1F-5CA73D7FD539}" type="presParOf" srcId="{ADEA1C22-CA70-4256-8A44-B924A30CB93D}" destId="{53877928-0172-43C7-B618-DB394ECB022E}" srcOrd="3" destOrd="0" presId="urn:microsoft.com/office/officeart/2005/8/layout/list1"/>
    <dgm:cxn modelId="{E64BC4D5-3192-46CF-BBE9-5BACDB49AD9D}" type="presParOf" srcId="{ADEA1C22-CA70-4256-8A44-B924A30CB93D}" destId="{420C8B80-B0EE-4902-8DB3-33D1667EF2AD}" srcOrd="4" destOrd="0" presId="urn:microsoft.com/office/officeart/2005/8/layout/list1"/>
    <dgm:cxn modelId="{6B2617D0-7811-420E-91A8-43439CA2E3BF}" type="presParOf" srcId="{420C8B80-B0EE-4902-8DB3-33D1667EF2AD}" destId="{50889784-8388-43AB-BA9B-7ABDD91340BC}" srcOrd="0" destOrd="0" presId="urn:microsoft.com/office/officeart/2005/8/layout/list1"/>
    <dgm:cxn modelId="{53F43D1D-F5FD-4BD4-8014-CFC670F40CAD}" type="presParOf" srcId="{420C8B80-B0EE-4902-8DB3-33D1667EF2AD}" destId="{7DD2D8B8-26B0-469B-B67E-C1F4075DC0B8}" srcOrd="1" destOrd="0" presId="urn:microsoft.com/office/officeart/2005/8/layout/list1"/>
    <dgm:cxn modelId="{5B3F5072-15A8-46DE-BA0C-E2657597DA53}" type="presParOf" srcId="{ADEA1C22-CA70-4256-8A44-B924A30CB93D}" destId="{A2063255-5FC7-47DC-A98D-640CF2AA5AD0}" srcOrd="5" destOrd="0" presId="urn:microsoft.com/office/officeart/2005/8/layout/list1"/>
    <dgm:cxn modelId="{A17F9CD8-D595-4BA0-9BAE-F2D33E9754BB}" type="presParOf" srcId="{ADEA1C22-CA70-4256-8A44-B924A30CB93D}" destId="{E391857B-8414-4560-956D-5F3A07AD110C}" srcOrd="6" destOrd="0" presId="urn:microsoft.com/office/officeart/2005/8/layout/list1"/>
    <dgm:cxn modelId="{612A4B1B-5EA4-45E2-8470-10C007B05CA7}" type="presParOf" srcId="{ADEA1C22-CA70-4256-8A44-B924A30CB93D}" destId="{1158D1FB-E892-484E-A5AD-17F324CC2BF4}" srcOrd="7" destOrd="0" presId="urn:microsoft.com/office/officeart/2005/8/layout/list1"/>
    <dgm:cxn modelId="{35E60878-5B93-4D7B-8911-C694F2978751}" type="presParOf" srcId="{ADEA1C22-CA70-4256-8A44-B924A30CB93D}" destId="{82D789D0-B553-4AD9-A952-D0FC91504302}" srcOrd="8" destOrd="0" presId="urn:microsoft.com/office/officeart/2005/8/layout/list1"/>
    <dgm:cxn modelId="{1664E940-3190-4DDB-B2DA-D7481F65B90A}" type="presParOf" srcId="{82D789D0-B553-4AD9-A952-D0FC91504302}" destId="{A566FA2F-B377-4732-AAA5-2F8B1E351977}" srcOrd="0" destOrd="0" presId="urn:microsoft.com/office/officeart/2005/8/layout/list1"/>
    <dgm:cxn modelId="{6A360F36-2E20-4F20-BE9C-279C8A014433}" type="presParOf" srcId="{82D789D0-B553-4AD9-A952-D0FC91504302}" destId="{657D5647-E164-4BB7-96DD-1730FB99B1A1}" srcOrd="1" destOrd="0" presId="urn:microsoft.com/office/officeart/2005/8/layout/list1"/>
    <dgm:cxn modelId="{6FC5F188-F18E-453A-ADD3-611BDAD34CF1}" type="presParOf" srcId="{ADEA1C22-CA70-4256-8A44-B924A30CB93D}" destId="{14848D45-DEB9-4465-A940-EF926791924E}" srcOrd="9" destOrd="0" presId="urn:microsoft.com/office/officeart/2005/8/layout/list1"/>
    <dgm:cxn modelId="{32206FEF-104E-4ECE-9AA9-F00700771704}" type="presParOf" srcId="{ADEA1C22-CA70-4256-8A44-B924A30CB93D}" destId="{B01FBB05-F95F-4269-B818-24AFDC82F45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7519DE-2BC4-4630-8EFF-876FDB7C1A2E}" type="doc">
      <dgm:prSet loTypeId="urn:microsoft.com/office/officeart/2009/3/layout/PlusandMinus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C70181C6-E164-40A9-8E8E-AFBC5EF58F04}">
      <dgm:prSet phldrT="[文本]"/>
      <dgm:spPr/>
      <dgm:t>
        <a:bodyPr/>
        <a:lstStyle/>
        <a:p>
          <a:r>
            <a: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Asymmetric Architecture</a:t>
          </a:r>
          <a:endParaRPr lang="zh-CN" altLang="en-US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026F4F3-3B68-429D-8D71-9AA076ACF9E5}" type="parTrans" cxnId="{E7BF51A2-B9D7-4913-9943-F1B363ACDC1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74C7F76-7152-4E59-81B4-12AA74807925}" type="sibTrans" cxnId="{E7BF51A2-B9D7-4913-9943-F1B363ACDC1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A7B7526-9C0B-400A-8999-A76660D062B8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More adaptive,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better performance for small file scenarios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6DC33BB-AF8A-4AAB-93FA-C6271EB778E3}" type="parTrans" cxnId="{E940EC75-BB76-4868-BFAD-D5E8E91536E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D7ECD60-35B0-4DBB-A2B0-D0E6D4975960}" type="sibTrans" cxnId="{E940EC75-BB76-4868-BFAD-D5E8E91536E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134576-0AD2-490A-AFED-76DAEE2C11BE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Less expense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for metadata consistency, better expansion ability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9F156C-8441-49FC-AFF6-D16936B4A5E1}" type="parTrans" cxnId="{1DD1710C-7DFC-425E-9374-E81859F7CBB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950C6D9-A359-44F1-A25C-BEEDCF1BDE5F}" type="sibTrans" cxnId="{1DD1710C-7DFC-425E-9374-E81859F7CBB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E7AEB63-FD9C-45FF-847D-3E257E6C2BE5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Metadata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and data are stored in separate nodes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357896D-43BC-4D66-B718-98AEC39B8AFF}" type="parTrans" cxnId="{5528542A-7A3A-4CBE-9572-540A27B1F0A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4EC3C4F-987B-432B-AAB1-93212A84C5CA}" type="sibTrans" cxnId="{5528542A-7A3A-4CBE-9572-540A27B1F0A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7508C19-8A7F-4281-8695-FC05471C9BEF}">
      <dgm:prSet phldrT="[文本]"/>
      <dgm:spPr/>
      <dgm:t>
        <a:bodyPr/>
        <a:lstStyle/>
        <a:p>
          <a:r>
            <a: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Symmetric Architecture</a:t>
          </a:r>
          <a:endParaRPr lang="zh-CN" altLang="en-US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8208900-A4BC-487D-B028-913CAAE72E1C}" type="parTrans" cxnId="{EB791B5C-4A5A-45C4-B400-E7AADABC179B}">
      <dgm:prSet/>
      <dgm:spPr/>
      <dgm:t>
        <a:bodyPr/>
        <a:lstStyle/>
        <a:p>
          <a:endParaRPr lang="zh-CN" altLang="en-US"/>
        </a:p>
      </dgm:t>
    </dgm:pt>
    <dgm:pt modelId="{3E7F3A44-480E-4C64-A810-CBFA32EDE040}" type="sibTrans" cxnId="{EB791B5C-4A5A-45C4-B400-E7AADABC179B}">
      <dgm:prSet/>
      <dgm:spPr/>
      <dgm:t>
        <a:bodyPr/>
        <a:lstStyle/>
        <a:p>
          <a:endParaRPr lang="zh-CN" altLang="en-US"/>
        </a:p>
      </dgm:t>
    </dgm:pt>
    <dgm:pt modelId="{C673766C-E808-4826-909D-097C236D50AA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Less cost for medium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and small scales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508F362-6BAF-4C5F-8655-8E8BA4AB4ACC}" type="parTrans" cxnId="{E257753D-5836-407A-A2E8-1833DE2F64D7}">
      <dgm:prSet/>
      <dgm:spPr/>
      <dgm:t>
        <a:bodyPr/>
        <a:lstStyle/>
        <a:p>
          <a:endParaRPr lang="zh-CN" altLang="en-US"/>
        </a:p>
      </dgm:t>
    </dgm:pt>
    <dgm:pt modelId="{C874D76E-427F-485A-8BAC-E303599A2DB2}" type="sibTrans" cxnId="{E257753D-5836-407A-A2E8-1833DE2F64D7}">
      <dgm:prSet/>
      <dgm:spPr/>
      <dgm:t>
        <a:bodyPr/>
        <a:lstStyle/>
        <a:p>
          <a:endParaRPr lang="zh-CN" altLang="en-US"/>
        </a:p>
      </dgm:t>
    </dgm:pt>
    <dgm:pt modelId="{5B53E415-DFD1-479B-81B1-DF98C0618CC3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Same protection level for metadata and data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98AB1F2-14F6-41A3-9594-3E251C287AD1}" type="parTrans" cxnId="{403C2365-8857-4B31-9C38-2EB3D0E26E5F}">
      <dgm:prSet/>
      <dgm:spPr/>
      <dgm:t>
        <a:bodyPr/>
        <a:lstStyle/>
        <a:p>
          <a:endParaRPr lang="zh-CN" altLang="en-US"/>
        </a:p>
      </dgm:t>
    </dgm:pt>
    <dgm:pt modelId="{D980573E-A1F7-4EED-B849-D9F9D713AEA8}" type="sibTrans" cxnId="{403C2365-8857-4B31-9C38-2EB3D0E26E5F}">
      <dgm:prSet/>
      <dgm:spPr/>
      <dgm:t>
        <a:bodyPr/>
        <a:lstStyle/>
        <a:p>
          <a:endParaRPr lang="zh-CN" altLang="en-US"/>
        </a:p>
      </dgm:t>
    </dgm:pt>
    <dgm:pt modelId="{BF29352C-1A63-4030-8B36-6C2126EEB62A}">
      <dgm:prSet phldrT="[文本]"/>
      <dgm:spPr/>
      <dgm:t>
        <a:bodyPr/>
        <a:lstStyle/>
        <a:p>
          <a:r>
            <a: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Metadata is dispersed</a:t>
          </a:r>
          <a:r>
            <a:rPr lang="en-US" altLang="zh-CN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and stored in data nodes</a:t>
          </a:r>
          <a:endParaRPr lang="zh-CN" altLang="en-US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974E89-5F5F-432C-B317-9116DAB62DE7}" type="parTrans" cxnId="{16B28D24-17E7-42F4-8D16-76E6DE02FF63}">
      <dgm:prSet/>
      <dgm:spPr/>
      <dgm:t>
        <a:bodyPr/>
        <a:lstStyle/>
        <a:p>
          <a:endParaRPr lang="zh-CN" altLang="en-US"/>
        </a:p>
      </dgm:t>
    </dgm:pt>
    <dgm:pt modelId="{946A4B26-F819-4A74-9C11-AEC130339B25}" type="sibTrans" cxnId="{16B28D24-17E7-42F4-8D16-76E6DE02FF63}">
      <dgm:prSet/>
      <dgm:spPr/>
      <dgm:t>
        <a:bodyPr/>
        <a:lstStyle/>
        <a:p>
          <a:endParaRPr lang="zh-CN" altLang="en-US"/>
        </a:p>
      </dgm:t>
    </dgm:pt>
    <dgm:pt modelId="{72138263-0A26-445D-A5B9-B53BE0E3BA56}" type="pres">
      <dgm:prSet presAssocID="{6D7519DE-2BC4-4630-8EFF-876FDB7C1A2E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D9BA24-9640-42BE-BBA2-0253C03F191A}" type="pres">
      <dgm:prSet presAssocID="{6D7519DE-2BC4-4630-8EFF-876FDB7C1A2E}" presName="Background" presStyleLbl="bgImgPlace1" presStyleIdx="0" presStyleCn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zh-CN" altLang="en-US"/>
        </a:p>
      </dgm:t>
    </dgm:pt>
    <dgm:pt modelId="{9CC9F5B9-613C-4E58-A1A5-8DE9CB0F9029}" type="pres">
      <dgm:prSet presAssocID="{6D7519DE-2BC4-4630-8EFF-876FDB7C1A2E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53B2BC1-3CE5-428B-BC19-E9F692BB8DED}" type="pres">
      <dgm:prSet presAssocID="{6D7519DE-2BC4-4630-8EFF-876FDB7C1A2E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0F47132-1C7A-4584-8A98-A85ED9760997}" type="pres">
      <dgm:prSet presAssocID="{6D7519DE-2BC4-4630-8EFF-876FDB7C1A2E}" presName="Plus" presStyleLbl="alignNode1" presStyleIdx="0" presStyleCnt="2" custScaleX="58084" custScaleY="58084"/>
      <dgm:spPr>
        <a:solidFill>
          <a:srgbClr val="C00000"/>
        </a:solidFill>
      </dgm:spPr>
      <dgm:t>
        <a:bodyPr/>
        <a:lstStyle/>
        <a:p>
          <a:endParaRPr lang="zh-CN" altLang="en-US"/>
        </a:p>
      </dgm:t>
    </dgm:pt>
    <dgm:pt modelId="{827DC84C-EFC8-4E0E-8F35-6CD49A6DEDDA}" type="pres">
      <dgm:prSet presAssocID="{6D7519DE-2BC4-4630-8EFF-876FDB7C1A2E}" presName="Minus" presStyleLbl="alignNode1" presStyleIdx="1" presStyleCnt="2" custScaleX="73025" custScaleY="71064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zh-CN" altLang="en-US"/>
        </a:p>
      </dgm:t>
    </dgm:pt>
    <dgm:pt modelId="{A7F78E01-7521-481D-8DC0-36EB9FF5F84C}" type="pres">
      <dgm:prSet presAssocID="{6D7519DE-2BC4-4630-8EFF-876FDB7C1A2E}" presName="Divider" presStyleLbl="parChTrans1D1" presStyleIdx="0" presStyleCnt="1"/>
      <dgm:spPr/>
    </dgm:pt>
  </dgm:ptLst>
  <dgm:cxnLst>
    <dgm:cxn modelId="{74427378-EA93-4973-8C35-49B23F482C1C}" type="presOf" srcId="{D1134576-0AD2-490A-AFED-76DAEE2C11BE}" destId="{9CC9F5B9-613C-4E58-A1A5-8DE9CB0F9029}" srcOrd="0" destOrd="2" presId="urn:microsoft.com/office/officeart/2009/3/layout/PlusandMinus"/>
    <dgm:cxn modelId="{4DDA7FD5-1DC9-4B9B-954F-F5EE2CEA8E34}" type="presOf" srcId="{6D7519DE-2BC4-4630-8EFF-876FDB7C1A2E}" destId="{72138263-0A26-445D-A5B9-B53BE0E3BA56}" srcOrd="0" destOrd="0" presId="urn:microsoft.com/office/officeart/2009/3/layout/PlusandMinus"/>
    <dgm:cxn modelId="{E257753D-5836-407A-A2E8-1833DE2F64D7}" srcId="{57508C19-8A7F-4281-8695-FC05471C9BEF}" destId="{C673766C-E808-4826-909D-097C236D50AA}" srcOrd="0" destOrd="0" parTransId="{0508F362-6BAF-4C5F-8655-8E8BA4AB4ACC}" sibTransId="{C874D76E-427F-485A-8BAC-E303599A2DB2}"/>
    <dgm:cxn modelId="{1DD1710C-7DFC-425E-9374-E81859F7CBB5}" srcId="{C70181C6-E164-40A9-8E8E-AFBC5EF58F04}" destId="{D1134576-0AD2-490A-AFED-76DAEE2C11BE}" srcOrd="1" destOrd="0" parTransId="{929F156C-8441-49FC-AFF6-D16936B4A5E1}" sibTransId="{2950C6D9-A359-44F1-A25C-BEEDCF1BDE5F}"/>
    <dgm:cxn modelId="{6816645B-C681-4E16-BEC5-B2BCAF75883E}" type="presOf" srcId="{BF29352C-1A63-4030-8B36-6C2126EEB62A}" destId="{553B2BC1-3CE5-428B-BC19-E9F692BB8DED}" srcOrd="0" destOrd="3" presId="urn:microsoft.com/office/officeart/2009/3/layout/PlusandMinus"/>
    <dgm:cxn modelId="{5D170571-A8A1-469C-959E-102510D9AE6E}" type="presOf" srcId="{6E7AEB63-FD9C-45FF-847D-3E257E6C2BE5}" destId="{9CC9F5B9-613C-4E58-A1A5-8DE9CB0F9029}" srcOrd="0" destOrd="3" presId="urn:microsoft.com/office/officeart/2009/3/layout/PlusandMinus"/>
    <dgm:cxn modelId="{3CCE2934-A3B0-41B2-B53F-DA3E07704D21}" type="presOf" srcId="{5B53E415-DFD1-479B-81B1-DF98C0618CC3}" destId="{553B2BC1-3CE5-428B-BC19-E9F692BB8DED}" srcOrd="0" destOrd="2" presId="urn:microsoft.com/office/officeart/2009/3/layout/PlusandMinus"/>
    <dgm:cxn modelId="{08DC059A-7E28-4A4D-A1D7-0B5F2DAAD8FB}" type="presOf" srcId="{C70181C6-E164-40A9-8E8E-AFBC5EF58F04}" destId="{9CC9F5B9-613C-4E58-A1A5-8DE9CB0F9029}" srcOrd="0" destOrd="0" presId="urn:microsoft.com/office/officeart/2009/3/layout/PlusandMinus"/>
    <dgm:cxn modelId="{E940EC75-BB76-4868-BFAD-D5E8E91536E8}" srcId="{C70181C6-E164-40A9-8E8E-AFBC5EF58F04}" destId="{DA7B7526-9C0B-400A-8999-A76660D062B8}" srcOrd="0" destOrd="0" parTransId="{16DC33BB-AF8A-4AAB-93FA-C6271EB778E3}" sibTransId="{8D7ECD60-35B0-4DBB-A2B0-D0E6D4975960}"/>
    <dgm:cxn modelId="{403C2365-8857-4B31-9C38-2EB3D0E26E5F}" srcId="{57508C19-8A7F-4281-8695-FC05471C9BEF}" destId="{5B53E415-DFD1-479B-81B1-DF98C0618CC3}" srcOrd="1" destOrd="0" parTransId="{298AB1F2-14F6-41A3-9594-3E251C287AD1}" sibTransId="{D980573E-A1F7-4EED-B849-D9F9D713AEA8}"/>
    <dgm:cxn modelId="{EB791B5C-4A5A-45C4-B400-E7AADABC179B}" srcId="{6D7519DE-2BC4-4630-8EFF-876FDB7C1A2E}" destId="{57508C19-8A7F-4281-8695-FC05471C9BEF}" srcOrd="1" destOrd="0" parTransId="{88208900-A4BC-487D-B028-913CAAE72E1C}" sibTransId="{3E7F3A44-480E-4C64-A810-CBFA32EDE040}"/>
    <dgm:cxn modelId="{DEADB487-5EC0-4352-B77F-4D49A94E4AEA}" type="presOf" srcId="{57508C19-8A7F-4281-8695-FC05471C9BEF}" destId="{553B2BC1-3CE5-428B-BC19-E9F692BB8DED}" srcOrd="0" destOrd="0" presId="urn:microsoft.com/office/officeart/2009/3/layout/PlusandMinus"/>
    <dgm:cxn modelId="{16B28D24-17E7-42F4-8D16-76E6DE02FF63}" srcId="{57508C19-8A7F-4281-8695-FC05471C9BEF}" destId="{BF29352C-1A63-4030-8B36-6C2126EEB62A}" srcOrd="2" destOrd="0" parTransId="{01974E89-5F5F-432C-B317-9116DAB62DE7}" sibTransId="{946A4B26-F819-4A74-9C11-AEC130339B25}"/>
    <dgm:cxn modelId="{E7BF51A2-B9D7-4913-9943-F1B363ACDC1B}" srcId="{6D7519DE-2BC4-4630-8EFF-876FDB7C1A2E}" destId="{C70181C6-E164-40A9-8E8E-AFBC5EF58F04}" srcOrd="0" destOrd="0" parTransId="{2026F4F3-3B68-429D-8D71-9AA076ACF9E5}" sibTransId="{674C7F76-7152-4E59-81B4-12AA74807925}"/>
    <dgm:cxn modelId="{6A0D8E52-D5F9-4D69-B8DC-4DACDEC7382A}" type="presOf" srcId="{C673766C-E808-4826-909D-097C236D50AA}" destId="{553B2BC1-3CE5-428B-BC19-E9F692BB8DED}" srcOrd="0" destOrd="1" presId="urn:microsoft.com/office/officeart/2009/3/layout/PlusandMinus"/>
    <dgm:cxn modelId="{2EA8EDA5-DF3D-40AF-933A-5AC71780E6F2}" type="presOf" srcId="{DA7B7526-9C0B-400A-8999-A76660D062B8}" destId="{9CC9F5B9-613C-4E58-A1A5-8DE9CB0F9029}" srcOrd="0" destOrd="1" presId="urn:microsoft.com/office/officeart/2009/3/layout/PlusandMinus"/>
    <dgm:cxn modelId="{5528542A-7A3A-4CBE-9572-540A27B1F0A3}" srcId="{C70181C6-E164-40A9-8E8E-AFBC5EF58F04}" destId="{6E7AEB63-FD9C-45FF-847D-3E257E6C2BE5}" srcOrd="2" destOrd="0" parTransId="{D357896D-43BC-4D66-B718-98AEC39B8AFF}" sibTransId="{54EC3C4F-987B-432B-AAB1-93212A84C5CA}"/>
    <dgm:cxn modelId="{9E770C41-DF00-435D-A4BC-8CD238D0AF14}" type="presParOf" srcId="{72138263-0A26-445D-A5B9-B53BE0E3BA56}" destId="{A8D9BA24-9640-42BE-BBA2-0253C03F191A}" srcOrd="0" destOrd="0" presId="urn:microsoft.com/office/officeart/2009/3/layout/PlusandMinus"/>
    <dgm:cxn modelId="{C5EB3A3E-980C-4E2D-9AB7-029A49308712}" type="presParOf" srcId="{72138263-0A26-445D-A5B9-B53BE0E3BA56}" destId="{9CC9F5B9-613C-4E58-A1A5-8DE9CB0F9029}" srcOrd="1" destOrd="0" presId="urn:microsoft.com/office/officeart/2009/3/layout/PlusandMinus"/>
    <dgm:cxn modelId="{350FFC35-8A0D-474F-A261-FD3C52142537}" type="presParOf" srcId="{72138263-0A26-445D-A5B9-B53BE0E3BA56}" destId="{553B2BC1-3CE5-428B-BC19-E9F692BB8DED}" srcOrd="2" destOrd="0" presId="urn:microsoft.com/office/officeart/2009/3/layout/PlusandMinus"/>
    <dgm:cxn modelId="{7B1D2ABB-784B-4DC1-B543-FF77393E9241}" type="presParOf" srcId="{72138263-0A26-445D-A5B9-B53BE0E3BA56}" destId="{D0F47132-1C7A-4584-8A98-A85ED9760997}" srcOrd="3" destOrd="0" presId="urn:microsoft.com/office/officeart/2009/3/layout/PlusandMinus"/>
    <dgm:cxn modelId="{2B3B2087-2847-4B37-8F9B-D70EA48183E1}" type="presParOf" srcId="{72138263-0A26-445D-A5B9-B53BE0E3BA56}" destId="{827DC84C-EFC8-4E0E-8F35-6CD49A6DEDDA}" srcOrd="4" destOrd="0" presId="urn:microsoft.com/office/officeart/2009/3/layout/PlusandMinus"/>
    <dgm:cxn modelId="{80B9F938-8AC9-45E5-898E-110A90D991D9}" type="presParOf" srcId="{72138263-0A26-445D-A5B9-B53BE0E3BA56}" destId="{A7F78E01-7521-481D-8DC0-36EB9FF5F84C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0F562-20C4-48E4-87CB-1FCA89C3ED67}">
      <dsp:nvSpPr>
        <dsp:cNvPr id="0" name=""/>
        <dsp:cNvSpPr/>
      </dsp:nvSpPr>
      <dsp:spPr>
        <a:xfrm>
          <a:off x="4987" y="526683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Single</a:t>
          </a:r>
          <a:r>
            <a:rPr lang="en-US" altLang="zh-CN" sz="11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node/collective bandwidth</a:t>
          </a:r>
          <a:endParaRPr lang="zh-CN" altLang="en-US" sz="11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Metadata</a:t>
          </a:r>
          <a:r>
            <a:rPr lang="en-US" altLang="zh-CN" sz="11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performance</a:t>
          </a:r>
          <a:endParaRPr lang="zh-CN" altLang="en-US" sz="11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Linear</a:t>
          </a:r>
          <a:r>
            <a:rPr lang="en-US" altLang="zh-CN" sz="11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increase</a:t>
          </a:r>
          <a:endParaRPr lang="zh-CN" altLang="en-US" sz="11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Small</a:t>
          </a:r>
          <a:r>
            <a:rPr lang="en-US" altLang="zh-CN" sz="11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file aggregation</a:t>
          </a:r>
          <a:endParaRPr lang="zh-CN" altLang="en-US" sz="11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5921" y="557617"/>
        <a:ext cx="1706693" cy="1289259"/>
      </dsp:txXfrm>
    </dsp:sp>
    <dsp:sp modelId="{814FBA9A-B024-4E6E-93A7-376B1DC8DAE9}">
      <dsp:nvSpPr>
        <dsp:cNvPr id="0" name=""/>
        <dsp:cNvSpPr/>
      </dsp:nvSpPr>
      <dsp:spPr>
        <a:xfrm>
          <a:off x="4987" y="1846877"/>
          <a:ext cx="1768561" cy="5676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High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Performance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987" y="1846877"/>
        <a:ext cx="1245465" cy="567683"/>
      </dsp:txXfrm>
    </dsp:sp>
    <dsp:sp modelId="{CCF82218-D25B-4534-8C5A-96F832300363}">
      <dsp:nvSpPr>
        <dsp:cNvPr id="0" name=""/>
        <dsp:cNvSpPr/>
      </dsp:nvSpPr>
      <dsp:spPr>
        <a:xfrm>
          <a:off x="1300482" y="1937048"/>
          <a:ext cx="618996" cy="618996"/>
        </a:xfrm>
        <a:prstGeom prst="ellipse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5B2C59-C231-4FCD-951C-8673ED334DD3}">
      <dsp:nvSpPr>
        <dsp:cNvPr id="0" name=""/>
        <dsp:cNvSpPr/>
      </dsp:nvSpPr>
      <dsp:spPr>
        <a:xfrm>
          <a:off x="2072831" y="526683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Redundant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architecture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Multiple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copy/ Erasure Code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Disk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packet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Node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partition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Data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quick fix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03765" y="557617"/>
        <a:ext cx="1706693" cy="1289259"/>
      </dsp:txXfrm>
    </dsp:sp>
    <dsp:sp modelId="{7CE4C2A5-5735-43AB-946C-1E0EFA0CCA06}">
      <dsp:nvSpPr>
        <dsp:cNvPr id="0" name=""/>
        <dsp:cNvSpPr/>
      </dsp:nvSpPr>
      <dsp:spPr>
        <a:xfrm>
          <a:off x="2072831" y="1846877"/>
          <a:ext cx="1768561" cy="56768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High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Reliability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72831" y="1846877"/>
        <a:ext cx="1245465" cy="567683"/>
      </dsp:txXfrm>
    </dsp:sp>
    <dsp:sp modelId="{43025D74-52BC-4431-9FE4-F62DCB039321}">
      <dsp:nvSpPr>
        <dsp:cNvPr id="0" name=""/>
        <dsp:cNvSpPr/>
      </dsp:nvSpPr>
      <dsp:spPr>
        <a:xfrm>
          <a:off x="3368327" y="1937048"/>
          <a:ext cx="618996" cy="618996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B2225A-BD15-471E-AE29-B83334BB5D46}">
      <dsp:nvSpPr>
        <dsp:cNvPr id="0" name=""/>
        <dsp:cNvSpPr/>
      </dsp:nvSpPr>
      <dsp:spPr>
        <a:xfrm>
          <a:off x="4140676" y="526683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EB-class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expandable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Online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expansion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Automatic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data equalizing 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171610" y="557617"/>
        <a:ext cx="1706693" cy="1289259"/>
      </dsp:txXfrm>
    </dsp:sp>
    <dsp:sp modelId="{F88921AC-1931-4D59-9C4B-3899BD5D4242}">
      <dsp:nvSpPr>
        <dsp:cNvPr id="0" name=""/>
        <dsp:cNvSpPr/>
      </dsp:nvSpPr>
      <dsp:spPr>
        <a:xfrm>
          <a:off x="4140676" y="1846877"/>
          <a:ext cx="1768561" cy="56768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High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Expansibility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140676" y="1846877"/>
        <a:ext cx="1245465" cy="567683"/>
      </dsp:txXfrm>
    </dsp:sp>
    <dsp:sp modelId="{9E1E33C7-1C99-4CD8-92C0-D88E9C32EF3A}">
      <dsp:nvSpPr>
        <dsp:cNvPr id="0" name=""/>
        <dsp:cNvSpPr/>
      </dsp:nvSpPr>
      <dsp:spPr>
        <a:xfrm>
          <a:off x="5436171" y="1937048"/>
          <a:ext cx="618996" cy="618996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4A29C4-9441-4BAD-BE0D-4D6BB4B95ADB}">
      <dsp:nvSpPr>
        <dsp:cNvPr id="0" name=""/>
        <dsp:cNvSpPr/>
      </dsp:nvSpPr>
      <dsp:spPr>
        <a:xfrm>
          <a:off x="6208520" y="526683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Diverse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provider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Abundant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cluster NAS functions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User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Management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Access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Management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239454" y="557617"/>
        <a:ext cx="1706693" cy="1289259"/>
      </dsp:txXfrm>
    </dsp:sp>
    <dsp:sp modelId="{0224BB37-62AB-45F6-B466-349C079BBC22}">
      <dsp:nvSpPr>
        <dsp:cNvPr id="0" name=""/>
        <dsp:cNvSpPr/>
      </dsp:nvSpPr>
      <dsp:spPr>
        <a:xfrm>
          <a:off x="6208520" y="1846877"/>
          <a:ext cx="1768561" cy="56768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Multifunction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208520" y="1846877"/>
        <a:ext cx="1245465" cy="567683"/>
      </dsp:txXfrm>
    </dsp:sp>
    <dsp:sp modelId="{7EA53086-E601-4F4B-9636-3A3F87401346}">
      <dsp:nvSpPr>
        <dsp:cNvPr id="0" name=""/>
        <dsp:cNvSpPr/>
      </dsp:nvSpPr>
      <dsp:spPr>
        <a:xfrm>
          <a:off x="7504016" y="1937048"/>
          <a:ext cx="618996" cy="618996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F6886B-C1A9-4172-8F06-1E6E81933401}">
      <dsp:nvSpPr>
        <dsp:cNvPr id="0" name=""/>
        <dsp:cNvSpPr/>
      </dsp:nvSpPr>
      <dsp:spPr>
        <a:xfrm>
          <a:off x="4987" y="2862621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Graphical user interface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Unified monitoring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management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In-time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alerting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Easy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operation and maintenance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5921" y="2893555"/>
        <a:ext cx="1706693" cy="1289259"/>
      </dsp:txXfrm>
    </dsp:sp>
    <dsp:sp modelId="{584CACF9-CF4C-4510-8F1D-32F384E5C7A9}">
      <dsp:nvSpPr>
        <dsp:cNvPr id="0" name=""/>
        <dsp:cNvSpPr/>
      </dsp:nvSpPr>
      <dsp:spPr>
        <a:xfrm>
          <a:off x="4987" y="4182815"/>
          <a:ext cx="1768561" cy="56768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Easy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Management</a:t>
          </a:r>
        </a:p>
      </dsp:txBody>
      <dsp:txXfrm>
        <a:off x="4987" y="4182815"/>
        <a:ext cx="1245465" cy="567683"/>
      </dsp:txXfrm>
    </dsp:sp>
    <dsp:sp modelId="{6EDC3806-3979-49CD-8793-6F12B84B1EB8}">
      <dsp:nvSpPr>
        <dsp:cNvPr id="0" name=""/>
        <dsp:cNvSpPr/>
      </dsp:nvSpPr>
      <dsp:spPr>
        <a:xfrm>
          <a:off x="1300482" y="4272986"/>
          <a:ext cx="618996" cy="618996"/>
        </a:xfrm>
        <a:prstGeom prst="ellipse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FC3924-CEBA-4868-9B42-1A5AC8941CA6}">
      <dsp:nvSpPr>
        <dsp:cNvPr id="0" name=""/>
        <dsp:cNvSpPr/>
      </dsp:nvSpPr>
      <dsp:spPr>
        <a:xfrm>
          <a:off x="2072831" y="2862621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Class-based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Storage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Quota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management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Catalog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fragmentation 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Thin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provisioning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03765" y="2893555"/>
        <a:ext cx="1706693" cy="1289259"/>
      </dsp:txXfrm>
    </dsp:sp>
    <dsp:sp modelId="{7ECBCB5B-5C39-4B42-B35A-E607E58ED876}">
      <dsp:nvSpPr>
        <dsp:cNvPr id="0" name=""/>
        <dsp:cNvSpPr/>
      </dsp:nvSpPr>
      <dsp:spPr>
        <a:xfrm>
          <a:off x="2072831" y="4182815"/>
          <a:ext cx="1768561" cy="5676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Storage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Strategy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72831" y="4182815"/>
        <a:ext cx="1245465" cy="567683"/>
      </dsp:txXfrm>
    </dsp:sp>
    <dsp:sp modelId="{4C3C431D-8A73-4C79-91A8-DAEA57FFBAC0}">
      <dsp:nvSpPr>
        <dsp:cNvPr id="0" name=""/>
        <dsp:cNvSpPr/>
      </dsp:nvSpPr>
      <dsp:spPr>
        <a:xfrm>
          <a:off x="3368327" y="4272986"/>
          <a:ext cx="618996" cy="618996"/>
        </a:xfrm>
        <a:prstGeom prst="ellipse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ED7881-F87F-44F2-AA7E-165EB9AF50B2}">
      <dsp:nvSpPr>
        <dsp:cNvPr id="0" name=""/>
        <dsp:cNvSpPr/>
      </dsp:nvSpPr>
      <dsp:spPr>
        <a:xfrm>
          <a:off x="4140676" y="2862621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Remote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Sync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Data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archiving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WORM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171610" y="2893555"/>
        <a:ext cx="1706693" cy="1289259"/>
      </dsp:txXfrm>
    </dsp:sp>
    <dsp:sp modelId="{77DF1A97-D963-435A-9802-E562FD90E521}">
      <dsp:nvSpPr>
        <dsp:cNvPr id="0" name=""/>
        <dsp:cNvSpPr/>
      </dsp:nvSpPr>
      <dsp:spPr>
        <a:xfrm>
          <a:off x="4140676" y="4182815"/>
          <a:ext cx="1768561" cy="56768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Data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Protection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140676" y="4182815"/>
        <a:ext cx="1245465" cy="567683"/>
      </dsp:txXfrm>
    </dsp:sp>
    <dsp:sp modelId="{009C392C-DCB6-4877-810B-45CC3C35E632}">
      <dsp:nvSpPr>
        <dsp:cNvPr id="0" name=""/>
        <dsp:cNvSpPr/>
      </dsp:nvSpPr>
      <dsp:spPr>
        <a:xfrm>
          <a:off x="5436171" y="4272986"/>
          <a:ext cx="618996" cy="618996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A5F52E-FE28-4FDE-BBFC-27065E2D2865}">
      <dsp:nvSpPr>
        <dsp:cNvPr id="0" name=""/>
        <dsp:cNvSpPr/>
      </dsp:nvSpPr>
      <dsp:spPr>
        <a:xfrm>
          <a:off x="6208520" y="2862621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34290" rIns="11430" bIns="1143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err="1" smtClean="0">
              <a:latin typeface="微软雅黑" panose="020B0503020204020204" pitchFamily="34" charset="-122"/>
              <a:ea typeface="微软雅黑" panose="020B0503020204020204" pitchFamily="34" charset="-122"/>
            </a:rPr>
            <a:t>QoS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Automatic</a:t>
          </a:r>
          <a:r>
            <a:rPr lang="en-US" altLang="zh-CN" sz="9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power consumption control</a:t>
          </a:r>
          <a:endParaRPr lang="zh-CN" altLang="en-US" sz="9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239454" y="2893555"/>
        <a:ext cx="1706693" cy="1289259"/>
      </dsp:txXfrm>
    </dsp:sp>
    <dsp:sp modelId="{2EB3B0B3-6B56-4596-94A0-6D014392AA63}">
      <dsp:nvSpPr>
        <dsp:cNvPr id="0" name=""/>
        <dsp:cNvSpPr/>
      </dsp:nvSpPr>
      <dsp:spPr>
        <a:xfrm>
          <a:off x="6208520" y="4182815"/>
          <a:ext cx="1768561" cy="56768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Industry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Optimization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208520" y="4182815"/>
        <a:ext cx="1245465" cy="567683"/>
      </dsp:txXfrm>
    </dsp:sp>
    <dsp:sp modelId="{8188D784-1C95-4761-8B0C-1F2B60F72C16}">
      <dsp:nvSpPr>
        <dsp:cNvPr id="0" name=""/>
        <dsp:cNvSpPr/>
      </dsp:nvSpPr>
      <dsp:spPr>
        <a:xfrm>
          <a:off x="7504016" y="4272986"/>
          <a:ext cx="618996" cy="618996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6AC63-2BF6-49B3-BCC7-1A73F52F0494}">
      <dsp:nvSpPr>
        <dsp:cNvPr id="0" name=""/>
        <dsp:cNvSpPr/>
      </dsp:nvSpPr>
      <dsp:spPr>
        <a:xfrm>
          <a:off x="0" y="124811"/>
          <a:ext cx="5328591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558" tIns="166624" rIns="41355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Mount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to </a:t>
          </a: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NVR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device, as </a:t>
          </a: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NVR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storage space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Small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to medium size, clients approve NVR, traditional VSS manufacturers like </a:t>
          </a:r>
          <a:r>
            <a:rPr lang="zh-CN" altLang="en-US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海康、宇视、大华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have a greater say in the project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Leading users to abandon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the useless NVR backup program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124811"/>
        <a:ext cx="5328591" cy="1512000"/>
      </dsp:txXfrm>
    </dsp:sp>
    <dsp:sp modelId="{B2947D01-3900-4D1A-8F7E-29BAEC15BDE7}">
      <dsp:nvSpPr>
        <dsp:cNvPr id="0" name=""/>
        <dsp:cNvSpPr/>
      </dsp:nvSpPr>
      <dsp:spPr>
        <a:xfrm>
          <a:off x="266429" y="6731"/>
          <a:ext cx="3730014" cy="236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NVR + Cloud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Storage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77957" y="18259"/>
        <a:ext cx="3706958" cy="213104"/>
      </dsp:txXfrm>
    </dsp:sp>
    <dsp:sp modelId="{E391857B-8414-4560-956D-5F3A07AD110C}">
      <dsp:nvSpPr>
        <dsp:cNvPr id="0" name=""/>
        <dsp:cNvSpPr/>
      </dsp:nvSpPr>
      <dsp:spPr>
        <a:xfrm>
          <a:off x="0" y="1798092"/>
          <a:ext cx="5328591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558" tIns="166624" rIns="41355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err="1" smtClean="0">
              <a:latin typeface="微软雅黑" panose="020B0503020204020204" pitchFamily="34" charset="-122"/>
              <a:ea typeface="微软雅黑" panose="020B0503020204020204" pitchFamily="34" charset="-122"/>
            </a:rPr>
            <a:t>ParaStor</a:t>
          </a: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only serves as storage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resource pool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Video service is deployed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on a separate server 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Low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cost hardware can be used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1798092"/>
        <a:ext cx="5328591" cy="1058400"/>
      </dsp:txXfrm>
    </dsp:sp>
    <dsp:sp modelId="{7DD2D8B8-26B0-469B-B67E-C1F4075DC0B8}">
      <dsp:nvSpPr>
        <dsp:cNvPr id="0" name=""/>
        <dsp:cNvSpPr/>
      </dsp:nvSpPr>
      <dsp:spPr>
        <a:xfrm>
          <a:off x="266429" y="1680011"/>
          <a:ext cx="3730014" cy="236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Service and Storage Separation 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77957" y="1691539"/>
        <a:ext cx="3706958" cy="213104"/>
      </dsp:txXfrm>
    </dsp:sp>
    <dsp:sp modelId="{B01FBB05-F95F-4269-B818-24AFDC82F451}">
      <dsp:nvSpPr>
        <dsp:cNvPr id="0" name=""/>
        <dsp:cNvSpPr/>
      </dsp:nvSpPr>
      <dsp:spPr>
        <a:xfrm>
          <a:off x="0" y="3017772"/>
          <a:ext cx="5328591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558" tIns="166624" rIns="41355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err="1" smtClean="0">
              <a:latin typeface="微软雅黑" panose="020B0503020204020204" pitchFamily="34" charset="-122"/>
              <a:ea typeface="微软雅黑" panose="020B0503020204020204" pitchFamily="34" charset="-122"/>
            </a:rPr>
            <a:t>Ostor</a:t>
          </a: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Node embedded video service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software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Directly install on Linux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version</a:t>
          </a: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,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install KVM virtual machine before installing </a:t>
          </a: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Windows version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No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need for video service server, integration program has more advantages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3017772"/>
        <a:ext cx="5328591" cy="1512000"/>
      </dsp:txXfrm>
    </dsp:sp>
    <dsp:sp modelId="{657D5647-E164-4BB7-96DD-1730FB99B1A1}">
      <dsp:nvSpPr>
        <dsp:cNvPr id="0" name=""/>
        <dsp:cNvSpPr/>
      </dsp:nvSpPr>
      <dsp:spPr>
        <a:xfrm>
          <a:off x="266429" y="2899692"/>
          <a:ext cx="3730014" cy="236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Service and Storage</a:t>
          </a:r>
          <a:r>
            <a:rPr lang="en-US" altLang="zh-CN" sz="12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Integration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77957" y="2911220"/>
        <a:ext cx="3706958" cy="213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9BA24-9640-42BE-BBA2-0253C03F191A}">
      <dsp:nvSpPr>
        <dsp:cNvPr id="0" name=""/>
        <dsp:cNvSpPr/>
      </dsp:nvSpPr>
      <dsp:spPr>
        <a:xfrm>
          <a:off x="1207253" y="706549"/>
          <a:ext cx="8032994" cy="4151402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C9F5B9-613C-4E58-A1A5-8DE9CB0F9029}">
      <dsp:nvSpPr>
        <dsp:cNvPr id="0" name=""/>
        <dsp:cNvSpPr/>
      </dsp:nvSpPr>
      <dsp:spPr>
        <a:xfrm>
          <a:off x="1447319" y="1192061"/>
          <a:ext cx="3730263" cy="3551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Asymmetric Architecture</a:t>
          </a:r>
          <a:endParaRPr lang="zh-CN" altLang="en-US" sz="2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7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More adaptive,</a:t>
          </a:r>
          <a:r>
            <a:rPr lang="en-US" altLang="zh-CN" sz="17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better performance for small file scenarios</a:t>
          </a:r>
          <a:endParaRPr lang="zh-CN" altLang="en-US" sz="17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7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Less expense</a:t>
          </a:r>
          <a:r>
            <a:rPr lang="en-US" altLang="zh-CN" sz="17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for metadata consistency, better expansion ability</a:t>
          </a:r>
          <a:endParaRPr lang="zh-CN" altLang="en-US" sz="17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7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Metadata</a:t>
          </a:r>
          <a:r>
            <a:rPr lang="en-US" altLang="zh-CN" sz="17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and data are stored in separate nodes</a:t>
          </a:r>
          <a:endParaRPr lang="zh-CN" altLang="en-US" sz="17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447319" y="1192061"/>
        <a:ext cx="3730263" cy="3551474"/>
      </dsp:txXfrm>
    </dsp:sp>
    <dsp:sp modelId="{553B2BC1-3CE5-428B-BC19-E9F692BB8DED}">
      <dsp:nvSpPr>
        <dsp:cNvPr id="0" name=""/>
        <dsp:cNvSpPr/>
      </dsp:nvSpPr>
      <dsp:spPr>
        <a:xfrm>
          <a:off x="5260683" y="1192061"/>
          <a:ext cx="3730263" cy="3551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Symmetric Architecture</a:t>
          </a:r>
          <a:endParaRPr lang="zh-CN" altLang="en-US" sz="2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7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Less cost for medium</a:t>
          </a:r>
          <a:r>
            <a:rPr lang="en-US" altLang="zh-CN" sz="17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and small scales</a:t>
          </a:r>
          <a:endParaRPr lang="zh-CN" altLang="en-US" sz="17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7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Same protection level for metadata and data</a:t>
          </a:r>
          <a:endParaRPr lang="zh-CN" altLang="en-US" sz="17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7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Metadata is dispersed</a:t>
          </a:r>
          <a:r>
            <a:rPr lang="en-US" altLang="zh-CN" sz="1700" kern="1200" baseline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 and stored in data nodes</a:t>
          </a:r>
          <a:endParaRPr lang="zh-CN" altLang="en-US" sz="17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260683" y="1192061"/>
        <a:ext cx="3730263" cy="3551474"/>
      </dsp:txXfrm>
    </dsp:sp>
    <dsp:sp modelId="{D0F47132-1C7A-4584-8A98-A85ED9760997}">
      <dsp:nvSpPr>
        <dsp:cNvPr id="0" name=""/>
        <dsp:cNvSpPr/>
      </dsp:nvSpPr>
      <dsp:spPr>
        <a:xfrm>
          <a:off x="705224" y="204733"/>
          <a:ext cx="911724" cy="911724"/>
        </a:xfrm>
        <a:prstGeom prst="plus">
          <a:avLst>
            <a:gd name="adj" fmla="val 32810"/>
          </a:avLst>
        </a:prstGeom>
        <a:solidFill>
          <a:srgbClr val="C00000"/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7DC84C-EFC8-4E0E-8F35-6CD49A6DEDDA}">
      <dsp:nvSpPr>
        <dsp:cNvPr id="0" name=""/>
        <dsp:cNvSpPr/>
      </dsp:nvSpPr>
      <dsp:spPr>
        <a:xfrm>
          <a:off x="8331503" y="513499"/>
          <a:ext cx="1078821" cy="35977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F78E01-7521-481D-8DC0-36EB9FF5F84C}">
      <dsp:nvSpPr>
        <dsp:cNvPr id="0" name=""/>
        <dsp:cNvSpPr/>
      </dsp:nvSpPr>
      <dsp:spPr>
        <a:xfrm>
          <a:off x="5223750" y="1199655"/>
          <a:ext cx="923" cy="3391999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0.32508</cdr:x>
      <cdr:y>0.411</cdr:y>
    </cdr:from>
    <cdr:to>
      <cdr:x>0.42706</cdr:x>
      <cdr:y>0.47721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44216" y="1940475"/>
          <a:ext cx="609912" cy="3126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400" dirty="0" smtClean="0"/>
            <a:t>49%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0.5</cdr:x>
      <cdr:y>0.28898</cdr:y>
    </cdr:from>
    <cdr:to>
      <cdr:x>0.60198</cdr:x>
      <cdr:y>0.3552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990351" y="1364411"/>
          <a:ext cx="609912" cy="312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 smtClean="0"/>
            <a:t>20%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0.33712</cdr:x>
      <cdr:y>0.25848</cdr:y>
    </cdr:from>
    <cdr:to>
      <cdr:x>0.42849</cdr:x>
      <cdr:y>0.29595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016224" y="1220395"/>
          <a:ext cx="546467" cy="176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/>
            <a:t>3</a:t>
          </a:r>
          <a:r>
            <a:rPr lang="en-US" altLang="zh-CN" sz="1400" dirty="0" smtClean="0"/>
            <a:t>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0.5008</cdr:x>
      <cdr:y>0.22798</cdr:y>
    </cdr:from>
    <cdr:to>
      <cdr:x>0.60278</cdr:x>
      <cdr:y>0.27823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995122" y="1076379"/>
          <a:ext cx="609912" cy="2372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/>
            <a:t>4</a:t>
          </a:r>
          <a:r>
            <a:rPr lang="en-US" altLang="zh-CN" sz="1400" dirty="0" smtClean="0"/>
            <a:t>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0.33712</cdr:x>
      <cdr:y>0.21273</cdr:y>
    </cdr:from>
    <cdr:to>
      <cdr:x>0.42706</cdr:x>
      <cdr:y>0.25848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016224" y="1004371"/>
          <a:ext cx="53790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 smtClean="0"/>
            <a:t>9%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0.32508</cdr:x>
      <cdr:y>0.18222</cdr:y>
    </cdr:from>
    <cdr:to>
      <cdr:x>0.42706</cdr:x>
      <cdr:y>0.22798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944216" y="860356"/>
          <a:ext cx="60991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 smtClean="0"/>
            <a:t>15%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0.66223</cdr:x>
      <cdr:y>0.45675</cdr:y>
    </cdr:from>
    <cdr:to>
      <cdr:x>0.76422</cdr:x>
      <cdr:y>0.52297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960580" y="2156499"/>
          <a:ext cx="609972" cy="3126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 smtClean="0"/>
            <a:t>12%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0.67424</cdr:x>
      <cdr:y>0.38049</cdr:y>
    </cdr:from>
    <cdr:to>
      <cdr:x>0.77623</cdr:x>
      <cdr:y>0.44671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032448" y="1796459"/>
          <a:ext cx="609972" cy="3126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 smtClean="0"/>
            <a:t>26%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0.67424</cdr:x>
      <cdr:y>0.31163</cdr:y>
    </cdr:from>
    <cdr:to>
      <cdr:x>0.77623</cdr:x>
      <cdr:y>0.37785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032448" y="1471344"/>
          <a:ext cx="609972" cy="312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 smtClean="0"/>
            <a:t>16%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0.67424</cdr:x>
      <cdr:y>0.24541</cdr:y>
    </cdr:from>
    <cdr:to>
      <cdr:x>0.77623</cdr:x>
      <cdr:y>0.31163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4032448" y="1158693"/>
          <a:ext cx="609972" cy="312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 smtClean="0"/>
            <a:t>11%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0.67424</cdr:x>
      <cdr:y>0.19748</cdr:y>
    </cdr:from>
    <cdr:to>
      <cdr:x>0.77623</cdr:x>
      <cdr:y>0.2637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4032448" y="932363"/>
          <a:ext cx="609972" cy="312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 smtClean="0"/>
            <a:t>11%</a:t>
          </a:r>
          <a:endParaRPr lang="zh-CN" altLang="en-US" sz="1400" dirty="0"/>
        </a:p>
      </cdr:txBody>
    </cdr:sp>
  </cdr:relSizeAnchor>
  <cdr:relSizeAnchor xmlns:cdr="http://schemas.openxmlformats.org/drawingml/2006/chartDrawing">
    <cdr:from>
      <cdr:x>0.67424</cdr:x>
      <cdr:y>0.11615</cdr:y>
    </cdr:from>
    <cdr:to>
      <cdr:x>0.77623</cdr:x>
      <cdr:y>0.18237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4032448" y="548379"/>
          <a:ext cx="609972" cy="312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400" dirty="0" smtClean="0"/>
            <a:t>25%</a:t>
          </a:r>
          <a:endParaRPr lang="zh-CN" alt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FB083-C77F-4E57-9C1F-74B04B5FFDCD}" type="datetimeFigureOut">
              <a:rPr lang="zh-CN" altLang="en-US" smtClean="0"/>
              <a:t>2016/12/29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4CA1C-E080-4354-9199-FF5693979D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143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事业部</a:t>
            </a:r>
            <a:r>
              <a:rPr lang="en-US" altLang="zh-CN" dirty="0" smtClean="0"/>
              <a:t>-</a:t>
            </a:r>
            <a:r>
              <a:rPr lang="zh-CN" altLang="en-US" dirty="0" smtClean="0"/>
              <a:t> </a:t>
            </a:r>
            <a:r>
              <a:rPr lang="en-US" altLang="zh-CN" dirty="0" smtClean="0"/>
              <a:t>Business Division?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26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盘位</a:t>
            </a:r>
            <a:r>
              <a:rPr lang="en-US" altLang="zh-CN" dirty="0" smtClean="0"/>
              <a:t>, </a:t>
            </a:r>
            <a:r>
              <a:rPr lang="zh-CN" altLang="en-US" dirty="0" smtClean="0"/>
              <a:t>数据盘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469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线性增长？</a:t>
            </a:r>
            <a:endParaRPr lang="en-US" altLang="zh-CN" dirty="0" smtClean="0"/>
          </a:p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聚合带宽等于数据控制器带宽线性叠加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658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989"/>
            <a:ext cx="5486400" cy="36000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>放动画</a:t>
            </a:r>
          </a:p>
        </p:txBody>
      </p:sp>
      <p:sp>
        <p:nvSpPr>
          <p:cNvPr id="53252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3C36442-F1A0-479C-8CCD-6986C59B1CC7}" type="datetime1">
              <a:rPr lang="zh-CN" altLang="en-US" smtClean="0"/>
              <a:pPr/>
              <a:t>2016/12/29</a:t>
            </a:fld>
            <a:endParaRPr lang="zh-CN" altLang="en-US" sz="1200" smtClean="0"/>
          </a:p>
        </p:txBody>
      </p:sp>
      <p:sp>
        <p:nvSpPr>
          <p:cNvPr id="53253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0477918-A985-4D83-8C5C-9BBD90DD3D36}" type="slidenum">
              <a:rPr lang="zh-CN" altLang="en-US"/>
              <a:pPr/>
              <a:t>16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968054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305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232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761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989"/>
            <a:ext cx="5486400" cy="36000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4276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86655DB-AD58-4B5A-933C-441364B0A2CE}" type="datetime1">
              <a:rPr lang="zh-CN" altLang="en-US" smtClean="0"/>
              <a:pPr/>
              <a:t>2016/12/29</a:t>
            </a:fld>
            <a:endParaRPr lang="zh-CN" altLang="en-US" sz="1200" smtClean="0"/>
          </a:p>
        </p:txBody>
      </p:sp>
      <p:sp>
        <p:nvSpPr>
          <p:cNvPr id="54277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A11A18E-DE59-4F33-B5A2-136C241A7F26}" type="slidenum">
              <a:rPr lang="zh-CN" altLang="en-US"/>
              <a:pPr/>
              <a:t>28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694803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节点内和节点间分级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870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软硬阈值限定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容量硬阈值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470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磁带库是发展最早，使用最广泛的归档系统</a:t>
            </a:r>
            <a:endParaRPr lang="en-US" altLang="zh-CN" dirty="0" smtClean="0"/>
          </a:p>
          <a:p>
            <a:r>
              <a:rPr lang="zh-CN" altLang="en-US" dirty="0" smtClean="0"/>
              <a:t>光盘库新兴，技术相对来说不成熟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6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目录 改不了英文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055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F9452-259F-4188-A5EF-116092F82BC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165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AD7BA-D644-4902-BFD5-61C5E99EA58E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375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AD7BA-D644-4902-BFD5-61C5E99EA58E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977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342505" indent="-342731">
              <a:lnSpc>
                <a:spcPct val="150000"/>
              </a:lnSpc>
              <a:spcBef>
                <a:spcPct val="20000"/>
              </a:spcBef>
              <a:buSzPct val="100000"/>
              <a:buFont typeface="Wingdings" pitchFamily="2" charset="2"/>
              <a:buChar char="n"/>
              <a:defRPr/>
            </a:pP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，总投资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12.3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亿元，一期建设用地面积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1.2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万平方米，总建筑面积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4.3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万平方米。主机系统由中国科学院计算技术研究所研制、曙光信息产业（北京）有限公司制造，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5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月经世界超级计算机组织实测确认，运算速度达每秒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1271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万亿次，排名世界第二，该项目是国家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863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计划、广东省和深圳市重大项目。　</a:t>
            </a:r>
          </a:p>
          <a:p>
            <a:pPr marL="342505" indent="-342731">
              <a:lnSpc>
                <a:spcPct val="150000"/>
              </a:lnSpc>
              <a:spcBef>
                <a:spcPct val="20000"/>
              </a:spcBef>
              <a:buSzPct val="100000"/>
              <a:buFont typeface="Wingdings" pitchFamily="2" charset="2"/>
              <a:buChar char="n"/>
              <a:defRPr/>
            </a:pP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国家超级计算深圳中心（深圳云计算中心）系深圳市人民政府批准成立的企业化管理事业单位，下设：系统运行部、研究开发部、高性能计算室、市场拓展部、行政管理部（第二市场拓展部）、网络安全室，专业技术和管理人员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90%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具有硕士或博士学位，多数具有海外留学经历，预计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2012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年将建成拥有上百高端人才的科技创新平台。</a:t>
            </a:r>
          </a:p>
          <a:p>
            <a:pPr marL="342505" indent="-342731">
              <a:lnSpc>
                <a:spcPct val="150000"/>
              </a:lnSpc>
              <a:spcBef>
                <a:spcPct val="20000"/>
              </a:spcBef>
              <a:buSzPct val="100000"/>
              <a:buFont typeface="Wingdings" pitchFamily="2" charset="2"/>
              <a:buChar char="n"/>
              <a:defRPr/>
            </a:pP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国家超级计算深圳中心（深圳云计算中心）立足深圳、面向全国、服务华南、港、澳、台及东南亚地区，将承担各种大规模科学计算和工程计算任务，同时以其强大的数据处理和存储能力为社会提供云计算服务，将建成功能齐全、平台丰富、高效节能、国际一流的高性能计算研究开发中心和云计算服务中心。</a:t>
            </a:r>
            <a:endParaRPr kumimoji="1" lang="en-US" altLang="zh-CN" sz="1200" smtClean="0">
              <a:latin typeface="微软雅黑" pitchFamily="34" charset="-122"/>
              <a:ea typeface="微软雅黑" pitchFamily="34" charset="-122"/>
            </a:endParaRPr>
          </a:p>
          <a:p>
            <a:pPr marL="342505" indent="-342731">
              <a:lnSpc>
                <a:spcPct val="150000"/>
              </a:lnSpc>
              <a:spcBef>
                <a:spcPct val="20000"/>
              </a:spcBef>
              <a:buSzPct val="100000"/>
              <a:buFont typeface="Wingdings" pitchFamily="2" charset="2"/>
              <a:buChar char="n"/>
              <a:defRPr/>
            </a:pP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满足华南高性能计算用户动态多变、高性能的存储资源需求</a:t>
            </a:r>
            <a:endParaRPr kumimoji="1" lang="en-US" altLang="zh-CN" sz="1200" smtClean="0">
              <a:latin typeface="微软雅黑" pitchFamily="34" charset="-122"/>
              <a:ea typeface="微软雅黑" pitchFamily="34" charset="-122"/>
            </a:endParaRPr>
          </a:p>
          <a:p>
            <a:pPr marL="342505" indent="-342731">
              <a:lnSpc>
                <a:spcPct val="150000"/>
              </a:lnSpc>
              <a:spcBef>
                <a:spcPct val="20000"/>
              </a:spcBef>
              <a:buSzPct val="100000"/>
              <a:buFont typeface="Wingdings" pitchFamily="2" charset="2"/>
              <a:buChar char="n"/>
              <a:defRPr/>
            </a:pP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为每位深圳市民配置</a:t>
            </a:r>
            <a:r>
              <a:rPr kumimoji="1" lang="en-US" altLang="zh-CN" sz="1200" smtClean="0">
                <a:latin typeface="微软雅黑" pitchFamily="34" charset="-122"/>
                <a:ea typeface="微软雅黑" pitchFamily="34" charset="-122"/>
              </a:rPr>
              <a:t>200GB</a:t>
            </a: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云盘空间</a:t>
            </a:r>
            <a:endParaRPr kumimoji="1" lang="en-US" altLang="zh-CN" sz="1200" smtClean="0">
              <a:latin typeface="微软雅黑" pitchFamily="34" charset="-122"/>
              <a:ea typeface="微软雅黑" pitchFamily="34" charset="-122"/>
            </a:endParaRPr>
          </a:p>
          <a:p>
            <a:pPr marL="342505" indent="-342731">
              <a:lnSpc>
                <a:spcPct val="150000"/>
              </a:lnSpc>
              <a:spcBef>
                <a:spcPct val="20000"/>
              </a:spcBef>
              <a:buSzPct val="100000"/>
              <a:buFont typeface="Wingdings" pitchFamily="2" charset="2"/>
              <a:buChar char="n"/>
              <a:defRPr/>
            </a:pPr>
            <a:r>
              <a:rPr kumimoji="1" lang="zh-CN" altLang="en-US" sz="1200" smtClean="0">
                <a:latin typeface="微软雅黑" pitchFamily="34" charset="-122"/>
                <a:ea typeface="微软雅黑" pitchFamily="34" charset="-122"/>
              </a:rPr>
              <a:t>深圳智能交通流量控制系统</a:t>
            </a:r>
            <a:endParaRPr kumimoji="1" lang="en-US" altLang="zh-CN" sz="120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C96D9-4D4F-4265-8F02-21631B019730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418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盘位？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648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5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F9452-259F-4188-A5EF-116092F82BC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72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F9452-259F-4188-A5EF-116092F82BC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800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完全自主研发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859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F9452-259F-4188-A5EF-116092F82BC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205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并发读写</a:t>
            </a:r>
            <a:endParaRPr lang="en-US" altLang="zh-CN" dirty="0" smtClean="0"/>
          </a:p>
          <a:p>
            <a:r>
              <a:rPr lang="zh-CN" altLang="en-US" dirty="0" smtClean="0"/>
              <a:t>索引控制器，数据控制器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3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数据归档系统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00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4CA1C-E080-4354-9199-FF5693979D6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28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anchor="ctr"/>
          <a:lstStyle>
            <a:lvl1pPr>
              <a:defRPr lang="zh-CN" altLang="en-US" sz="4400" b="1" dirty="0">
                <a:solidFill>
                  <a:prstClr val="black"/>
                </a:solidFill>
                <a:latin typeface="华文中宋" pitchFamily="2" charset="-122"/>
                <a:ea typeface="华文中宋" pitchFamily="2" charset="-122"/>
                <a:cs typeface="+mn-cs"/>
              </a:defRPr>
            </a:lvl1pPr>
          </a:lstStyle>
          <a:p>
            <a:pPr marL="342900" lvl="0" indent="-342900" algn="l" eaLnBrk="0" fontAlgn="base" hangingPunct="0"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Font typeface="Arial" charset="0"/>
            </a:pPr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82347" y="3861048"/>
            <a:ext cx="5227307" cy="122413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anchor="ctr"/>
          <a:lstStyle>
            <a:lvl1pPr>
              <a:defRPr lang="zh-CN" altLang="en-US" sz="2000" b="1">
                <a:solidFill>
                  <a:prstClr val="black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Font typeface="Arial" charset="0"/>
              <a:buNone/>
            </a:pPr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271797" y="6381329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F5E6BFD5-ABD8-4095-9377-BBC485CBC0E7}" type="datetimeFigureOut">
              <a:rPr lang="zh-CN" altLang="en-US" smtClean="0"/>
              <a:pPr/>
              <a:t>2016/12/29</a:t>
            </a:fld>
            <a:endParaRPr lang="zh-CN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0416" y="332656"/>
            <a:ext cx="1884148" cy="6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995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4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sz="quarter" idx="16"/>
          </p:nvPr>
        </p:nvSpPr>
        <p:spPr>
          <a:xfrm>
            <a:off x="339131" y="1124745"/>
            <a:ext cx="11513740" cy="532893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buFont typeface="Wingdings" panose="05000000000000000000" pitchFamily="2" charset="2"/>
              <a:buChar char="p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Font typeface="Wingdings" panose="05000000000000000000" pitchFamily="2" charset="2"/>
              <a:buChar char="l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sz="quarter" idx="16"/>
          </p:nvPr>
        </p:nvSpPr>
        <p:spPr>
          <a:xfrm>
            <a:off x="339131" y="1124745"/>
            <a:ext cx="11513740" cy="532893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buFont typeface="Wingdings" panose="05000000000000000000" pitchFamily="2" charset="2"/>
              <a:buChar char="p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Font typeface="Wingdings" panose="05000000000000000000" pitchFamily="2" charset="2"/>
              <a:buChar char="l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sz="quarter" idx="16"/>
          </p:nvPr>
        </p:nvSpPr>
        <p:spPr>
          <a:xfrm>
            <a:off x="339131" y="1124745"/>
            <a:ext cx="11513740" cy="532893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buFont typeface="Wingdings" panose="05000000000000000000" pitchFamily="2" charset="2"/>
              <a:buChar char="p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Font typeface="Wingdings" panose="05000000000000000000" pitchFamily="2" charset="2"/>
              <a:buChar char="l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sz="quarter" idx="16"/>
          </p:nvPr>
        </p:nvSpPr>
        <p:spPr>
          <a:xfrm>
            <a:off x="339131" y="1124745"/>
            <a:ext cx="11513740" cy="532893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buFont typeface="Wingdings" panose="05000000000000000000" pitchFamily="2" charset="2"/>
              <a:buChar char="p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Font typeface="Wingdings" panose="05000000000000000000" pitchFamily="2" charset="2"/>
              <a:buChar char="l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52967" y="188640"/>
            <a:ext cx="1492251" cy="533400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anchor="ctr"/>
          <a:lstStyle>
            <a:lvl1pPr marL="342900" indent="-342900" eaLnBrk="0" hangingPunct="0">
              <a:spcBef>
                <a:spcPct val="50000"/>
              </a:spcBef>
              <a:buClr>
                <a:schemeClr val="tx1"/>
              </a:buClr>
              <a:buFont typeface="Arial" charset="0"/>
              <a:buNone/>
              <a:defRPr lang="zh-CN" altLang="en-US" sz="2000" b="1" smtClean="0"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lang="zh-CN" altLang="en-US" sz="2800">
                <a:latin typeface="微软雅黑" pitchFamily="34" charset="-122"/>
                <a:ea typeface="微软雅黑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fontAlgn="base">
              <a:spcAft>
                <a:spcPct val="0"/>
              </a:spcAft>
              <a:buClr>
                <a:prstClr val="black"/>
              </a:buClr>
              <a:defRPr/>
            </a:pPr>
            <a:r>
              <a:rPr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  <p:grpSp>
        <p:nvGrpSpPr>
          <p:cNvPr id="9" name="组合 10"/>
          <p:cNvGrpSpPr>
            <a:grpSpLocks/>
          </p:cNvGrpSpPr>
          <p:nvPr userDrawn="1"/>
        </p:nvGrpSpPr>
        <p:grpSpPr bwMode="auto">
          <a:xfrm>
            <a:off x="9840416" y="188640"/>
            <a:ext cx="2060839" cy="456062"/>
            <a:chOff x="7365131" y="228600"/>
            <a:chExt cx="1383820" cy="419101"/>
          </a:xfrm>
        </p:grpSpPr>
        <p:grpSp>
          <p:nvGrpSpPr>
            <p:cNvPr id="10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13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14" name="TextBox 15"/>
              <p:cNvSpPr txBox="1">
                <a:spLocks noChangeArrowheads="1"/>
              </p:cNvSpPr>
              <p:nvPr/>
            </p:nvSpPr>
            <p:spPr bwMode="auto">
              <a:xfrm>
                <a:off x="6381743" y="2121932"/>
                <a:ext cx="138568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131" y="261645"/>
              <a:ext cx="768089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15" name="灯片编号占位符 5"/>
          <p:cNvSpPr txBox="1">
            <a:spLocks/>
          </p:cNvSpPr>
          <p:nvPr userDrawn="1"/>
        </p:nvSpPr>
        <p:spPr>
          <a:xfrm>
            <a:off x="11357273" y="188640"/>
            <a:ext cx="543983" cy="41201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fld id="{D4C9135C-9960-40DA-AA1E-AFC3A05CE41A}" type="slidenum">
              <a:rPr lang="zh-CN" altLang="en-US" sz="1800" b="1" smtClean="0">
                <a:solidFill>
                  <a:prstClr val="white"/>
                </a:solidFill>
              </a:rPr>
              <a:pPr algn="ctr">
                <a:defRPr/>
              </a:pPr>
              <a:t>‹#›</a:t>
            </a:fld>
            <a:endParaRPr lang="en-US" altLang="zh-CN" sz="1800" b="1" dirty="0">
              <a:solidFill>
                <a:prstClr val="white"/>
              </a:solidFill>
            </a:endParaRPr>
          </a:p>
        </p:txBody>
      </p:sp>
      <p:sp>
        <p:nvSpPr>
          <p:cNvPr id="17" name="日期占位符 3"/>
          <p:cNvSpPr>
            <a:spLocks noGrp="1"/>
          </p:cNvSpPr>
          <p:nvPr>
            <p:ph type="dt" sz="half" idx="2"/>
          </p:nvPr>
        </p:nvSpPr>
        <p:spPr>
          <a:xfrm>
            <a:off x="8592277" y="6520260"/>
            <a:ext cx="1788683" cy="3377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6BFD5-ABD8-4095-9377-BBC485CBC0E7}" type="datetimeFigureOut">
              <a:rPr lang="zh-CN" altLang="en-US" smtClean="0"/>
              <a:pPr/>
              <a:t>2016/12/29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0439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624395" y="278108"/>
            <a:ext cx="2334861" cy="456062"/>
            <a:chOff x="7398499" y="228600"/>
            <a:chExt cx="152851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59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99" y="261645"/>
              <a:ext cx="734722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z="1800" smtClean="0"/>
              <a:pPr lvl="0"/>
              <a:t>‹#›</a:t>
            </a:fld>
            <a:endParaRPr lang="en-US" altLang="zh-CN" sz="18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614468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10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59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z="1800" smtClean="0"/>
              <a:pPr lvl="0"/>
              <a:t>‹#›</a:t>
            </a:fld>
            <a:endParaRPr lang="en-US" altLang="zh-CN" sz="18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2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59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z="1800" smtClean="0"/>
              <a:pPr lvl="0"/>
              <a:t>‹#›</a:t>
            </a:fld>
            <a:endParaRPr lang="en-US" altLang="zh-CN" sz="18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59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z="1800" smtClean="0"/>
              <a:pPr lvl="0"/>
              <a:t>‹#›</a:t>
            </a:fld>
            <a:endParaRPr lang="en-US" altLang="zh-CN" sz="18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59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z="1800" smtClean="0"/>
              <a:pPr lvl="0"/>
              <a:t>‹#›</a:t>
            </a:fld>
            <a:endParaRPr lang="en-US" altLang="zh-CN" sz="18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59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z="1800" smtClean="0"/>
              <a:pPr lvl="0"/>
              <a:t>‹#›</a:t>
            </a:fld>
            <a:endParaRPr lang="en-US" altLang="zh-CN" sz="18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sz="quarter" idx="16"/>
          </p:nvPr>
        </p:nvSpPr>
        <p:spPr>
          <a:xfrm>
            <a:off x="339131" y="1124745"/>
            <a:ext cx="11513740" cy="532893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buFont typeface="Wingdings" panose="05000000000000000000" pitchFamily="2" charset="2"/>
              <a:buChar char="p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Font typeface="Wingdings" panose="05000000000000000000" pitchFamily="2" charset="2"/>
              <a:buChar char="l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3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46" y="5451500"/>
            <a:ext cx="10147300" cy="785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schemeClr val="bg1"/>
                </a:solidFill>
                <a:latin typeface="Arial" charset="0"/>
              </a:rPr>
              <a:t>：</a:t>
            </a:r>
            <a:r>
              <a:rPr lang="en-US" altLang="zh-CN" sz="1000" spc="100" dirty="0">
                <a:solidFill>
                  <a:schemeClr val="bg1"/>
                </a:solidFill>
                <a:latin typeface="Arial" charset="0"/>
              </a:rPr>
              <a:t>100094    </a:t>
            </a:r>
            <a:r>
              <a:rPr lang="zh-CN" altLang="en-US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schemeClr val="bg1"/>
                </a:solidFill>
                <a:latin typeface="Arial" charset="0"/>
              </a:rPr>
              <a:t>：</a:t>
            </a:r>
            <a:r>
              <a:rPr lang="en-US" altLang="zh-CN" sz="1000" spc="100" dirty="0">
                <a:solidFill>
                  <a:schemeClr val="bg1"/>
                </a:solidFill>
                <a:latin typeface="Arial" charset="0"/>
              </a:rPr>
              <a:t>010-56308000   </a:t>
            </a:r>
            <a:r>
              <a:rPr lang="zh-CN" altLang="en-US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schemeClr val="bg1"/>
                </a:solidFill>
                <a:latin typeface="Arial" charset="0"/>
              </a:rPr>
              <a:t>：</a:t>
            </a:r>
            <a:r>
              <a:rPr lang="en-US" altLang="zh-CN" sz="1000" spc="100" dirty="0">
                <a:solidFill>
                  <a:schemeClr val="bg1"/>
                </a:solidFill>
                <a:latin typeface="Arial" charset="0"/>
              </a:rPr>
              <a:t>http://weibo.com/zksugon     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schemeClr val="bg1"/>
                </a:solidFill>
                <a:latin typeface="Arial" charset="0"/>
              </a:rPr>
              <a:t>EMAIL:SUGONBRAND@SUGON.COM   </a:t>
            </a:r>
            <a:r>
              <a:rPr lang="zh-CN" altLang="en-US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schemeClr val="bg1"/>
                </a:solidFill>
                <a:latin typeface="Arial" charset="0"/>
              </a:rPr>
              <a:t>：</a:t>
            </a:r>
            <a:r>
              <a:rPr lang="en-US" altLang="zh-CN" sz="1000" spc="100" dirty="0">
                <a:solidFill>
                  <a:schemeClr val="bg1"/>
                </a:solidFill>
                <a:latin typeface="Arial" charset="0"/>
              </a:rPr>
              <a:t>Http://www.sugon.com</a:t>
            </a:r>
            <a:endParaRPr lang="zh-CN" altLang="en-US" sz="10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11"/>
            <a:ext cx="2611707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5" y="1752044"/>
            <a:ext cx="3475605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25" y="1734308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1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altLang="zh-CN" sz="6600" dirty="0">
                <a:solidFill>
                  <a:schemeClr val="bg1"/>
                </a:solidFill>
              </a:rPr>
              <a:t>THANKS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D1EAB5CA-732A-4415-B68D-2EB945E29CCB}" type="datetime1">
              <a:rPr lang="zh-CN" altLang="en-US" smtClean="0"/>
              <a:t>2016/12/29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CN" altLang="en-US"/>
          </a:p>
        </p:txBody>
      </p:sp>
      <p:cxnSp>
        <p:nvCxnSpPr>
          <p:cNvPr id="32" name="直接连接符 31"/>
          <p:cNvCxnSpPr>
            <a:stCxn id="21" idx="4"/>
          </p:cNvCxnSpPr>
          <p:nvPr userDrawn="1"/>
        </p:nvCxnSpPr>
        <p:spPr>
          <a:xfrm>
            <a:off x="347983" y="563003"/>
            <a:ext cx="9856829" cy="0"/>
          </a:xfrm>
          <a:prstGeom prst="line">
            <a:avLst/>
          </a:prstGeom>
          <a:ln w="12700">
            <a:solidFill>
              <a:srgbClr val="AA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 userDrawn="1"/>
        </p:nvSpPr>
        <p:spPr>
          <a:xfrm>
            <a:off x="347985" y="329501"/>
            <a:ext cx="312417" cy="233503"/>
          </a:xfrm>
          <a:custGeom>
            <a:avLst/>
            <a:gdLst>
              <a:gd name="connsiteX0" fmla="*/ 0 w 234313"/>
              <a:gd name="connsiteY0" fmla="*/ 0 h 233503"/>
              <a:gd name="connsiteX1" fmla="*/ 174604 w 234313"/>
              <a:gd name="connsiteY1" fmla="*/ 0 h 233503"/>
              <a:gd name="connsiteX2" fmla="*/ 234313 w 234313"/>
              <a:gd name="connsiteY2" fmla="*/ 66991 h 233503"/>
              <a:gd name="connsiteX3" fmla="*/ 234313 w 234313"/>
              <a:gd name="connsiteY3" fmla="*/ 233503 h 233503"/>
              <a:gd name="connsiteX4" fmla="*/ 0 w 234313"/>
              <a:gd name="connsiteY4" fmla="*/ 233503 h 23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13" h="233503">
                <a:moveTo>
                  <a:pt x="0" y="0"/>
                </a:moveTo>
                <a:lnTo>
                  <a:pt x="174604" y="0"/>
                </a:lnTo>
                <a:lnTo>
                  <a:pt x="234313" y="66991"/>
                </a:lnTo>
                <a:lnTo>
                  <a:pt x="234313" y="233503"/>
                </a:lnTo>
                <a:lnTo>
                  <a:pt x="0" y="233503"/>
                </a:lnTo>
                <a:close/>
              </a:path>
            </a:pathLst>
          </a:custGeom>
          <a:solidFill>
            <a:srgbClr val="AA00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i="1" kern="0">
              <a:solidFill>
                <a:srgbClr val="000000"/>
              </a:solidFill>
              <a:latin typeface="Arial" charset="0"/>
              <a:ea typeface="华文细黑" pitchFamily="2" charset="-122"/>
            </a:endParaRPr>
          </a:p>
        </p:txBody>
      </p:sp>
      <p:pic>
        <p:nvPicPr>
          <p:cNvPr id="36" name="图片 35" descr="ppt内页.jpg"/>
          <p:cNvPicPr>
            <a:picLocks noChangeAspect="1"/>
          </p:cNvPicPr>
          <p:nvPr userDrawn="1"/>
        </p:nvPicPr>
        <p:blipFill rotWithShape="1">
          <a:blip r:embed="rId2"/>
          <a:srcRect l="67283" t="6528" r="18338" b="84583"/>
          <a:stretch/>
        </p:blipFill>
        <p:spPr>
          <a:xfrm>
            <a:off x="10075360" y="116632"/>
            <a:ext cx="1851069" cy="643851"/>
          </a:xfrm>
          <a:prstGeom prst="rect">
            <a:avLst/>
          </a:prstGeom>
        </p:spPr>
      </p:pic>
      <p:sp>
        <p:nvSpPr>
          <p:cNvPr id="29" name="任意多边形 28"/>
          <p:cNvSpPr/>
          <p:nvPr userDrawn="1"/>
        </p:nvSpPr>
        <p:spPr>
          <a:xfrm>
            <a:off x="11589588" y="6413422"/>
            <a:ext cx="312417" cy="233503"/>
          </a:xfrm>
          <a:custGeom>
            <a:avLst/>
            <a:gdLst>
              <a:gd name="connsiteX0" fmla="*/ 0 w 234313"/>
              <a:gd name="connsiteY0" fmla="*/ 0 h 233503"/>
              <a:gd name="connsiteX1" fmla="*/ 174604 w 234313"/>
              <a:gd name="connsiteY1" fmla="*/ 0 h 233503"/>
              <a:gd name="connsiteX2" fmla="*/ 234313 w 234313"/>
              <a:gd name="connsiteY2" fmla="*/ 66991 h 233503"/>
              <a:gd name="connsiteX3" fmla="*/ 234313 w 234313"/>
              <a:gd name="connsiteY3" fmla="*/ 233503 h 233503"/>
              <a:gd name="connsiteX4" fmla="*/ 0 w 234313"/>
              <a:gd name="connsiteY4" fmla="*/ 233503 h 23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13" h="233503">
                <a:moveTo>
                  <a:pt x="0" y="0"/>
                </a:moveTo>
                <a:lnTo>
                  <a:pt x="174604" y="0"/>
                </a:lnTo>
                <a:lnTo>
                  <a:pt x="234313" y="66991"/>
                </a:lnTo>
                <a:lnTo>
                  <a:pt x="234313" y="233503"/>
                </a:lnTo>
                <a:lnTo>
                  <a:pt x="0" y="233503"/>
                </a:lnTo>
                <a:close/>
              </a:path>
            </a:pathLst>
          </a:custGeom>
          <a:solidFill>
            <a:srgbClr val="AA000F"/>
          </a:solidFill>
          <a:ln>
            <a:noFill/>
          </a:ln>
        </p:spPr>
        <p:txBody>
          <a:bodyPr wrap="none" lIns="121917" tIns="60958" rIns="121917" bIns="60958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i="1" kern="0">
              <a:solidFill>
                <a:srgbClr val="000000"/>
              </a:solidFill>
              <a:latin typeface="Arial" charset="0"/>
              <a:ea typeface="华文细黑" pitchFamily="2" charset="-122"/>
            </a:endParaRPr>
          </a:p>
        </p:txBody>
      </p:sp>
      <p:grpSp>
        <p:nvGrpSpPr>
          <p:cNvPr id="31" name="组合 30"/>
          <p:cNvGrpSpPr/>
          <p:nvPr userDrawn="1"/>
        </p:nvGrpSpPr>
        <p:grpSpPr>
          <a:xfrm>
            <a:off x="9920516" y="6441182"/>
            <a:ext cx="463225" cy="211295"/>
            <a:chOff x="7484196" y="6441181"/>
            <a:chExt cx="347419" cy="211295"/>
          </a:xfrm>
        </p:grpSpPr>
        <p:sp>
          <p:nvSpPr>
            <p:cNvPr id="37" name="Freeform 5"/>
            <p:cNvSpPr>
              <a:spLocks noEditPoints="1"/>
            </p:cNvSpPr>
            <p:nvPr/>
          </p:nvSpPr>
          <p:spPr bwMode="auto">
            <a:xfrm>
              <a:off x="7484196" y="6447767"/>
              <a:ext cx="143243" cy="198123"/>
            </a:xfrm>
            <a:custGeom>
              <a:avLst/>
              <a:gdLst>
                <a:gd name="T0" fmla="*/ 29 w 110"/>
                <a:gd name="T1" fmla="*/ 54 h 150"/>
                <a:gd name="T2" fmla="*/ 40 w 110"/>
                <a:gd name="T3" fmla="*/ 51 h 150"/>
                <a:gd name="T4" fmla="*/ 45 w 110"/>
                <a:gd name="T5" fmla="*/ 53 h 150"/>
                <a:gd name="T6" fmla="*/ 43 w 110"/>
                <a:gd name="T7" fmla="*/ 58 h 150"/>
                <a:gd name="T8" fmla="*/ 39 w 110"/>
                <a:gd name="T9" fmla="*/ 71 h 150"/>
                <a:gd name="T10" fmla="*/ 37 w 110"/>
                <a:gd name="T11" fmla="*/ 77 h 150"/>
                <a:gd name="T12" fmla="*/ 35 w 110"/>
                <a:gd name="T13" fmla="*/ 87 h 150"/>
                <a:gd name="T14" fmla="*/ 33 w 110"/>
                <a:gd name="T15" fmla="*/ 111 h 150"/>
                <a:gd name="T16" fmla="*/ 34 w 110"/>
                <a:gd name="T17" fmla="*/ 112 h 150"/>
                <a:gd name="T18" fmla="*/ 35 w 110"/>
                <a:gd name="T19" fmla="*/ 112 h 150"/>
                <a:gd name="T20" fmla="*/ 46 w 110"/>
                <a:gd name="T21" fmla="*/ 98 h 150"/>
                <a:gd name="T22" fmla="*/ 50 w 110"/>
                <a:gd name="T23" fmla="*/ 95 h 150"/>
                <a:gd name="T24" fmla="*/ 51 w 110"/>
                <a:gd name="T25" fmla="*/ 99 h 150"/>
                <a:gd name="T26" fmla="*/ 44 w 110"/>
                <a:gd name="T27" fmla="*/ 122 h 150"/>
                <a:gd name="T28" fmla="*/ 35 w 110"/>
                <a:gd name="T29" fmla="*/ 125 h 150"/>
                <a:gd name="T30" fmla="*/ 27 w 110"/>
                <a:gd name="T31" fmla="*/ 115 h 150"/>
                <a:gd name="T32" fmla="*/ 26 w 110"/>
                <a:gd name="T33" fmla="*/ 101 h 150"/>
                <a:gd name="T34" fmla="*/ 29 w 110"/>
                <a:gd name="T35" fmla="*/ 73 h 150"/>
                <a:gd name="T36" fmla="*/ 28 w 110"/>
                <a:gd name="T37" fmla="*/ 71 h 150"/>
                <a:gd name="T38" fmla="*/ 27 w 110"/>
                <a:gd name="T39" fmla="*/ 71 h 150"/>
                <a:gd name="T40" fmla="*/ 2 w 110"/>
                <a:gd name="T41" fmla="*/ 69 h 150"/>
                <a:gd name="T42" fmla="*/ 1 w 110"/>
                <a:gd name="T43" fmla="*/ 65 h 150"/>
                <a:gd name="T44" fmla="*/ 5 w 110"/>
                <a:gd name="T45" fmla="*/ 64 h 150"/>
                <a:gd name="T46" fmla="*/ 29 w 110"/>
                <a:gd name="T47" fmla="*/ 54 h 150"/>
                <a:gd name="T48" fmla="*/ 29 w 110"/>
                <a:gd name="T49" fmla="*/ 17 h 150"/>
                <a:gd name="T50" fmla="*/ 50 w 110"/>
                <a:gd name="T51" fmla="*/ 24 h 150"/>
                <a:gd name="T52" fmla="*/ 46 w 110"/>
                <a:gd name="T53" fmla="*/ 31 h 150"/>
                <a:gd name="T54" fmla="*/ 37 w 110"/>
                <a:gd name="T55" fmla="*/ 30 h 150"/>
                <a:gd name="T56" fmla="*/ 30 w 110"/>
                <a:gd name="T57" fmla="*/ 22 h 150"/>
                <a:gd name="T58" fmla="*/ 27 w 110"/>
                <a:gd name="T59" fmla="*/ 19 h 150"/>
                <a:gd name="T60" fmla="*/ 29 w 110"/>
                <a:gd name="T61" fmla="*/ 17 h 150"/>
                <a:gd name="T62" fmla="*/ 85 w 110"/>
                <a:gd name="T63" fmla="*/ 4 h 150"/>
                <a:gd name="T64" fmla="*/ 97 w 110"/>
                <a:gd name="T65" fmla="*/ 18 h 150"/>
                <a:gd name="T66" fmla="*/ 95 w 110"/>
                <a:gd name="T67" fmla="*/ 49 h 150"/>
                <a:gd name="T68" fmla="*/ 97 w 110"/>
                <a:gd name="T69" fmla="*/ 51 h 150"/>
                <a:gd name="T70" fmla="*/ 110 w 110"/>
                <a:gd name="T71" fmla="*/ 56 h 150"/>
                <a:gd name="T72" fmla="*/ 97 w 110"/>
                <a:gd name="T73" fmla="*/ 66 h 150"/>
                <a:gd name="T74" fmla="*/ 95 w 110"/>
                <a:gd name="T75" fmla="*/ 69 h 150"/>
                <a:gd name="T76" fmla="*/ 95 w 110"/>
                <a:gd name="T77" fmla="*/ 89 h 150"/>
                <a:gd name="T78" fmla="*/ 93 w 110"/>
                <a:gd name="T79" fmla="*/ 125 h 150"/>
                <a:gd name="T80" fmla="*/ 86 w 110"/>
                <a:gd name="T81" fmla="*/ 148 h 150"/>
                <a:gd name="T82" fmla="*/ 83 w 110"/>
                <a:gd name="T83" fmla="*/ 150 h 150"/>
                <a:gd name="T84" fmla="*/ 82 w 110"/>
                <a:gd name="T85" fmla="*/ 148 h 150"/>
                <a:gd name="T86" fmla="*/ 83 w 110"/>
                <a:gd name="T87" fmla="*/ 127 h 150"/>
                <a:gd name="T88" fmla="*/ 83 w 110"/>
                <a:gd name="T89" fmla="*/ 113 h 150"/>
                <a:gd name="T90" fmla="*/ 84 w 110"/>
                <a:gd name="T91" fmla="*/ 105 h 150"/>
                <a:gd name="T92" fmla="*/ 83 w 110"/>
                <a:gd name="T93" fmla="*/ 75 h 150"/>
                <a:gd name="T94" fmla="*/ 79 w 110"/>
                <a:gd name="T95" fmla="*/ 74 h 150"/>
                <a:gd name="T96" fmla="*/ 57 w 110"/>
                <a:gd name="T97" fmla="*/ 73 h 150"/>
                <a:gd name="T98" fmla="*/ 56 w 110"/>
                <a:gd name="T99" fmla="*/ 70 h 150"/>
                <a:gd name="T100" fmla="*/ 59 w 110"/>
                <a:gd name="T101" fmla="*/ 68 h 150"/>
                <a:gd name="T102" fmla="*/ 69 w 110"/>
                <a:gd name="T103" fmla="*/ 64 h 150"/>
                <a:gd name="T104" fmla="*/ 80 w 110"/>
                <a:gd name="T105" fmla="*/ 59 h 150"/>
                <a:gd name="T106" fmla="*/ 84 w 110"/>
                <a:gd name="T107" fmla="*/ 54 h 150"/>
                <a:gd name="T108" fmla="*/ 81 w 110"/>
                <a:gd name="T109" fmla="*/ 18 h 150"/>
                <a:gd name="T110" fmla="*/ 85 w 110"/>
                <a:gd name="T111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0" h="150">
                  <a:moveTo>
                    <a:pt x="29" y="54"/>
                  </a:moveTo>
                  <a:cubicBezTo>
                    <a:pt x="32" y="51"/>
                    <a:pt x="36" y="50"/>
                    <a:pt x="40" y="51"/>
                  </a:cubicBezTo>
                  <a:cubicBezTo>
                    <a:pt x="43" y="52"/>
                    <a:pt x="44" y="52"/>
                    <a:pt x="45" y="53"/>
                  </a:cubicBezTo>
                  <a:cubicBezTo>
                    <a:pt x="46" y="54"/>
                    <a:pt x="45" y="56"/>
                    <a:pt x="43" y="58"/>
                  </a:cubicBezTo>
                  <a:cubicBezTo>
                    <a:pt x="41" y="60"/>
                    <a:pt x="40" y="64"/>
                    <a:pt x="39" y="71"/>
                  </a:cubicBezTo>
                  <a:cubicBezTo>
                    <a:pt x="38" y="72"/>
                    <a:pt x="38" y="74"/>
                    <a:pt x="37" y="77"/>
                  </a:cubicBezTo>
                  <a:cubicBezTo>
                    <a:pt x="36" y="81"/>
                    <a:pt x="36" y="84"/>
                    <a:pt x="35" y="87"/>
                  </a:cubicBezTo>
                  <a:cubicBezTo>
                    <a:pt x="33" y="93"/>
                    <a:pt x="32" y="102"/>
                    <a:pt x="33" y="111"/>
                  </a:cubicBezTo>
                  <a:cubicBezTo>
                    <a:pt x="33" y="112"/>
                    <a:pt x="34" y="112"/>
                    <a:pt x="34" y="112"/>
                  </a:cubicBezTo>
                  <a:cubicBezTo>
                    <a:pt x="34" y="113"/>
                    <a:pt x="35" y="113"/>
                    <a:pt x="35" y="112"/>
                  </a:cubicBezTo>
                  <a:cubicBezTo>
                    <a:pt x="37" y="110"/>
                    <a:pt x="41" y="106"/>
                    <a:pt x="46" y="98"/>
                  </a:cubicBezTo>
                  <a:cubicBezTo>
                    <a:pt x="48" y="96"/>
                    <a:pt x="49" y="95"/>
                    <a:pt x="50" y="95"/>
                  </a:cubicBezTo>
                  <a:cubicBezTo>
                    <a:pt x="51" y="95"/>
                    <a:pt x="51" y="97"/>
                    <a:pt x="51" y="99"/>
                  </a:cubicBezTo>
                  <a:cubicBezTo>
                    <a:pt x="51" y="108"/>
                    <a:pt x="49" y="116"/>
                    <a:pt x="44" y="122"/>
                  </a:cubicBezTo>
                  <a:cubicBezTo>
                    <a:pt x="41" y="126"/>
                    <a:pt x="38" y="127"/>
                    <a:pt x="35" y="125"/>
                  </a:cubicBezTo>
                  <a:cubicBezTo>
                    <a:pt x="30" y="122"/>
                    <a:pt x="27" y="118"/>
                    <a:pt x="27" y="115"/>
                  </a:cubicBezTo>
                  <a:cubicBezTo>
                    <a:pt x="27" y="111"/>
                    <a:pt x="27" y="106"/>
                    <a:pt x="26" y="101"/>
                  </a:cubicBezTo>
                  <a:cubicBezTo>
                    <a:pt x="26" y="92"/>
                    <a:pt x="27" y="83"/>
                    <a:pt x="29" y="73"/>
                  </a:cubicBezTo>
                  <a:cubicBezTo>
                    <a:pt x="29" y="72"/>
                    <a:pt x="29" y="71"/>
                    <a:pt x="28" y="71"/>
                  </a:cubicBezTo>
                  <a:cubicBezTo>
                    <a:pt x="28" y="71"/>
                    <a:pt x="27" y="71"/>
                    <a:pt x="27" y="71"/>
                  </a:cubicBezTo>
                  <a:cubicBezTo>
                    <a:pt x="18" y="77"/>
                    <a:pt x="10" y="76"/>
                    <a:pt x="2" y="69"/>
                  </a:cubicBezTo>
                  <a:cubicBezTo>
                    <a:pt x="1" y="68"/>
                    <a:pt x="0" y="66"/>
                    <a:pt x="1" y="65"/>
                  </a:cubicBezTo>
                  <a:cubicBezTo>
                    <a:pt x="1" y="65"/>
                    <a:pt x="3" y="64"/>
                    <a:pt x="5" y="64"/>
                  </a:cubicBezTo>
                  <a:cubicBezTo>
                    <a:pt x="10" y="65"/>
                    <a:pt x="18" y="61"/>
                    <a:pt x="29" y="54"/>
                  </a:cubicBezTo>
                  <a:close/>
                  <a:moveTo>
                    <a:pt x="29" y="17"/>
                  </a:moveTo>
                  <a:cubicBezTo>
                    <a:pt x="41" y="16"/>
                    <a:pt x="48" y="18"/>
                    <a:pt x="50" y="24"/>
                  </a:cubicBezTo>
                  <a:cubicBezTo>
                    <a:pt x="50" y="28"/>
                    <a:pt x="49" y="30"/>
                    <a:pt x="46" y="31"/>
                  </a:cubicBezTo>
                  <a:cubicBezTo>
                    <a:pt x="43" y="32"/>
                    <a:pt x="40" y="32"/>
                    <a:pt x="37" y="30"/>
                  </a:cubicBezTo>
                  <a:cubicBezTo>
                    <a:pt x="35" y="27"/>
                    <a:pt x="32" y="25"/>
                    <a:pt x="30" y="22"/>
                  </a:cubicBezTo>
                  <a:cubicBezTo>
                    <a:pt x="28" y="21"/>
                    <a:pt x="27" y="20"/>
                    <a:pt x="27" y="19"/>
                  </a:cubicBezTo>
                  <a:cubicBezTo>
                    <a:pt x="27" y="18"/>
                    <a:pt x="27" y="18"/>
                    <a:pt x="29" y="17"/>
                  </a:cubicBezTo>
                  <a:close/>
                  <a:moveTo>
                    <a:pt x="85" y="4"/>
                  </a:moveTo>
                  <a:cubicBezTo>
                    <a:pt x="92" y="0"/>
                    <a:pt x="96" y="4"/>
                    <a:pt x="97" y="18"/>
                  </a:cubicBezTo>
                  <a:cubicBezTo>
                    <a:pt x="96" y="24"/>
                    <a:pt x="95" y="35"/>
                    <a:pt x="95" y="49"/>
                  </a:cubicBezTo>
                  <a:cubicBezTo>
                    <a:pt x="95" y="51"/>
                    <a:pt x="96" y="52"/>
                    <a:pt x="97" y="51"/>
                  </a:cubicBezTo>
                  <a:cubicBezTo>
                    <a:pt x="106" y="50"/>
                    <a:pt x="110" y="52"/>
                    <a:pt x="110" y="56"/>
                  </a:cubicBezTo>
                  <a:cubicBezTo>
                    <a:pt x="110" y="60"/>
                    <a:pt x="106" y="64"/>
                    <a:pt x="97" y="66"/>
                  </a:cubicBezTo>
                  <a:cubicBezTo>
                    <a:pt x="96" y="66"/>
                    <a:pt x="96" y="67"/>
                    <a:pt x="95" y="69"/>
                  </a:cubicBezTo>
                  <a:cubicBezTo>
                    <a:pt x="95" y="76"/>
                    <a:pt x="95" y="83"/>
                    <a:pt x="95" y="89"/>
                  </a:cubicBezTo>
                  <a:cubicBezTo>
                    <a:pt x="94" y="100"/>
                    <a:pt x="93" y="112"/>
                    <a:pt x="93" y="125"/>
                  </a:cubicBezTo>
                  <a:cubicBezTo>
                    <a:pt x="93" y="135"/>
                    <a:pt x="91" y="143"/>
                    <a:pt x="86" y="148"/>
                  </a:cubicBezTo>
                  <a:cubicBezTo>
                    <a:pt x="85" y="150"/>
                    <a:pt x="83" y="150"/>
                    <a:pt x="83" y="150"/>
                  </a:cubicBezTo>
                  <a:cubicBezTo>
                    <a:pt x="83" y="150"/>
                    <a:pt x="82" y="150"/>
                    <a:pt x="82" y="148"/>
                  </a:cubicBezTo>
                  <a:cubicBezTo>
                    <a:pt x="83" y="142"/>
                    <a:pt x="83" y="135"/>
                    <a:pt x="83" y="127"/>
                  </a:cubicBezTo>
                  <a:cubicBezTo>
                    <a:pt x="83" y="124"/>
                    <a:pt x="83" y="120"/>
                    <a:pt x="83" y="113"/>
                  </a:cubicBezTo>
                  <a:cubicBezTo>
                    <a:pt x="83" y="110"/>
                    <a:pt x="84" y="107"/>
                    <a:pt x="84" y="105"/>
                  </a:cubicBezTo>
                  <a:cubicBezTo>
                    <a:pt x="84" y="99"/>
                    <a:pt x="84" y="89"/>
                    <a:pt x="83" y="75"/>
                  </a:cubicBezTo>
                  <a:cubicBezTo>
                    <a:pt x="83" y="73"/>
                    <a:pt x="82" y="73"/>
                    <a:pt x="79" y="74"/>
                  </a:cubicBezTo>
                  <a:cubicBezTo>
                    <a:pt x="66" y="77"/>
                    <a:pt x="59" y="77"/>
                    <a:pt x="57" y="73"/>
                  </a:cubicBezTo>
                  <a:cubicBezTo>
                    <a:pt x="56" y="72"/>
                    <a:pt x="55" y="71"/>
                    <a:pt x="56" y="70"/>
                  </a:cubicBezTo>
                  <a:cubicBezTo>
                    <a:pt x="56" y="69"/>
                    <a:pt x="57" y="69"/>
                    <a:pt x="59" y="68"/>
                  </a:cubicBezTo>
                  <a:cubicBezTo>
                    <a:pt x="61" y="67"/>
                    <a:pt x="64" y="66"/>
                    <a:pt x="69" y="64"/>
                  </a:cubicBezTo>
                  <a:cubicBezTo>
                    <a:pt x="74" y="61"/>
                    <a:pt x="78" y="60"/>
                    <a:pt x="80" y="59"/>
                  </a:cubicBezTo>
                  <a:cubicBezTo>
                    <a:pt x="82" y="58"/>
                    <a:pt x="83" y="57"/>
                    <a:pt x="84" y="54"/>
                  </a:cubicBezTo>
                  <a:cubicBezTo>
                    <a:pt x="85" y="44"/>
                    <a:pt x="84" y="31"/>
                    <a:pt x="81" y="18"/>
                  </a:cubicBezTo>
                  <a:cubicBezTo>
                    <a:pt x="80" y="12"/>
                    <a:pt x="81" y="7"/>
                    <a:pt x="85" y="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7679591" y="6441181"/>
              <a:ext cx="152024" cy="211295"/>
            </a:xfrm>
            <a:custGeom>
              <a:avLst/>
              <a:gdLst>
                <a:gd name="T0" fmla="*/ 85 w 117"/>
                <a:gd name="T1" fmla="*/ 52 h 160"/>
                <a:gd name="T2" fmla="*/ 85 w 117"/>
                <a:gd name="T3" fmla="*/ 81 h 160"/>
                <a:gd name="T4" fmla="*/ 84 w 117"/>
                <a:gd name="T5" fmla="*/ 100 h 160"/>
                <a:gd name="T6" fmla="*/ 105 w 117"/>
                <a:gd name="T7" fmla="*/ 96 h 160"/>
                <a:gd name="T8" fmla="*/ 117 w 117"/>
                <a:gd name="T9" fmla="*/ 102 h 160"/>
                <a:gd name="T10" fmla="*/ 92 w 117"/>
                <a:gd name="T11" fmla="*/ 106 h 160"/>
                <a:gd name="T12" fmla="*/ 81 w 117"/>
                <a:gd name="T13" fmla="*/ 158 h 160"/>
                <a:gd name="T14" fmla="*/ 77 w 117"/>
                <a:gd name="T15" fmla="*/ 130 h 160"/>
                <a:gd name="T16" fmla="*/ 76 w 117"/>
                <a:gd name="T17" fmla="*/ 109 h 160"/>
                <a:gd name="T18" fmla="*/ 54 w 117"/>
                <a:gd name="T19" fmla="*/ 130 h 160"/>
                <a:gd name="T20" fmla="*/ 48 w 117"/>
                <a:gd name="T21" fmla="*/ 132 h 160"/>
                <a:gd name="T22" fmla="*/ 9 w 117"/>
                <a:gd name="T23" fmla="*/ 130 h 160"/>
                <a:gd name="T24" fmla="*/ 24 w 117"/>
                <a:gd name="T25" fmla="*/ 115 h 160"/>
                <a:gd name="T26" fmla="*/ 44 w 117"/>
                <a:gd name="T27" fmla="*/ 108 h 160"/>
                <a:gd name="T28" fmla="*/ 46 w 117"/>
                <a:gd name="T29" fmla="*/ 101 h 160"/>
                <a:gd name="T30" fmla="*/ 69 w 117"/>
                <a:gd name="T31" fmla="*/ 102 h 160"/>
                <a:gd name="T32" fmla="*/ 72 w 117"/>
                <a:gd name="T33" fmla="*/ 97 h 160"/>
                <a:gd name="T34" fmla="*/ 66 w 117"/>
                <a:gd name="T35" fmla="*/ 61 h 160"/>
                <a:gd name="T36" fmla="*/ 68 w 117"/>
                <a:gd name="T37" fmla="*/ 74 h 160"/>
                <a:gd name="T38" fmla="*/ 70 w 117"/>
                <a:gd name="T39" fmla="*/ 82 h 160"/>
                <a:gd name="T40" fmla="*/ 75 w 117"/>
                <a:gd name="T41" fmla="*/ 85 h 160"/>
                <a:gd name="T42" fmla="*/ 73 w 117"/>
                <a:gd name="T43" fmla="*/ 46 h 160"/>
                <a:gd name="T44" fmla="*/ 54 w 117"/>
                <a:gd name="T45" fmla="*/ 83 h 160"/>
                <a:gd name="T46" fmla="*/ 53 w 117"/>
                <a:gd name="T47" fmla="*/ 95 h 160"/>
                <a:gd name="T48" fmla="*/ 54 w 117"/>
                <a:gd name="T49" fmla="*/ 49 h 160"/>
                <a:gd name="T50" fmla="*/ 54 w 117"/>
                <a:gd name="T51" fmla="*/ 51 h 160"/>
                <a:gd name="T52" fmla="*/ 37 w 117"/>
                <a:gd name="T53" fmla="*/ 10 h 160"/>
                <a:gd name="T54" fmla="*/ 51 w 117"/>
                <a:gd name="T55" fmla="*/ 25 h 160"/>
                <a:gd name="T56" fmla="*/ 68 w 117"/>
                <a:gd name="T57" fmla="*/ 14 h 160"/>
                <a:gd name="T58" fmla="*/ 56 w 117"/>
                <a:gd name="T59" fmla="*/ 35 h 160"/>
                <a:gd name="T60" fmla="*/ 43 w 117"/>
                <a:gd name="T61" fmla="*/ 29 h 160"/>
                <a:gd name="T62" fmla="*/ 28 w 117"/>
                <a:gd name="T63" fmla="*/ 46 h 160"/>
                <a:gd name="T64" fmla="*/ 19 w 117"/>
                <a:gd name="T65" fmla="*/ 33 h 160"/>
                <a:gd name="T66" fmla="*/ 37 w 117"/>
                <a:gd name="T67" fmla="*/ 10 h 160"/>
                <a:gd name="T68" fmla="*/ 52 w 117"/>
                <a:gd name="T69" fmla="*/ 116 h 160"/>
                <a:gd name="T70" fmla="*/ 60 w 117"/>
                <a:gd name="T71" fmla="*/ 113 h 160"/>
                <a:gd name="T72" fmla="*/ 62 w 117"/>
                <a:gd name="T73" fmla="*/ 68 h 160"/>
                <a:gd name="T74" fmla="*/ 65 w 117"/>
                <a:gd name="T75" fmla="*/ 80 h 160"/>
                <a:gd name="T76" fmla="*/ 65 w 117"/>
                <a:gd name="T77" fmla="*/ 65 h 160"/>
                <a:gd name="T78" fmla="*/ 101 w 117"/>
                <a:gd name="T79" fmla="*/ 7 h 160"/>
                <a:gd name="T80" fmla="*/ 89 w 117"/>
                <a:gd name="T81" fmla="*/ 25 h 160"/>
                <a:gd name="T82" fmla="*/ 99 w 117"/>
                <a:gd name="T83" fmla="*/ 34 h 160"/>
                <a:gd name="T84" fmla="*/ 82 w 117"/>
                <a:gd name="T85" fmla="*/ 37 h 160"/>
                <a:gd name="T86" fmla="*/ 84 w 117"/>
                <a:gd name="T87" fmla="*/ 33 h 160"/>
                <a:gd name="T88" fmla="*/ 87 w 117"/>
                <a:gd name="T89" fmla="*/ 7 h 160"/>
                <a:gd name="T90" fmla="*/ 77 w 117"/>
                <a:gd name="T91" fmla="*/ 8 h 160"/>
                <a:gd name="T92" fmla="*/ 88 w 117"/>
                <a:gd name="T93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7" h="160">
                  <a:moveTo>
                    <a:pt x="73" y="42"/>
                  </a:moveTo>
                  <a:cubicBezTo>
                    <a:pt x="81" y="42"/>
                    <a:pt x="85" y="45"/>
                    <a:pt x="85" y="52"/>
                  </a:cubicBezTo>
                  <a:cubicBezTo>
                    <a:pt x="85" y="53"/>
                    <a:pt x="85" y="55"/>
                    <a:pt x="85" y="59"/>
                  </a:cubicBezTo>
                  <a:cubicBezTo>
                    <a:pt x="85" y="70"/>
                    <a:pt x="85" y="78"/>
                    <a:pt x="85" y="81"/>
                  </a:cubicBezTo>
                  <a:cubicBezTo>
                    <a:pt x="85" y="87"/>
                    <a:pt x="84" y="92"/>
                    <a:pt x="81" y="95"/>
                  </a:cubicBezTo>
                  <a:cubicBezTo>
                    <a:pt x="83" y="97"/>
                    <a:pt x="84" y="98"/>
                    <a:pt x="84" y="100"/>
                  </a:cubicBezTo>
                  <a:cubicBezTo>
                    <a:pt x="92" y="98"/>
                    <a:pt x="98" y="98"/>
                    <a:pt x="101" y="98"/>
                  </a:cubicBezTo>
                  <a:cubicBezTo>
                    <a:pt x="103" y="97"/>
                    <a:pt x="105" y="96"/>
                    <a:pt x="105" y="96"/>
                  </a:cubicBezTo>
                  <a:cubicBezTo>
                    <a:pt x="108" y="95"/>
                    <a:pt x="111" y="97"/>
                    <a:pt x="115" y="99"/>
                  </a:cubicBezTo>
                  <a:cubicBezTo>
                    <a:pt x="117" y="100"/>
                    <a:pt x="117" y="101"/>
                    <a:pt x="117" y="102"/>
                  </a:cubicBezTo>
                  <a:cubicBezTo>
                    <a:pt x="117" y="102"/>
                    <a:pt x="116" y="103"/>
                    <a:pt x="114" y="103"/>
                  </a:cubicBezTo>
                  <a:cubicBezTo>
                    <a:pt x="112" y="104"/>
                    <a:pt x="104" y="105"/>
                    <a:pt x="92" y="106"/>
                  </a:cubicBezTo>
                  <a:cubicBezTo>
                    <a:pt x="89" y="107"/>
                    <a:pt x="88" y="107"/>
                    <a:pt x="87" y="107"/>
                  </a:cubicBezTo>
                  <a:cubicBezTo>
                    <a:pt x="86" y="132"/>
                    <a:pt x="84" y="149"/>
                    <a:pt x="81" y="158"/>
                  </a:cubicBezTo>
                  <a:cubicBezTo>
                    <a:pt x="79" y="160"/>
                    <a:pt x="78" y="159"/>
                    <a:pt x="77" y="156"/>
                  </a:cubicBezTo>
                  <a:cubicBezTo>
                    <a:pt x="78" y="147"/>
                    <a:pt x="77" y="138"/>
                    <a:pt x="77" y="130"/>
                  </a:cubicBezTo>
                  <a:cubicBezTo>
                    <a:pt x="77" y="128"/>
                    <a:pt x="77" y="124"/>
                    <a:pt x="77" y="119"/>
                  </a:cubicBezTo>
                  <a:cubicBezTo>
                    <a:pt x="76" y="115"/>
                    <a:pt x="76" y="111"/>
                    <a:pt x="76" y="109"/>
                  </a:cubicBezTo>
                  <a:cubicBezTo>
                    <a:pt x="72" y="109"/>
                    <a:pt x="70" y="110"/>
                    <a:pt x="69" y="110"/>
                  </a:cubicBezTo>
                  <a:cubicBezTo>
                    <a:pt x="64" y="118"/>
                    <a:pt x="59" y="125"/>
                    <a:pt x="54" y="130"/>
                  </a:cubicBezTo>
                  <a:cubicBezTo>
                    <a:pt x="54" y="132"/>
                    <a:pt x="54" y="133"/>
                    <a:pt x="52" y="134"/>
                  </a:cubicBezTo>
                  <a:cubicBezTo>
                    <a:pt x="51" y="134"/>
                    <a:pt x="49" y="134"/>
                    <a:pt x="48" y="132"/>
                  </a:cubicBezTo>
                  <a:cubicBezTo>
                    <a:pt x="46" y="130"/>
                    <a:pt x="44" y="126"/>
                    <a:pt x="43" y="119"/>
                  </a:cubicBezTo>
                  <a:cubicBezTo>
                    <a:pt x="23" y="128"/>
                    <a:pt x="12" y="132"/>
                    <a:pt x="9" y="130"/>
                  </a:cubicBezTo>
                  <a:cubicBezTo>
                    <a:pt x="4" y="128"/>
                    <a:pt x="1" y="125"/>
                    <a:pt x="0" y="122"/>
                  </a:cubicBezTo>
                  <a:cubicBezTo>
                    <a:pt x="6" y="121"/>
                    <a:pt x="14" y="118"/>
                    <a:pt x="24" y="115"/>
                  </a:cubicBezTo>
                  <a:cubicBezTo>
                    <a:pt x="33" y="111"/>
                    <a:pt x="40" y="109"/>
                    <a:pt x="44" y="109"/>
                  </a:cubicBezTo>
                  <a:cubicBezTo>
                    <a:pt x="44" y="108"/>
                    <a:pt x="44" y="108"/>
                    <a:pt x="44" y="108"/>
                  </a:cubicBezTo>
                  <a:cubicBezTo>
                    <a:pt x="44" y="107"/>
                    <a:pt x="45" y="105"/>
                    <a:pt x="45" y="104"/>
                  </a:cubicBezTo>
                  <a:cubicBezTo>
                    <a:pt x="45" y="102"/>
                    <a:pt x="46" y="101"/>
                    <a:pt x="46" y="101"/>
                  </a:cubicBezTo>
                  <a:cubicBezTo>
                    <a:pt x="49" y="102"/>
                    <a:pt x="51" y="103"/>
                    <a:pt x="51" y="106"/>
                  </a:cubicBezTo>
                  <a:cubicBezTo>
                    <a:pt x="57" y="105"/>
                    <a:pt x="64" y="103"/>
                    <a:pt x="69" y="102"/>
                  </a:cubicBezTo>
                  <a:cubicBezTo>
                    <a:pt x="69" y="102"/>
                    <a:pt x="70" y="100"/>
                    <a:pt x="71" y="99"/>
                  </a:cubicBezTo>
                  <a:cubicBezTo>
                    <a:pt x="72" y="98"/>
                    <a:pt x="72" y="98"/>
                    <a:pt x="72" y="97"/>
                  </a:cubicBezTo>
                  <a:cubicBezTo>
                    <a:pt x="64" y="94"/>
                    <a:pt x="59" y="87"/>
                    <a:pt x="58" y="76"/>
                  </a:cubicBezTo>
                  <a:cubicBezTo>
                    <a:pt x="58" y="68"/>
                    <a:pt x="61" y="63"/>
                    <a:pt x="66" y="61"/>
                  </a:cubicBezTo>
                  <a:cubicBezTo>
                    <a:pt x="69" y="60"/>
                    <a:pt x="70" y="62"/>
                    <a:pt x="71" y="65"/>
                  </a:cubicBezTo>
                  <a:cubicBezTo>
                    <a:pt x="72" y="71"/>
                    <a:pt x="71" y="74"/>
                    <a:pt x="68" y="74"/>
                  </a:cubicBezTo>
                  <a:cubicBezTo>
                    <a:pt x="65" y="74"/>
                    <a:pt x="65" y="75"/>
                    <a:pt x="65" y="77"/>
                  </a:cubicBezTo>
                  <a:cubicBezTo>
                    <a:pt x="69" y="79"/>
                    <a:pt x="71" y="80"/>
                    <a:pt x="70" y="82"/>
                  </a:cubicBezTo>
                  <a:cubicBezTo>
                    <a:pt x="70" y="83"/>
                    <a:pt x="67" y="84"/>
                    <a:pt x="64" y="84"/>
                  </a:cubicBezTo>
                  <a:cubicBezTo>
                    <a:pt x="68" y="90"/>
                    <a:pt x="72" y="90"/>
                    <a:pt x="75" y="85"/>
                  </a:cubicBezTo>
                  <a:cubicBezTo>
                    <a:pt x="78" y="78"/>
                    <a:pt x="78" y="65"/>
                    <a:pt x="75" y="48"/>
                  </a:cubicBezTo>
                  <a:cubicBezTo>
                    <a:pt x="75" y="47"/>
                    <a:pt x="74" y="46"/>
                    <a:pt x="73" y="46"/>
                  </a:cubicBezTo>
                  <a:cubicBezTo>
                    <a:pt x="64" y="51"/>
                    <a:pt x="58" y="56"/>
                    <a:pt x="55" y="61"/>
                  </a:cubicBezTo>
                  <a:cubicBezTo>
                    <a:pt x="53" y="67"/>
                    <a:pt x="53" y="75"/>
                    <a:pt x="54" y="83"/>
                  </a:cubicBezTo>
                  <a:cubicBezTo>
                    <a:pt x="56" y="86"/>
                    <a:pt x="56" y="90"/>
                    <a:pt x="56" y="94"/>
                  </a:cubicBezTo>
                  <a:cubicBezTo>
                    <a:pt x="56" y="95"/>
                    <a:pt x="55" y="95"/>
                    <a:pt x="53" y="95"/>
                  </a:cubicBezTo>
                  <a:cubicBezTo>
                    <a:pt x="50" y="92"/>
                    <a:pt x="48" y="90"/>
                    <a:pt x="47" y="87"/>
                  </a:cubicBezTo>
                  <a:cubicBezTo>
                    <a:pt x="46" y="75"/>
                    <a:pt x="48" y="63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5" y="49"/>
                    <a:pt x="55" y="50"/>
                    <a:pt x="54" y="51"/>
                  </a:cubicBezTo>
                  <a:cubicBezTo>
                    <a:pt x="60" y="44"/>
                    <a:pt x="67" y="41"/>
                    <a:pt x="73" y="42"/>
                  </a:cubicBezTo>
                  <a:close/>
                  <a:moveTo>
                    <a:pt x="37" y="10"/>
                  </a:moveTo>
                  <a:cubicBezTo>
                    <a:pt x="41" y="12"/>
                    <a:pt x="45" y="16"/>
                    <a:pt x="47" y="22"/>
                  </a:cubicBezTo>
                  <a:cubicBezTo>
                    <a:pt x="48" y="22"/>
                    <a:pt x="49" y="23"/>
                    <a:pt x="51" y="25"/>
                  </a:cubicBezTo>
                  <a:cubicBezTo>
                    <a:pt x="53" y="27"/>
                    <a:pt x="58" y="24"/>
                    <a:pt x="66" y="16"/>
                  </a:cubicBezTo>
                  <a:cubicBezTo>
                    <a:pt x="67" y="15"/>
                    <a:pt x="68" y="14"/>
                    <a:pt x="68" y="14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28"/>
                    <a:pt x="63" y="34"/>
                    <a:pt x="56" y="35"/>
                  </a:cubicBezTo>
                  <a:cubicBezTo>
                    <a:pt x="50" y="37"/>
                    <a:pt x="46" y="35"/>
                    <a:pt x="45" y="31"/>
                  </a:cubicBezTo>
                  <a:cubicBezTo>
                    <a:pt x="44" y="30"/>
                    <a:pt x="44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2" y="31"/>
                    <a:pt x="37" y="37"/>
                    <a:pt x="28" y="46"/>
                  </a:cubicBezTo>
                  <a:cubicBezTo>
                    <a:pt x="26" y="47"/>
                    <a:pt x="24" y="47"/>
                    <a:pt x="23" y="46"/>
                  </a:cubicBezTo>
                  <a:cubicBezTo>
                    <a:pt x="18" y="41"/>
                    <a:pt x="17" y="37"/>
                    <a:pt x="19" y="33"/>
                  </a:cubicBezTo>
                  <a:cubicBezTo>
                    <a:pt x="26" y="28"/>
                    <a:pt x="30" y="22"/>
                    <a:pt x="32" y="15"/>
                  </a:cubicBezTo>
                  <a:cubicBezTo>
                    <a:pt x="34" y="11"/>
                    <a:pt x="35" y="9"/>
                    <a:pt x="37" y="10"/>
                  </a:cubicBezTo>
                  <a:close/>
                  <a:moveTo>
                    <a:pt x="60" y="113"/>
                  </a:moveTo>
                  <a:cubicBezTo>
                    <a:pt x="56" y="114"/>
                    <a:pt x="54" y="115"/>
                    <a:pt x="52" y="116"/>
                  </a:cubicBezTo>
                  <a:cubicBezTo>
                    <a:pt x="52" y="118"/>
                    <a:pt x="52" y="119"/>
                    <a:pt x="52" y="121"/>
                  </a:cubicBezTo>
                  <a:cubicBezTo>
                    <a:pt x="54" y="121"/>
                    <a:pt x="56" y="118"/>
                    <a:pt x="60" y="113"/>
                  </a:cubicBezTo>
                  <a:close/>
                  <a:moveTo>
                    <a:pt x="65" y="65"/>
                  </a:moveTo>
                  <a:cubicBezTo>
                    <a:pt x="64" y="65"/>
                    <a:pt x="63" y="66"/>
                    <a:pt x="62" y="68"/>
                  </a:cubicBezTo>
                  <a:cubicBezTo>
                    <a:pt x="59" y="73"/>
                    <a:pt x="59" y="79"/>
                    <a:pt x="63" y="84"/>
                  </a:cubicBezTo>
                  <a:cubicBezTo>
                    <a:pt x="64" y="82"/>
                    <a:pt x="65" y="81"/>
                    <a:pt x="65" y="80"/>
                  </a:cubicBezTo>
                  <a:cubicBezTo>
                    <a:pt x="62" y="79"/>
                    <a:pt x="61" y="76"/>
                    <a:pt x="63" y="72"/>
                  </a:cubicBezTo>
                  <a:cubicBezTo>
                    <a:pt x="65" y="69"/>
                    <a:pt x="66" y="66"/>
                    <a:pt x="65" y="65"/>
                  </a:cubicBezTo>
                  <a:close/>
                  <a:moveTo>
                    <a:pt x="88" y="1"/>
                  </a:moveTo>
                  <a:cubicBezTo>
                    <a:pt x="94" y="0"/>
                    <a:pt x="98" y="2"/>
                    <a:pt x="101" y="7"/>
                  </a:cubicBezTo>
                  <a:cubicBezTo>
                    <a:pt x="101" y="13"/>
                    <a:pt x="97" y="19"/>
                    <a:pt x="90" y="24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9" y="25"/>
                    <a:pt x="89" y="26"/>
                    <a:pt x="90" y="26"/>
                  </a:cubicBezTo>
                  <a:cubicBezTo>
                    <a:pt x="96" y="29"/>
                    <a:pt x="99" y="31"/>
                    <a:pt x="99" y="34"/>
                  </a:cubicBezTo>
                  <a:cubicBezTo>
                    <a:pt x="94" y="37"/>
                    <a:pt x="90" y="37"/>
                    <a:pt x="87" y="35"/>
                  </a:cubicBezTo>
                  <a:cubicBezTo>
                    <a:pt x="86" y="36"/>
                    <a:pt x="85" y="36"/>
                    <a:pt x="82" y="37"/>
                  </a:cubicBezTo>
                  <a:cubicBezTo>
                    <a:pt x="81" y="37"/>
                    <a:pt x="81" y="37"/>
                    <a:pt x="81" y="36"/>
                  </a:cubicBezTo>
                  <a:cubicBezTo>
                    <a:pt x="82" y="35"/>
                    <a:pt x="83" y="34"/>
                    <a:pt x="84" y="33"/>
                  </a:cubicBezTo>
                  <a:cubicBezTo>
                    <a:pt x="77" y="30"/>
                    <a:pt x="75" y="25"/>
                    <a:pt x="79" y="20"/>
                  </a:cubicBezTo>
                  <a:cubicBezTo>
                    <a:pt x="84" y="15"/>
                    <a:pt x="87" y="11"/>
                    <a:pt x="87" y="7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3" y="8"/>
                    <a:pt x="80" y="8"/>
                    <a:pt x="77" y="8"/>
                  </a:cubicBezTo>
                  <a:cubicBezTo>
                    <a:pt x="76" y="8"/>
                    <a:pt x="76" y="7"/>
                    <a:pt x="77" y="7"/>
                  </a:cubicBezTo>
                  <a:cubicBezTo>
                    <a:pt x="82" y="4"/>
                    <a:pt x="85" y="3"/>
                    <a:pt x="88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0" name="Freeform 7"/>
          <p:cNvSpPr>
            <a:spLocks noEditPoints="1"/>
          </p:cNvSpPr>
          <p:nvPr userDrawn="1"/>
        </p:nvSpPr>
        <p:spPr bwMode="auto">
          <a:xfrm>
            <a:off x="10510145" y="6471092"/>
            <a:ext cx="186600" cy="151475"/>
          </a:xfrm>
          <a:custGeom>
            <a:avLst/>
            <a:gdLst>
              <a:gd name="T0" fmla="*/ 10 w 108"/>
              <a:gd name="T1" fmla="*/ 90 h 115"/>
              <a:gd name="T2" fmla="*/ 3 w 108"/>
              <a:gd name="T3" fmla="*/ 71 h 115"/>
              <a:gd name="T4" fmla="*/ 5 w 108"/>
              <a:gd name="T5" fmla="*/ 72 h 115"/>
              <a:gd name="T6" fmla="*/ 7 w 108"/>
              <a:gd name="T7" fmla="*/ 79 h 115"/>
              <a:gd name="T8" fmla="*/ 26 w 108"/>
              <a:gd name="T9" fmla="*/ 57 h 115"/>
              <a:gd name="T10" fmla="*/ 20 w 108"/>
              <a:gd name="T11" fmla="*/ 89 h 115"/>
              <a:gd name="T12" fmla="*/ 28 w 108"/>
              <a:gd name="T13" fmla="*/ 27 h 115"/>
              <a:gd name="T14" fmla="*/ 14 w 108"/>
              <a:gd name="T15" fmla="*/ 39 h 115"/>
              <a:gd name="T16" fmla="*/ 14 w 108"/>
              <a:gd name="T17" fmla="*/ 32 h 115"/>
              <a:gd name="T18" fmla="*/ 6 w 108"/>
              <a:gd name="T19" fmla="*/ 20 h 115"/>
              <a:gd name="T20" fmla="*/ 57 w 108"/>
              <a:gd name="T21" fmla="*/ 3 h 115"/>
              <a:gd name="T22" fmla="*/ 70 w 108"/>
              <a:gd name="T23" fmla="*/ 7 h 115"/>
              <a:gd name="T24" fmla="*/ 69 w 108"/>
              <a:gd name="T25" fmla="*/ 23 h 115"/>
              <a:gd name="T26" fmla="*/ 91 w 108"/>
              <a:gd name="T27" fmla="*/ 26 h 115"/>
              <a:gd name="T28" fmla="*/ 83 w 108"/>
              <a:gd name="T29" fmla="*/ 50 h 115"/>
              <a:gd name="T30" fmla="*/ 97 w 108"/>
              <a:gd name="T31" fmla="*/ 46 h 115"/>
              <a:gd name="T32" fmla="*/ 104 w 108"/>
              <a:gd name="T33" fmla="*/ 48 h 115"/>
              <a:gd name="T34" fmla="*/ 96 w 108"/>
              <a:gd name="T35" fmla="*/ 59 h 115"/>
              <a:gd name="T36" fmla="*/ 68 w 108"/>
              <a:gd name="T37" fmla="*/ 68 h 115"/>
              <a:gd name="T38" fmla="*/ 44 w 108"/>
              <a:gd name="T39" fmla="*/ 110 h 115"/>
              <a:gd name="T40" fmla="*/ 33 w 108"/>
              <a:gd name="T41" fmla="*/ 114 h 115"/>
              <a:gd name="T42" fmla="*/ 31 w 108"/>
              <a:gd name="T43" fmla="*/ 113 h 115"/>
              <a:gd name="T44" fmla="*/ 37 w 108"/>
              <a:gd name="T45" fmla="*/ 72 h 115"/>
              <a:gd name="T46" fmla="*/ 38 w 108"/>
              <a:gd name="T47" fmla="*/ 68 h 115"/>
              <a:gd name="T48" fmla="*/ 57 w 108"/>
              <a:gd name="T49" fmla="*/ 59 h 115"/>
              <a:gd name="T50" fmla="*/ 49 w 108"/>
              <a:gd name="T51" fmla="*/ 31 h 115"/>
              <a:gd name="T52" fmla="*/ 50 w 108"/>
              <a:gd name="T53" fmla="*/ 29 h 115"/>
              <a:gd name="T54" fmla="*/ 57 w 108"/>
              <a:gd name="T55" fmla="*/ 3 h 115"/>
              <a:gd name="T56" fmla="*/ 68 w 108"/>
              <a:gd name="T57" fmla="*/ 38 h 115"/>
              <a:gd name="T58" fmla="*/ 66 w 108"/>
              <a:gd name="T59" fmla="*/ 55 h 115"/>
              <a:gd name="T60" fmla="*/ 74 w 108"/>
              <a:gd name="T61" fmla="*/ 37 h 115"/>
              <a:gd name="T62" fmla="*/ 77 w 108"/>
              <a:gd name="T63" fmla="*/ 112 h 115"/>
              <a:gd name="T64" fmla="*/ 70 w 108"/>
              <a:gd name="T65" fmla="*/ 81 h 115"/>
              <a:gd name="T66" fmla="*/ 94 w 108"/>
              <a:gd name="T67" fmla="*/ 93 h 115"/>
              <a:gd name="T68" fmla="*/ 78 w 108"/>
              <a:gd name="T6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" h="115">
                <a:moveTo>
                  <a:pt x="20" y="89"/>
                </a:moveTo>
                <a:cubicBezTo>
                  <a:pt x="17" y="93"/>
                  <a:pt x="14" y="93"/>
                  <a:pt x="10" y="90"/>
                </a:cubicBezTo>
                <a:cubicBezTo>
                  <a:pt x="8" y="90"/>
                  <a:pt x="6" y="89"/>
                  <a:pt x="4" y="85"/>
                </a:cubicBezTo>
                <a:cubicBezTo>
                  <a:pt x="1" y="83"/>
                  <a:pt x="0" y="78"/>
                  <a:pt x="3" y="71"/>
                </a:cubicBezTo>
                <a:cubicBezTo>
                  <a:pt x="3" y="70"/>
                  <a:pt x="3" y="70"/>
                  <a:pt x="4" y="70"/>
                </a:cubicBezTo>
                <a:cubicBezTo>
                  <a:pt x="4" y="70"/>
                  <a:pt x="5" y="71"/>
                  <a:pt x="5" y="72"/>
                </a:cubicBezTo>
                <a:cubicBezTo>
                  <a:pt x="5" y="73"/>
                  <a:pt x="5" y="75"/>
                  <a:pt x="6" y="78"/>
                </a:cubicBezTo>
                <a:cubicBezTo>
                  <a:pt x="6" y="79"/>
                  <a:pt x="7" y="79"/>
                  <a:pt x="7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13" y="73"/>
                  <a:pt x="19" y="66"/>
                  <a:pt x="26" y="57"/>
                </a:cubicBezTo>
                <a:cubicBezTo>
                  <a:pt x="28" y="56"/>
                  <a:pt x="29" y="57"/>
                  <a:pt x="29" y="61"/>
                </a:cubicBezTo>
                <a:cubicBezTo>
                  <a:pt x="27" y="66"/>
                  <a:pt x="24" y="75"/>
                  <a:pt x="20" y="89"/>
                </a:cubicBezTo>
                <a:close/>
                <a:moveTo>
                  <a:pt x="8" y="20"/>
                </a:moveTo>
                <a:cubicBezTo>
                  <a:pt x="14" y="20"/>
                  <a:pt x="21" y="23"/>
                  <a:pt x="28" y="27"/>
                </a:cubicBezTo>
                <a:cubicBezTo>
                  <a:pt x="30" y="33"/>
                  <a:pt x="28" y="36"/>
                  <a:pt x="22" y="36"/>
                </a:cubicBezTo>
                <a:cubicBezTo>
                  <a:pt x="18" y="36"/>
                  <a:pt x="15" y="36"/>
                  <a:pt x="14" y="39"/>
                </a:cubicBezTo>
                <a:cubicBezTo>
                  <a:pt x="13" y="42"/>
                  <a:pt x="13" y="42"/>
                  <a:pt x="13" y="39"/>
                </a:cubicBezTo>
                <a:cubicBezTo>
                  <a:pt x="13" y="37"/>
                  <a:pt x="13" y="35"/>
                  <a:pt x="14" y="32"/>
                </a:cubicBezTo>
                <a:cubicBezTo>
                  <a:pt x="10" y="27"/>
                  <a:pt x="8" y="24"/>
                  <a:pt x="7" y="21"/>
                </a:cubicBezTo>
                <a:cubicBezTo>
                  <a:pt x="6" y="21"/>
                  <a:pt x="5" y="20"/>
                  <a:pt x="6" y="20"/>
                </a:cubicBezTo>
                <a:cubicBezTo>
                  <a:pt x="6" y="19"/>
                  <a:pt x="7" y="19"/>
                  <a:pt x="8" y="20"/>
                </a:cubicBezTo>
                <a:close/>
                <a:moveTo>
                  <a:pt x="57" y="3"/>
                </a:moveTo>
                <a:cubicBezTo>
                  <a:pt x="57" y="0"/>
                  <a:pt x="59" y="0"/>
                  <a:pt x="61" y="1"/>
                </a:cubicBezTo>
                <a:cubicBezTo>
                  <a:pt x="67" y="3"/>
                  <a:pt x="70" y="5"/>
                  <a:pt x="70" y="7"/>
                </a:cubicBezTo>
                <a:cubicBezTo>
                  <a:pt x="70" y="8"/>
                  <a:pt x="70" y="11"/>
                  <a:pt x="69" y="16"/>
                </a:cubicBezTo>
                <a:cubicBezTo>
                  <a:pt x="69" y="20"/>
                  <a:pt x="69" y="22"/>
                  <a:pt x="69" y="23"/>
                </a:cubicBezTo>
                <a:cubicBezTo>
                  <a:pt x="74" y="20"/>
                  <a:pt x="79" y="19"/>
                  <a:pt x="83" y="19"/>
                </a:cubicBezTo>
                <a:cubicBezTo>
                  <a:pt x="89" y="21"/>
                  <a:pt x="91" y="23"/>
                  <a:pt x="91" y="26"/>
                </a:cubicBezTo>
                <a:cubicBezTo>
                  <a:pt x="89" y="35"/>
                  <a:pt x="84" y="43"/>
                  <a:pt x="76" y="52"/>
                </a:cubicBezTo>
                <a:cubicBezTo>
                  <a:pt x="77" y="52"/>
                  <a:pt x="80" y="51"/>
                  <a:pt x="83" y="50"/>
                </a:cubicBezTo>
                <a:cubicBezTo>
                  <a:pt x="87" y="49"/>
                  <a:pt x="90" y="48"/>
                  <a:pt x="91" y="48"/>
                </a:cubicBezTo>
                <a:cubicBezTo>
                  <a:pt x="92" y="46"/>
                  <a:pt x="94" y="45"/>
                  <a:pt x="97" y="46"/>
                </a:cubicBezTo>
                <a:cubicBezTo>
                  <a:pt x="98" y="46"/>
                  <a:pt x="99" y="46"/>
                  <a:pt x="100" y="47"/>
                </a:cubicBezTo>
                <a:cubicBezTo>
                  <a:pt x="102" y="48"/>
                  <a:pt x="103" y="48"/>
                  <a:pt x="104" y="48"/>
                </a:cubicBezTo>
                <a:cubicBezTo>
                  <a:pt x="108" y="50"/>
                  <a:pt x="108" y="53"/>
                  <a:pt x="105" y="55"/>
                </a:cubicBezTo>
                <a:cubicBezTo>
                  <a:pt x="103" y="56"/>
                  <a:pt x="100" y="57"/>
                  <a:pt x="96" y="59"/>
                </a:cubicBezTo>
                <a:cubicBezTo>
                  <a:pt x="95" y="59"/>
                  <a:pt x="94" y="59"/>
                  <a:pt x="93" y="59"/>
                </a:cubicBezTo>
                <a:cubicBezTo>
                  <a:pt x="91" y="61"/>
                  <a:pt x="82" y="64"/>
                  <a:pt x="68" y="68"/>
                </a:cubicBezTo>
                <a:cubicBezTo>
                  <a:pt x="66" y="69"/>
                  <a:pt x="65" y="69"/>
                  <a:pt x="65" y="70"/>
                </a:cubicBezTo>
                <a:cubicBezTo>
                  <a:pt x="60" y="95"/>
                  <a:pt x="53" y="108"/>
                  <a:pt x="44" y="110"/>
                </a:cubicBezTo>
                <a:cubicBezTo>
                  <a:pt x="44" y="110"/>
                  <a:pt x="43" y="111"/>
                  <a:pt x="41" y="111"/>
                </a:cubicBezTo>
                <a:cubicBezTo>
                  <a:pt x="36" y="113"/>
                  <a:pt x="34" y="114"/>
                  <a:pt x="33" y="114"/>
                </a:cubicBezTo>
                <a:cubicBezTo>
                  <a:pt x="32" y="114"/>
                  <a:pt x="32" y="115"/>
                  <a:pt x="31" y="115"/>
                </a:cubicBezTo>
                <a:cubicBezTo>
                  <a:pt x="31" y="114"/>
                  <a:pt x="31" y="114"/>
                  <a:pt x="31" y="113"/>
                </a:cubicBezTo>
                <a:cubicBezTo>
                  <a:pt x="43" y="102"/>
                  <a:pt x="51" y="90"/>
                  <a:pt x="53" y="76"/>
                </a:cubicBezTo>
                <a:cubicBezTo>
                  <a:pt x="47" y="77"/>
                  <a:pt x="42" y="76"/>
                  <a:pt x="37" y="72"/>
                </a:cubicBezTo>
                <a:cubicBezTo>
                  <a:pt x="36" y="71"/>
                  <a:pt x="36" y="70"/>
                  <a:pt x="36" y="70"/>
                </a:cubicBezTo>
                <a:cubicBezTo>
                  <a:pt x="36" y="69"/>
                  <a:pt x="37" y="68"/>
                  <a:pt x="38" y="68"/>
                </a:cubicBezTo>
                <a:cubicBezTo>
                  <a:pt x="39" y="67"/>
                  <a:pt x="41" y="66"/>
                  <a:pt x="45" y="64"/>
                </a:cubicBezTo>
                <a:cubicBezTo>
                  <a:pt x="50" y="62"/>
                  <a:pt x="54" y="60"/>
                  <a:pt x="57" y="59"/>
                </a:cubicBezTo>
                <a:cubicBezTo>
                  <a:pt x="58" y="51"/>
                  <a:pt x="58" y="44"/>
                  <a:pt x="58" y="36"/>
                </a:cubicBezTo>
                <a:cubicBezTo>
                  <a:pt x="54" y="35"/>
                  <a:pt x="51" y="34"/>
                  <a:pt x="49" y="31"/>
                </a:cubicBezTo>
                <a:cubicBezTo>
                  <a:pt x="48" y="31"/>
                  <a:pt x="48" y="30"/>
                  <a:pt x="48" y="30"/>
                </a:cubicBezTo>
                <a:cubicBezTo>
                  <a:pt x="48" y="30"/>
                  <a:pt x="49" y="29"/>
                  <a:pt x="50" y="29"/>
                </a:cubicBezTo>
                <a:cubicBezTo>
                  <a:pt x="53" y="29"/>
                  <a:pt x="56" y="29"/>
                  <a:pt x="58" y="27"/>
                </a:cubicBezTo>
                <a:cubicBezTo>
                  <a:pt x="58" y="12"/>
                  <a:pt x="58" y="3"/>
                  <a:pt x="57" y="3"/>
                </a:cubicBezTo>
                <a:close/>
                <a:moveTo>
                  <a:pt x="74" y="37"/>
                </a:moveTo>
                <a:cubicBezTo>
                  <a:pt x="74" y="35"/>
                  <a:pt x="72" y="35"/>
                  <a:pt x="68" y="38"/>
                </a:cubicBezTo>
                <a:cubicBezTo>
                  <a:pt x="68" y="42"/>
                  <a:pt x="67" y="48"/>
                  <a:pt x="65" y="56"/>
                </a:cubicBezTo>
                <a:cubicBezTo>
                  <a:pt x="66" y="56"/>
                  <a:pt x="66" y="55"/>
                  <a:pt x="66" y="55"/>
                </a:cubicBezTo>
                <a:cubicBezTo>
                  <a:pt x="66" y="54"/>
                  <a:pt x="67" y="53"/>
                  <a:pt x="67" y="52"/>
                </a:cubicBezTo>
                <a:cubicBezTo>
                  <a:pt x="70" y="47"/>
                  <a:pt x="72" y="42"/>
                  <a:pt x="74" y="37"/>
                </a:cubicBezTo>
                <a:close/>
                <a:moveTo>
                  <a:pt x="78" y="113"/>
                </a:moveTo>
                <a:cubicBezTo>
                  <a:pt x="76" y="114"/>
                  <a:pt x="76" y="113"/>
                  <a:pt x="77" y="112"/>
                </a:cubicBezTo>
                <a:cubicBezTo>
                  <a:pt x="83" y="103"/>
                  <a:pt x="81" y="94"/>
                  <a:pt x="71" y="83"/>
                </a:cubicBezTo>
                <a:cubicBezTo>
                  <a:pt x="70" y="83"/>
                  <a:pt x="70" y="82"/>
                  <a:pt x="70" y="81"/>
                </a:cubicBezTo>
                <a:cubicBezTo>
                  <a:pt x="70" y="81"/>
                  <a:pt x="71" y="81"/>
                  <a:pt x="72" y="81"/>
                </a:cubicBezTo>
                <a:cubicBezTo>
                  <a:pt x="83" y="84"/>
                  <a:pt x="90" y="87"/>
                  <a:pt x="94" y="93"/>
                </a:cubicBezTo>
                <a:cubicBezTo>
                  <a:pt x="98" y="100"/>
                  <a:pt x="97" y="106"/>
                  <a:pt x="91" y="109"/>
                </a:cubicBezTo>
                <a:cubicBezTo>
                  <a:pt x="84" y="111"/>
                  <a:pt x="80" y="112"/>
                  <a:pt x="78" y="11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41" name="Freeform 8"/>
          <p:cNvSpPr>
            <a:spLocks noEditPoints="1"/>
          </p:cNvSpPr>
          <p:nvPr userDrawn="1"/>
        </p:nvSpPr>
        <p:spPr bwMode="auto">
          <a:xfrm>
            <a:off x="10756826" y="6457921"/>
            <a:ext cx="169769" cy="177817"/>
          </a:xfrm>
          <a:custGeom>
            <a:avLst/>
            <a:gdLst>
              <a:gd name="T0" fmla="*/ 97 w 98"/>
              <a:gd name="T1" fmla="*/ 24 h 135"/>
              <a:gd name="T2" fmla="*/ 85 w 98"/>
              <a:gd name="T3" fmla="*/ 33 h 135"/>
              <a:gd name="T4" fmla="*/ 75 w 98"/>
              <a:gd name="T5" fmla="*/ 37 h 135"/>
              <a:gd name="T6" fmla="*/ 71 w 98"/>
              <a:gd name="T7" fmla="*/ 38 h 135"/>
              <a:gd name="T8" fmla="*/ 79 w 98"/>
              <a:gd name="T9" fmla="*/ 29 h 135"/>
              <a:gd name="T10" fmla="*/ 80 w 98"/>
              <a:gd name="T11" fmla="*/ 28 h 135"/>
              <a:gd name="T12" fmla="*/ 78 w 98"/>
              <a:gd name="T13" fmla="*/ 28 h 135"/>
              <a:gd name="T14" fmla="*/ 44 w 98"/>
              <a:gd name="T15" fmla="*/ 39 h 135"/>
              <a:gd name="T16" fmla="*/ 36 w 98"/>
              <a:gd name="T17" fmla="*/ 41 h 135"/>
              <a:gd name="T18" fmla="*/ 18 w 98"/>
              <a:gd name="T19" fmla="*/ 46 h 135"/>
              <a:gd name="T20" fmla="*/ 11 w 98"/>
              <a:gd name="T21" fmla="*/ 52 h 135"/>
              <a:gd name="T22" fmla="*/ 5 w 98"/>
              <a:gd name="T23" fmla="*/ 57 h 135"/>
              <a:gd name="T24" fmla="*/ 2 w 98"/>
              <a:gd name="T25" fmla="*/ 46 h 135"/>
              <a:gd name="T26" fmla="*/ 7 w 98"/>
              <a:gd name="T27" fmla="*/ 33 h 135"/>
              <a:gd name="T28" fmla="*/ 12 w 98"/>
              <a:gd name="T29" fmla="*/ 42 h 135"/>
              <a:gd name="T30" fmla="*/ 14 w 98"/>
              <a:gd name="T31" fmla="*/ 44 h 135"/>
              <a:gd name="T32" fmla="*/ 24 w 98"/>
              <a:gd name="T33" fmla="*/ 39 h 135"/>
              <a:gd name="T34" fmla="*/ 34 w 98"/>
              <a:gd name="T35" fmla="*/ 35 h 135"/>
              <a:gd name="T36" fmla="*/ 84 w 98"/>
              <a:gd name="T37" fmla="*/ 19 h 135"/>
              <a:gd name="T38" fmla="*/ 97 w 98"/>
              <a:gd name="T39" fmla="*/ 24 h 135"/>
              <a:gd name="T40" fmla="*/ 54 w 98"/>
              <a:gd name="T41" fmla="*/ 80 h 135"/>
              <a:gd name="T42" fmla="*/ 63 w 98"/>
              <a:gd name="T43" fmla="*/ 80 h 135"/>
              <a:gd name="T44" fmla="*/ 68 w 98"/>
              <a:gd name="T45" fmla="*/ 83 h 135"/>
              <a:gd name="T46" fmla="*/ 66 w 98"/>
              <a:gd name="T47" fmla="*/ 87 h 135"/>
              <a:gd name="T48" fmla="*/ 57 w 98"/>
              <a:gd name="T49" fmla="*/ 95 h 135"/>
              <a:gd name="T50" fmla="*/ 38 w 98"/>
              <a:gd name="T51" fmla="*/ 109 h 135"/>
              <a:gd name="T52" fmla="*/ 33 w 98"/>
              <a:gd name="T53" fmla="*/ 112 h 135"/>
              <a:gd name="T54" fmla="*/ 30 w 98"/>
              <a:gd name="T55" fmla="*/ 114 h 135"/>
              <a:gd name="T56" fmla="*/ 83 w 98"/>
              <a:gd name="T57" fmla="*/ 123 h 135"/>
              <a:gd name="T58" fmla="*/ 84 w 98"/>
              <a:gd name="T59" fmla="*/ 132 h 135"/>
              <a:gd name="T60" fmla="*/ 73 w 98"/>
              <a:gd name="T61" fmla="*/ 132 h 135"/>
              <a:gd name="T62" fmla="*/ 63 w 98"/>
              <a:gd name="T63" fmla="*/ 127 h 135"/>
              <a:gd name="T64" fmla="*/ 30 w 98"/>
              <a:gd name="T65" fmla="*/ 116 h 135"/>
              <a:gd name="T66" fmla="*/ 25 w 98"/>
              <a:gd name="T67" fmla="*/ 117 h 135"/>
              <a:gd name="T68" fmla="*/ 27 w 98"/>
              <a:gd name="T69" fmla="*/ 112 h 135"/>
              <a:gd name="T70" fmla="*/ 35 w 98"/>
              <a:gd name="T71" fmla="*/ 105 h 135"/>
              <a:gd name="T72" fmla="*/ 46 w 98"/>
              <a:gd name="T73" fmla="*/ 95 h 135"/>
              <a:gd name="T74" fmla="*/ 44 w 98"/>
              <a:gd name="T75" fmla="*/ 94 h 135"/>
              <a:gd name="T76" fmla="*/ 29 w 98"/>
              <a:gd name="T77" fmla="*/ 93 h 135"/>
              <a:gd name="T78" fmla="*/ 25 w 98"/>
              <a:gd name="T79" fmla="*/ 86 h 135"/>
              <a:gd name="T80" fmla="*/ 27 w 98"/>
              <a:gd name="T81" fmla="*/ 84 h 135"/>
              <a:gd name="T82" fmla="*/ 28 w 98"/>
              <a:gd name="T83" fmla="*/ 85 h 135"/>
              <a:gd name="T84" fmla="*/ 35 w 98"/>
              <a:gd name="T85" fmla="*/ 86 h 135"/>
              <a:gd name="T86" fmla="*/ 48 w 98"/>
              <a:gd name="T87" fmla="*/ 82 h 135"/>
              <a:gd name="T88" fmla="*/ 54 w 98"/>
              <a:gd name="T89" fmla="*/ 80 h 135"/>
              <a:gd name="T90" fmla="*/ 40 w 98"/>
              <a:gd name="T91" fmla="*/ 1 h 135"/>
              <a:gd name="T92" fmla="*/ 55 w 98"/>
              <a:gd name="T93" fmla="*/ 9 h 135"/>
              <a:gd name="T94" fmla="*/ 54 w 98"/>
              <a:gd name="T95" fmla="*/ 18 h 135"/>
              <a:gd name="T96" fmla="*/ 45 w 98"/>
              <a:gd name="T97" fmla="*/ 17 h 135"/>
              <a:gd name="T98" fmla="*/ 40 w 98"/>
              <a:gd name="T99" fmla="*/ 12 h 135"/>
              <a:gd name="T100" fmla="*/ 37 w 98"/>
              <a:gd name="T101" fmla="*/ 3 h 135"/>
              <a:gd name="T102" fmla="*/ 40 w 98"/>
              <a:gd name="T103" fmla="*/ 1 h 135"/>
              <a:gd name="T104" fmla="*/ 45 w 98"/>
              <a:gd name="T105" fmla="*/ 54 h 135"/>
              <a:gd name="T106" fmla="*/ 55 w 98"/>
              <a:gd name="T107" fmla="*/ 54 h 135"/>
              <a:gd name="T108" fmla="*/ 65 w 98"/>
              <a:gd name="T109" fmla="*/ 61 h 135"/>
              <a:gd name="T110" fmla="*/ 61 w 98"/>
              <a:gd name="T111" fmla="*/ 65 h 135"/>
              <a:gd name="T112" fmla="*/ 50 w 98"/>
              <a:gd name="T113" fmla="*/ 62 h 135"/>
              <a:gd name="T114" fmla="*/ 42 w 98"/>
              <a:gd name="T115" fmla="*/ 56 h 135"/>
              <a:gd name="T116" fmla="*/ 41 w 98"/>
              <a:gd name="T117" fmla="*/ 54 h 135"/>
              <a:gd name="T118" fmla="*/ 45 w 98"/>
              <a:gd name="T119" fmla="*/ 5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8" h="135">
                <a:moveTo>
                  <a:pt x="97" y="24"/>
                </a:moveTo>
                <a:cubicBezTo>
                  <a:pt x="98" y="27"/>
                  <a:pt x="94" y="30"/>
                  <a:pt x="85" y="33"/>
                </a:cubicBezTo>
                <a:cubicBezTo>
                  <a:pt x="83" y="34"/>
                  <a:pt x="79" y="35"/>
                  <a:pt x="75" y="37"/>
                </a:cubicBezTo>
                <a:cubicBezTo>
                  <a:pt x="70" y="40"/>
                  <a:pt x="69" y="40"/>
                  <a:pt x="71" y="38"/>
                </a:cubicBezTo>
                <a:cubicBezTo>
                  <a:pt x="75" y="34"/>
                  <a:pt x="77" y="32"/>
                  <a:pt x="79" y="29"/>
                </a:cubicBezTo>
                <a:cubicBezTo>
                  <a:pt x="80" y="29"/>
                  <a:pt x="80" y="28"/>
                  <a:pt x="80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66" y="31"/>
                  <a:pt x="55" y="34"/>
                  <a:pt x="44" y="39"/>
                </a:cubicBezTo>
                <a:cubicBezTo>
                  <a:pt x="42" y="39"/>
                  <a:pt x="39" y="40"/>
                  <a:pt x="36" y="41"/>
                </a:cubicBezTo>
                <a:cubicBezTo>
                  <a:pt x="29" y="43"/>
                  <a:pt x="23" y="45"/>
                  <a:pt x="18" y="46"/>
                </a:cubicBezTo>
                <a:cubicBezTo>
                  <a:pt x="13" y="47"/>
                  <a:pt x="11" y="49"/>
                  <a:pt x="11" y="52"/>
                </a:cubicBezTo>
                <a:cubicBezTo>
                  <a:pt x="10" y="56"/>
                  <a:pt x="8" y="57"/>
                  <a:pt x="5" y="57"/>
                </a:cubicBezTo>
                <a:cubicBezTo>
                  <a:pt x="1" y="55"/>
                  <a:pt x="0" y="52"/>
                  <a:pt x="2" y="46"/>
                </a:cubicBezTo>
                <a:cubicBezTo>
                  <a:pt x="4" y="43"/>
                  <a:pt x="6" y="39"/>
                  <a:pt x="7" y="33"/>
                </a:cubicBezTo>
                <a:cubicBezTo>
                  <a:pt x="9" y="28"/>
                  <a:pt x="11" y="31"/>
                  <a:pt x="12" y="42"/>
                </a:cubicBezTo>
                <a:cubicBezTo>
                  <a:pt x="13" y="43"/>
                  <a:pt x="13" y="44"/>
                  <a:pt x="14" y="44"/>
                </a:cubicBezTo>
                <a:cubicBezTo>
                  <a:pt x="16" y="43"/>
                  <a:pt x="20" y="41"/>
                  <a:pt x="24" y="39"/>
                </a:cubicBezTo>
                <a:cubicBezTo>
                  <a:pt x="29" y="37"/>
                  <a:pt x="32" y="36"/>
                  <a:pt x="34" y="35"/>
                </a:cubicBezTo>
                <a:cubicBezTo>
                  <a:pt x="53" y="25"/>
                  <a:pt x="70" y="20"/>
                  <a:pt x="84" y="19"/>
                </a:cubicBezTo>
                <a:cubicBezTo>
                  <a:pt x="92" y="19"/>
                  <a:pt x="96" y="20"/>
                  <a:pt x="97" y="24"/>
                </a:cubicBezTo>
                <a:close/>
                <a:moveTo>
                  <a:pt x="54" y="80"/>
                </a:moveTo>
                <a:cubicBezTo>
                  <a:pt x="57" y="79"/>
                  <a:pt x="60" y="78"/>
                  <a:pt x="63" y="80"/>
                </a:cubicBezTo>
                <a:cubicBezTo>
                  <a:pt x="66" y="81"/>
                  <a:pt x="68" y="82"/>
                  <a:pt x="68" y="83"/>
                </a:cubicBezTo>
                <a:cubicBezTo>
                  <a:pt x="69" y="84"/>
                  <a:pt x="68" y="85"/>
                  <a:pt x="66" y="87"/>
                </a:cubicBezTo>
                <a:cubicBezTo>
                  <a:pt x="62" y="89"/>
                  <a:pt x="59" y="92"/>
                  <a:pt x="57" y="95"/>
                </a:cubicBezTo>
                <a:cubicBezTo>
                  <a:pt x="52" y="99"/>
                  <a:pt x="46" y="104"/>
                  <a:pt x="38" y="109"/>
                </a:cubicBezTo>
                <a:cubicBezTo>
                  <a:pt x="37" y="109"/>
                  <a:pt x="35" y="111"/>
                  <a:pt x="33" y="112"/>
                </a:cubicBezTo>
                <a:cubicBezTo>
                  <a:pt x="33" y="112"/>
                  <a:pt x="32" y="112"/>
                  <a:pt x="30" y="114"/>
                </a:cubicBezTo>
                <a:cubicBezTo>
                  <a:pt x="54" y="114"/>
                  <a:pt x="72" y="118"/>
                  <a:pt x="83" y="123"/>
                </a:cubicBezTo>
                <a:cubicBezTo>
                  <a:pt x="88" y="126"/>
                  <a:pt x="88" y="129"/>
                  <a:pt x="84" y="132"/>
                </a:cubicBezTo>
                <a:cubicBezTo>
                  <a:pt x="82" y="135"/>
                  <a:pt x="78" y="134"/>
                  <a:pt x="73" y="132"/>
                </a:cubicBezTo>
                <a:cubicBezTo>
                  <a:pt x="70" y="130"/>
                  <a:pt x="67" y="129"/>
                  <a:pt x="63" y="127"/>
                </a:cubicBezTo>
                <a:cubicBezTo>
                  <a:pt x="53" y="125"/>
                  <a:pt x="42" y="121"/>
                  <a:pt x="30" y="116"/>
                </a:cubicBezTo>
                <a:cubicBezTo>
                  <a:pt x="28" y="115"/>
                  <a:pt x="27" y="116"/>
                  <a:pt x="25" y="117"/>
                </a:cubicBezTo>
                <a:cubicBezTo>
                  <a:pt x="22" y="118"/>
                  <a:pt x="23" y="116"/>
                  <a:pt x="27" y="112"/>
                </a:cubicBezTo>
                <a:cubicBezTo>
                  <a:pt x="29" y="110"/>
                  <a:pt x="32" y="108"/>
                  <a:pt x="35" y="105"/>
                </a:cubicBezTo>
                <a:cubicBezTo>
                  <a:pt x="40" y="100"/>
                  <a:pt x="44" y="97"/>
                  <a:pt x="46" y="95"/>
                </a:cubicBezTo>
                <a:cubicBezTo>
                  <a:pt x="46" y="94"/>
                  <a:pt x="46" y="94"/>
                  <a:pt x="44" y="94"/>
                </a:cubicBezTo>
                <a:cubicBezTo>
                  <a:pt x="37" y="96"/>
                  <a:pt x="32" y="96"/>
                  <a:pt x="29" y="93"/>
                </a:cubicBezTo>
                <a:cubicBezTo>
                  <a:pt x="27" y="91"/>
                  <a:pt x="25" y="89"/>
                  <a:pt x="25" y="86"/>
                </a:cubicBezTo>
                <a:cubicBezTo>
                  <a:pt x="25" y="85"/>
                  <a:pt x="26" y="85"/>
                  <a:pt x="27" y="84"/>
                </a:cubicBezTo>
                <a:cubicBezTo>
                  <a:pt x="27" y="84"/>
                  <a:pt x="28" y="84"/>
                  <a:pt x="28" y="85"/>
                </a:cubicBezTo>
                <a:cubicBezTo>
                  <a:pt x="29" y="87"/>
                  <a:pt x="31" y="87"/>
                  <a:pt x="35" y="86"/>
                </a:cubicBezTo>
                <a:cubicBezTo>
                  <a:pt x="38" y="86"/>
                  <a:pt x="42" y="84"/>
                  <a:pt x="48" y="82"/>
                </a:cubicBezTo>
                <a:cubicBezTo>
                  <a:pt x="50" y="81"/>
                  <a:pt x="52" y="81"/>
                  <a:pt x="54" y="80"/>
                </a:cubicBezTo>
                <a:close/>
                <a:moveTo>
                  <a:pt x="40" y="1"/>
                </a:moveTo>
                <a:cubicBezTo>
                  <a:pt x="45" y="3"/>
                  <a:pt x="50" y="5"/>
                  <a:pt x="55" y="9"/>
                </a:cubicBezTo>
                <a:cubicBezTo>
                  <a:pt x="57" y="12"/>
                  <a:pt x="56" y="15"/>
                  <a:pt x="54" y="18"/>
                </a:cubicBezTo>
                <a:cubicBezTo>
                  <a:pt x="51" y="20"/>
                  <a:pt x="48" y="20"/>
                  <a:pt x="45" y="17"/>
                </a:cubicBezTo>
                <a:cubicBezTo>
                  <a:pt x="44" y="16"/>
                  <a:pt x="42" y="14"/>
                  <a:pt x="40" y="12"/>
                </a:cubicBezTo>
                <a:cubicBezTo>
                  <a:pt x="38" y="8"/>
                  <a:pt x="37" y="5"/>
                  <a:pt x="37" y="3"/>
                </a:cubicBezTo>
                <a:cubicBezTo>
                  <a:pt x="37" y="1"/>
                  <a:pt x="38" y="0"/>
                  <a:pt x="40" y="1"/>
                </a:cubicBezTo>
                <a:close/>
                <a:moveTo>
                  <a:pt x="45" y="54"/>
                </a:moveTo>
                <a:cubicBezTo>
                  <a:pt x="49" y="54"/>
                  <a:pt x="53" y="54"/>
                  <a:pt x="55" y="54"/>
                </a:cubicBezTo>
                <a:cubicBezTo>
                  <a:pt x="62" y="54"/>
                  <a:pt x="65" y="56"/>
                  <a:pt x="65" y="61"/>
                </a:cubicBezTo>
                <a:cubicBezTo>
                  <a:pt x="65" y="63"/>
                  <a:pt x="64" y="65"/>
                  <a:pt x="61" y="65"/>
                </a:cubicBezTo>
                <a:cubicBezTo>
                  <a:pt x="57" y="66"/>
                  <a:pt x="54" y="65"/>
                  <a:pt x="50" y="62"/>
                </a:cubicBezTo>
                <a:cubicBezTo>
                  <a:pt x="49" y="60"/>
                  <a:pt x="46" y="58"/>
                  <a:pt x="42" y="56"/>
                </a:cubicBezTo>
                <a:cubicBezTo>
                  <a:pt x="41" y="55"/>
                  <a:pt x="41" y="54"/>
                  <a:pt x="41" y="54"/>
                </a:cubicBezTo>
                <a:cubicBezTo>
                  <a:pt x="42" y="53"/>
                  <a:pt x="43" y="53"/>
                  <a:pt x="45" y="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42" name="Freeform 9"/>
          <p:cNvSpPr>
            <a:spLocks noEditPoints="1"/>
          </p:cNvSpPr>
          <p:nvPr userDrawn="1"/>
        </p:nvSpPr>
        <p:spPr bwMode="auto">
          <a:xfrm>
            <a:off x="10986672" y="6462311"/>
            <a:ext cx="154403" cy="169036"/>
          </a:xfrm>
          <a:custGeom>
            <a:avLst/>
            <a:gdLst>
              <a:gd name="T0" fmla="*/ 46 w 89"/>
              <a:gd name="T1" fmla="*/ 0 h 128"/>
              <a:gd name="T2" fmla="*/ 53 w 89"/>
              <a:gd name="T3" fmla="*/ 13 h 128"/>
              <a:gd name="T4" fmla="*/ 54 w 89"/>
              <a:gd name="T5" fmla="*/ 15 h 128"/>
              <a:gd name="T6" fmla="*/ 67 w 89"/>
              <a:gd name="T7" fmla="*/ 19 h 128"/>
              <a:gd name="T8" fmla="*/ 52 w 89"/>
              <a:gd name="T9" fmla="*/ 33 h 128"/>
              <a:gd name="T10" fmla="*/ 50 w 89"/>
              <a:gd name="T11" fmla="*/ 38 h 128"/>
              <a:gd name="T12" fmla="*/ 48 w 89"/>
              <a:gd name="T13" fmla="*/ 47 h 128"/>
              <a:gd name="T14" fmla="*/ 49 w 89"/>
              <a:gd name="T15" fmla="*/ 49 h 128"/>
              <a:gd name="T16" fmla="*/ 68 w 89"/>
              <a:gd name="T17" fmla="*/ 39 h 128"/>
              <a:gd name="T18" fmla="*/ 80 w 89"/>
              <a:gd name="T19" fmla="*/ 41 h 128"/>
              <a:gd name="T20" fmla="*/ 74 w 89"/>
              <a:gd name="T21" fmla="*/ 49 h 128"/>
              <a:gd name="T22" fmla="*/ 48 w 89"/>
              <a:gd name="T23" fmla="*/ 62 h 128"/>
              <a:gd name="T24" fmla="*/ 49 w 89"/>
              <a:gd name="T25" fmla="*/ 124 h 128"/>
              <a:gd name="T26" fmla="*/ 43 w 89"/>
              <a:gd name="T27" fmla="*/ 127 h 128"/>
              <a:gd name="T28" fmla="*/ 29 w 89"/>
              <a:gd name="T29" fmla="*/ 109 h 128"/>
              <a:gd name="T30" fmla="*/ 28 w 89"/>
              <a:gd name="T31" fmla="*/ 103 h 128"/>
              <a:gd name="T32" fmla="*/ 33 w 89"/>
              <a:gd name="T33" fmla="*/ 106 h 128"/>
              <a:gd name="T34" fmla="*/ 38 w 89"/>
              <a:gd name="T35" fmla="*/ 109 h 128"/>
              <a:gd name="T36" fmla="*/ 40 w 89"/>
              <a:gd name="T37" fmla="*/ 110 h 128"/>
              <a:gd name="T38" fmla="*/ 40 w 89"/>
              <a:gd name="T39" fmla="*/ 109 h 128"/>
              <a:gd name="T40" fmla="*/ 41 w 89"/>
              <a:gd name="T41" fmla="*/ 71 h 128"/>
              <a:gd name="T42" fmla="*/ 41 w 89"/>
              <a:gd name="T43" fmla="*/ 66 h 128"/>
              <a:gd name="T44" fmla="*/ 30 w 89"/>
              <a:gd name="T45" fmla="*/ 72 h 128"/>
              <a:gd name="T46" fmla="*/ 2 w 89"/>
              <a:gd name="T47" fmla="*/ 73 h 128"/>
              <a:gd name="T48" fmla="*/ 2 w 89"/>
              <a:gd name="T49" fmla="*/ 68 h 128"/>
              <a:gd name="T50" fmla="*/ 42 w 89"/>
              <a:gd name="T51" fmla="*/ 51 h 128"/>
              <a:gd name="T52" fmla="*/ 43 w 89"/>
              <a:gd name="T53" fmla="*/ 43 h 128"/>
              <a:gd name="T54" fmla="*/ 43 w 89"/>
              <a:gd name="T55" fmla="*/ 37 h 128"/>
              <a:gd name="T56" fmla="*/ 40 w 89"/>
              <a:gd name="T57" fmla="*/ 35 h 128"/>
              <a:gd name="T58" fmla="*/ 26 w 89"/>
              <a:gd name="T59" fmla="*/ 32 h 128"/>
              <a:gd name="T60" fmla="*/ 43 w 89"/>
              <a:gd name="T61" fmla="*/ 19 h 128"/>
              <a:gd name="T62" fmla="*/ 43 w 89"/>
              <a:gd name="T63" fmla="*/ 6 h 128"/>
              <a:gd name="T64" fmla="*/ 46 w 89"/>
              <a:gd name="T65" fmla="*/ 0 h 128"/>
              <a:gd name="T66" fmla="*/ 37 w 89"/>
              <a:gd name="T67" fmla="*/ 83 h 128"/>
              <a:gd name="T68" fmla="*/ 37 w 89"/>
              <a:gd name="T69" fmla="*/ 84 h 128"/>
              <a:gd name="T70" fmla="*/ 24 w 89"/>
              <a:gd name="T71" fmla="*/ 105 h 128"/>
              <a:gd name="T72" fmla="*/ 18 w 89"/>
              <a:gd name="T73" fmla="*/ 113 h 128"/>
              <a:gd name="T74" fmla="*/ 7 w 89"/>
              <a:gd name="T75" fmla="*/ 112 h 128"/>
              <a:gd name="T76" fmla="*/ 4 w 89"/>
              <a:gd name="T77" fmla="*/ 108 h 128"/>
              <a:gd name="T78" fmla="*/ 7 w 89"/>
              <a:gd name="T79" fmla="*/ 101 h 128"/>
              <a:gd name="T80" fmla="*/ 37 w 89"/>
              <a:gd name="T81" fmla="*/ 83 h 128"/>
              <a:gd name="T82" fmla="*/ 69 w 89"/>
              <a:gd name="T83" fmla="*/ 75 h 128"/>
              <a:gd name="T84" fmla="*/ 86 w 89"/>
              <a:gd name="T85" fmla="*/ 83 h 128"/>
              <a:gd name="T86" fmla="*/ 88 w 89"/>
              <a:gd name="T87" fmla="*/ 94 h 128"/>
              <a:gd name="T88" fmla="*/ 80 w 89"/>
              <a:gd name="T89" fmla="*/ 98 h 128"/>
              <a:gd name="T90" fmla="*/ 77 w 89"/>
              <a:gd name="T91" fmla="*/ 98 h 128"/>
              <a:gd name="T92" fmla="*/ 66 w 89"/>
              <a:gd name="T93" fmla="*/ 99 h 128"/>
              <a:gd name="T94" fmla="*/ 65 w 89"/>
              <a:gd name="T95" fmla="*/ 99 h 128"/>
              <a:gd name="T96" fmla="*/ 68 w 89"/>
              <a:gd name="T97" fmla="*/ 78 h 128"/>
              <a:gd name="T98" fmla="*/ 66 w 89"/>
              <a:gd name="T99" fmla="*/ 76 h 128"/>
              <a:gd name="T100" fmla="*/ 69 w 89"/>
              <a:gd name="T101" fmla="*/ 7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9" h="128">
                <a:moveTo>
                  <a:pt x="46" y="0"/>
                </a:moveTo>
                <a:cubicBezTo>
                  <a:pt x="54" y="3"/>
                  <a:pt x="56" y="7"/>
                  <a:pt x="53" y="13"/>
                </a:cubicBezTo>
                <a:cubicBezTo>
                  <a:pt x="53" y="14"/>
                  <a:pt x="53" y="15"/>
                  <a:pt x="54" y="15"/>
                </a:cubicBezTo>
                <a:cubicBezTo>
                  <a:pt x="61" y="13"/>
                  <a:pt x="65" y="14"/>
                  <a:pt x="67" y="19"/>
                </a:cubicBezTo>
                <a:cubicBezTo>
                  <a:pt x="65" y="26"/>
                  <a:pt x="61" y="31"/>
                  <a:pt x="52" y="33"/>
                </a:cubicBezTo>
                <a:cubicBezTo>
                  <a:pt x="51" y="35"/>
                  <a:pt x="50" y="36"/>
                  <a:pt x="50" y="38"/>
                </a:cubicBezTo>
                <a:cubicBezTo>
                  <a:pt x="49" y="39"/>
                  <a:pt x="49" y="43"/>
                  <a:pt x="48" y="47"/>
                </a:cubicBezTo>
                <a:cubicBezTo>
                  <a:pt x="48" y="48"/>
                  <a:pt x="48" y="49"/>
                  <a:pt x="49" y="49"/>
                </a:cubicBezTo>
                <a:cubicBezTo>
                  <a:pt x="57" y="45"/>
                  <a:pt x="63" y="42"/>
                  <a:pt x="68" y="39"/>
                </a:cubicBezTo>
                <a:cubicBezTo>
                  <a:pt x="71" y="38"/>
                  <a:pt x="75" y="39"/>
                  <a:pt x="80" y="41"/>
                </a:cubicBezTo>
                <a:cubicBezTo>
                  <a:pt x="81" y="45"/>
                  <a:pt x="79" y="47"/>
                  <a:pt x="74" y="49"/>
                </a:cubicBezTo>
                <a:cubicBezTo>
                  <a:pt x="67" y="50"/>
                  <a:pt x="58" y="54"/>
                  <a:pt x="48" y="62"/>
                </a:cubicBezTo>
                <a:cubicBezTo>
                  <a:pt x="46" y="71"/>
                  <a:pt x="46" y="92"/>
                  <a:pt x="49" y="124"/>
                </a:cubicBezTo>
                <a:cubicBezTo>
                  <a:pt x="49" y="127"/>
                  <a:pt x="46" y="128"/>
                  <a:pt x="43" y="127"/>
                </a:cubicBezTo>
                <a:cubicBezTo>
                  <a:pt x="39" y="119"/>
                  <a:pt x="35" y="113"/>
                  <a:pt x="29" y="109"/>
                </a:cubicBezTo>
                <a:cubicBezTo>
                  <a:pt x="26" y="105"/>
                  <a:pt x="26" y="103"/>
                  <a:pt x="28" y="103"/>
                </a:cubicBezTo>
                <a:cubicBezTo>
                  <a:pt x="29" y="103"/>
                  <a:pt x="31" y="104"/>
                  <a:pt x="33" y="106"/>
                </a:cubicBezTo>
                <a:cubicBezTo>
                  <a:pt x="35" y="108"/>
                  <a:pt x="37" y="109"/>
                  <a:pt x="38" y="109"/>
                </a:cubicBezTo>
                <a:cubicBezTo>
                  <a:pt x="39" y="110"/>
                  <a:pt x="39" y="110"/>
                  <a:pt x="40" y="110"/>
                </a:cubicBezTo>
                <a:cubicBezTo>
                  <a:pt x="40" y="109"/>
                  <a:pt x="40" y="109"/>
                  <a:pt x="40" y="109"/>
                </a:cubicBezTo>
                <a:cubicBezTo>
                  <a:pt x="40" y="100"/>
                  <a:pt x="40" y="87"/>
                  <a:pt x="41" y="71"/>
                </a:cubicBezTo>
                <a:cubicBezTo>
                  <a:pt x="41" y="69"/>
                  <a:pt x="41" y="67"/>
                  <a:pt x="41" y="66"/>
                </a:cubicBezTo>
                <a:cubicBezTo>
                  <a:pt x="40" y="67"/>
                  <a:pt x="36" y="69"/>
                  <a:pt x="30" y="72"/>
                </a:cubicBezTo>
                <a:cubicBezTo>
                  <a:pt x="18" y="77"/>
                  <a:pt x="9" y="78"/>
                  <a:pt x="2" y="73"/>
                </a:cubicBezTo>
                <a:cubicBezTo>
                  <a:pt x="0" y="71"/>
                  <a:pt x="0" y="69"/>
                  <a:pt x="2" y="68"/>
                </a:cubicBezTo>
                <a:cubicBezTo>
                  <a:pt x="7" y="67"/>
                  <a:pt x="20" y="62"/>
                  <a:pt x="42" y="51"/>
                </a:cubicBezTo>
                <a:cubicBezTo>
                  <a:pt x="42" y="50"/>
                  <a:pt x="42" y="47"/>
                  <a:pt x="43" y="43"/>
                </a:cubicBezTo>
                <a:cubicBezTo>
                  <a:pt x="43" y="40"/>
                  <a:pt x="43" y="38"/>
                  <a:pt x="43" y="37"/>
                </a:cubicBezTo>
                <a:cubicBezTo>
                  <a:pt x="43" y="35"/>
                  <a:pt x="42" y="35"/>
                  <a:pt x="40" y="35"/>
                </a:cubicBezTo>
                <a:cubicBezTo>
                  <a:pt x="34" y="35"/>
                  <a:pt x="30" y="34"/>
                  <a:pt x="26" y="32"/>
                </a:cubicBezTo>
                <a:cubicBezTo>
                  <a:pt x="25" y="30"/>
                  <a:pt x="31" y="25"/>
                  <a:pt x="43" y="19"/>
                </a:cubicBezTo>
                <a:cubicBezTo>
                  <a:pt x="43" y="13"/>
                  <a:pt x="43" y="9"/>
                  <a:pt x="43" y="6"/>
                </a:cubicBezTo>
                <a:cubicBezTo>
                  <a:pt x="43" y="3"/>
                  <a:pt x="44" y="1"/>
                  <a:pt x="46" y="0"/>
                </a:cubicBezTo>
                <a:close/>
                <a:moveTo>
                  <a:pt x="37" y="83"/>
                </a:moveTo>
                <a:cubicBezTo>
                  <a:pt x="38" y="83"/>
                  <a:pt x="38" y="83"/>
                  <a:pt x="37" y="84"/>
                </a:cubicBezTo>
                <a:cubicBezTo>
                  <a:pt x="28" y="91"/>
                  <a:pt x="23" y="98"/>
                  <a:pt x="24" y="105"/>
                </a:cubicBezTo>
                <a:cubicBezTo>
                  <a:pt x="24" y="109"/>
                  <a:pt x="22" y="111"/>
                  <a:pt x="18" y="113"/>
                </a:cubicBezTo>
                <a:cubicBezTo>
                  <a:pt x="13" y="116"/>
                  <a:pt x="9" y="115"/>
                  <a:pt x="7" y="112"/>
                </a:cubicBezTo>
                <a:cubicBezTo>
                  <a:pt x="6" y="110"/>
                  <a:pt x="5" y="108"/>
                  <a:pt x="4" y="108"/>
                </a:cubicBezTo>
                <a:cubicBezTo>
                  <a:pt x="3" y="105"/>
                  <a:pt x="4" y="103"/>
                  <a:pt x="7" y="101"/>
                </a:cubicBezTo>
                <a:cubicBezTo>
                  <a:pt x="7" y="104"/>
                  <a:pt x="17" y="98"/>
                  <a:pt x="37" y="83"/>
                </a:cubicBezTo>
                <a:close/>
                <a:moveTo>
                  <a:pt x="69" y="75"/>
                </a:moveTo>
                <a:cubicBezTo>
                  <a:pt x="75" y="76"/>
                  <a:pt x="81" y="78"/>
                  <a:pt x="86" y="83"/>
                </a:cubicBezTo>
                <a:cubicBezTo>
                  <a:pt x="87" y="84"/>
                  <a:pt x="88" y="88"/>
                  <a:pt x="88" y="94"/>
                </a:cubicBezTo>
                <a:cubicBezTo>
                  <a:pt x="89" y="96"/>
                  <a:pt x="86" y="98"/>
                  <a:pt x="80" y="98"/>
                </a:cubicBezTo>
                <a:cubicBezTo>
                  <a:pt x="79" y="98"/>
                  <a:pt x="78" y="98"/>
                  <a:pt x="77" y="98"/>
                </a:cubicBezTo>
                <a:cubicBezTo>
                  <a:pt x="74" y="98"/>
                  <a:pt x="70" y="99"/>
                  <a:pt x="66" y="99"/>
                </a:cubicBezTo>
                <a:cubicBezTo>
                  <a:pt x="65" y="100"/>
                  <a:pt x="64" y="100"/>
                  <a:pt x="65" y="99"/>
                </a:cubicBezTo>
                <a:cubicBezTo>
                  <a:pt x="76" y="87"/>
                  <a:pt x="77" y="80"/>
                  <a:pt x="68" y="78"/>
                </a:cubicBezTo>
                <a:cubicBezTo>
                  <a:pt x="66" y="78"/>
                  <a:pt x="66" y="77"/>
                  <a:pt x="66" y="76"/>
                </a:cubicBezTo>
                <a:cubicBezTo>
                  <a:pt x="66" y="76"/>
                  <a:pt x="68" y="75"/>
                  <a:pt x="69" y="7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43" name="Freeform 10"/>
          <p:cNvSpPr>
            <a:spLocks noEditPoints="1"/>
          </p:cNvSpPr>
          <p:nvPr userDrawn="1"/>
        </p:nvSpPr>
        <p:spPr bwMode="auto">
          <a:xfrm>
            <a:off x="11201152" y="6442554"/>
            <a:ext cx="186600" cy="208551"/>
          </a:xfrm>
          <a:custGeom>
            <a:avLst/>
            <a:gdLst>
              <a:gd name="T0" fmla="*/ 65 w 108"/>
              <a:gd name="T1" fmla="*/ 14 h 158"/>
              <a:gd name="T2" fmla="*/ 67 w 108"/>
              <a:gd name="T3" fmla="*/ 17 h 158"/>
              <a:gd name="T4" fmla="*/ 77 w 108"/>
              <a:gd name="T5" fmla="*/ 29 h 158"/>
              <a:gd name="T6" fmla="*/ 61 w 108"/>
              <a:gd name="T7" fmla="*/ 43 h 158"/>
              <a:gd name="T8" fmla="*/ 86 w 108"/>
              <a:gd name="T9" fmla="*/ 46 h 158"/>
              <a:gd name="T10" fmla="*/ 76 w 108"/>
              <a:gd name="T11" fmla="*/ 57 h 158"/>
              <a:gd name="T12" fmla="*/ 91 w 108"/>
              <a:gd name="T13" fmla="*/ 58 h 158"/>
              <a:gd name="T14" fmla="*/ 91 w 108"/>
              <a:gd name="T15" fmla="*/ 63 h 158"/>
              <a:gd name="T16" fmla="*/ 57 w 108"/>
              <a:gd name="T17" fmla="*/ 100 h 158"/>
              <a:gd name="T18" fmla="*/ 106 w 108"/>
              <a:gd name="T19" fmla="*/ 129 h 158"/>
              <a:gd name="T20" fmla="*/ 90 w 108"/>
              <a:gd name="T21" fmla="*/ 119 h 158"/>
              <a:gd name="T22" fmla="*/ 57 w 108"/>
              <a:gd name="T23" fmla="*/ 128 h 158"/>
              <a:gd name="T24" fmla="*/ 44 w 108"/>
              <a:gd name="T25" fmla="*/ 152 h 158"/>
              <a:gd name="T26" fmla="*/ 37 w 108"/>
              <a:gd name="T27" fmla="*/ 143 h 158"/>
              <a:gd name="T28" fmla="*/ 46 w 108"/>
              <a:gd name="T29" fmla="*/ 139 h 158"/>
              <a:gd name="T30" fmla="*/ 43 w 108"/>
              <a:gd name="T31" fmla="*/ 102 h 158"/>
              <a:gd name="T32" fmla="*/ 48 w 108"/>
              <a:gd name="T33" fmla="*/ 96 h 158"/>
              <a:gd name="T34" fmla="*/ 46 w 108"/>
              <a:gd name="T35" fmla="*/ 95 h 158"/>
              <a:gd name="T36" fmla="*/ 1 w 108"/>
              <a:gd name="T37" fmla="*/ 136 h 158"/>
              <a:gd name="T38" fmla="*/ 38 w 108"/>
              <a:gd name="T39" fmla="*/ 91 h 158"/>
              <a:gd name="T40" fmla="*/ 35 w 108"/>
              <a:gd name="T41" fmla="*/ 88 h 158"/>
              <a:gd name="T42" fmla="*/ 10 w 108"/>
              <a:gd name="T43" fmla="*/ 87 h 158"/>
              <a:gd name="T44" fmla="*/ 20 w 108"/>
              <a:gd name="T45" fmla="*/ 83 h 158"/>
              <a:gd name="T46" fmla="*/ 50 w 108"/>
              <a:gd name="T47" fmla="*/ 67 h 158"/>
              <a:gd name="T48" fmla="*/ 42 w 108"/>
              <a:gd name="T49" fmla="*/ 66 h 158"/>
              <a:gd name="T50" fmla="*/ 24 w 108"/>
              <a:gd name="T51" fmla="*/ 53 h 158"/>
              <a:gd name="T52" fmla="*/ 32 w 108"/>
              <a:gd name="T53" fmla="*/ 53 h 158"/>
              <a:gd name="T54" fmla="*/ 40 w 108"/>
              <a:gd name="T55" fmla="*/ 54 h 158"/>
              <a:gd name="T56" fmla="*/ 50 w 108"/>
              <a:gd name="T57" fmla="*/ 40 h 158"/>
              <a:gd name="T58" fmla="*/ 30 w 108"/>
              <a:gd name="T59" fmla="*/ 42 h 158"/>
              <a:gd name="T60" fmla="*/ 51 w 108"/>
              <a:gd name="T61" fmla="*/ 22 h 158"/>
              <a:gd name="T62" fmla="*/ 52 w 108"/>
              <a:gd name="T63" fmla="*/ 1 h 158"/>
              <a:gd name="T64" fmla="*/ 62 w 108"/>
              <a:gd name="T65" fmla="*/ 60 h 158"/>
              <a:gd name="T66" fmla="*/ 62 w 108"/>
              <a:gd name="T67" fmla="*/ 60 h 158"/>
              <a:gd name="T68" fmla="*/ 61 w 108"/>
              <a:gd name="T69" fmla="*/ 45 h 158"/>
              <a:gd name="T70" fmla="*/ 73 w 108"/>
              <a:gd name="T71" fmla="*/ 43 h 158"/>
              <a:gd name="T72" fmla="*/ 74 w 108"/>
              <a:gd name="T73" fmla="*/ 59 h 158"/>
              <a:gd name="T74" fmla="*/ 74 w 108"/>
              <a:gd name="T75" fmla="*/ 59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8" h="158">
                <a:moveTo>
                  <a:pt x="57" y="2"/>
                </a:moveTo>
                <a:cubicBezTo>
                  <a:pt x="64" y="6"/>
                  <a:pt x="67" y="10"/>
                  <a:pt x="65" y="14"/>
                </a:cubicBezTo>
                <a:cubicBezTo>
                  <a:pt x="65" y="16"/>
                  <a:pt x="65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75" y="16"/>
                  <a:pt x="80" y="16"/>
                  <a:pt x="81" y="18"/>
                </a:cubicBezTo>
                <a:cubicBezTo>
                  <a:pt x="81" y="22"/>
                  <a:pt x="80" y="26"/>
                  <a:pt x="77" y="29"/>
                </a:cubicBezTo>
                <a:cubicBezTo>
                  <a:pt x="68" y="30"/>
                  <a:pt x="63" y="32"/>
                  <a:pt x="62" y="33"/>
                </a:cubicBezTo>
                <a:cubicBezTo>
                  <a:pt x="61" y="36"/>
                  <a:pt x="61" y="39"/>
                  <a:pt x="61" y="43"/>
                </a:cubicBezTo>
                <a:cubicBezTo>
                  <a:pt x="68" y="37"/>
                  <a:pt x="75" y="35"/>
                  <a:pt x="83" y="37"/>
                </a:cubicBezTo>
                <a:cubicBezTo>
                  <a:pt x="87" y="39"/>
                  <a:pt x="88" y="41"/>
                  <a:pt x="86" y="46"/>
                </a:cubicBezTo>
                <a:cubicBezTo>
                  <a:pt x="85" y="50"/>
                  <a:pt x="82" y="53"/>
                  <a:pt x="78" y="55"/>
                </a:cubicBezTo>
                <a:cubicBezTo>
                  <a:pt x="77" y="56"/>
                  <a:pt x="76" y="57"/>
                  <a:pt x="76" y="57"/>
                </a:cubicBezTo>
                <a:cubicBezTo>
                  <a:pt x="76" y="58"/>
                  <a:pt x="77" y="58"/>
                  <a:pt x="78" y="57"/>
                </a:cubicBezTo>
                <a:cubicBezTo>
                  <a:pt x="82" y="57"/>
                  <a:pt x="86" y="57"/>
                  <a:pt x="91" y="58"/>
                </a:cubicBezTo>
                <a:cubicBezTo>
                  <a:pt x="92" y="59"/>
                  <a:pt x="93" y="59"/>
                  <a:pt x="93" y="59"/>
                </a:cubicBezTo>
                <a:cubicBezTo>
                  <a:pt x="94" y="60"/>
                  <a:pt x="93" y="61"/>
                  <a:pt x="91" y="63"/>
                </a:cubicBezTo>
                <a:cubicBezTo>
                  <a:pt x="87" y="67"/>
                  <a:pt x="76" y="72"/>
                  <a:pt x="57" y="80"/>
                </a:cubicBezTo>
                <a:cubicBezTo>
                  <a:pt x="57" y="85"/>
                  <a:pt x="57" y="91"/>
                  <a:pt x="57" y="100"/>
                </a:cubicBezTo>
                <a:cubicBezTo>
                  <a:pt x="75" y="99"/>
                  <a:pt x="91" y="104"/>
                  <a:pt x="104" y="115"/>
                </a:cubicBezTo>
                <a:cubicBezTo>
                  <a:pt x="107" y="119"/>
                  <a:pt x="108" y="124"/>
                  <a:pt x="106" y="129"/>
                </a:cubicBezTo>
                <a:cubicBezTo>
                  <a:pt x="104" y="130"/>
                  <a:pt x="101" y="130"/>
                  <a:pt x="97" y="129"/>
                </a:cubicBezTo>
                <a:cubicBezTo>
                  <a:pt x="94" y="125"/>
                  <a:pt x="91" y="122"/>
                  <a:pt x="90" y="119"/>
                </a:cubicBezTo>
                <a:cubicBezTo>
                  <a:pt x="88" y="112"/>
                  <a:pt x="77" y="108"/>
                  <a:pt x="57" y="105"/>
                </a:cubicBezTo>
                <a:cubicBezTo>
                  <a:pt x="57" y="115"/>
                  <a:pt x="57" y="122"/>
                  <a:pt x="57" y="128"/>
                </a:cubicBezTo>
                <a:cubicBezTo>
                  <a:pt x="58" y="140"/>
                  <a:pt x="56" y="150"/>
                  <a:pt x="52" y="157"/>
                </a:cubicBezTo>
                <a:cubicBezTo>
                  <a:pt x="49" y="158"/>
                  <a:pt x="46" y="156"/>
                  <a:pt x="44" y="152"/>
                </a:cubicBezTo>
                <a:cubicBezTo>
                  <a:pt x="44" y="150"/>
                  <a:pt x="42" y="148"/>
                  <a:pt x="39" y="145"/>
                </a:cubicBezTo>
                <a:cubicBezTo>
                  <a:pt x="37" y="144"/>
                  <a:pt x="37" y="143"/>
                  <a:pt x="37" y="143"/>
                </a:cubicBezTo>
                <a:cubicBezTo>
                  <a:pt x="38" y="142"/>
                  <a:pt x="39" y="142"/>
                  <a:pt x="41" y="143"/>
                </a:cubicBezTo>
                <a:cubicBezTo>
                  <a:pt x="44" y="144"/>
                  <a:pt x="46" y="142"/>
                  <a:pt x="46" y="139"/>
                </a:cubicBezTo>
                <a:cubicBezTo>
                  <a:pt x="48" y="132"/>
                  <a:pt x="48" y="120"/>
                  <a:pt x="48" y="103"/>
                </a:cubicBezTo>
                <a:cubicBezTo>
                  <a:pt x="46" y="103"/>
                  <a:pt x="44" y="103"/>
                  <a:pt x="43" y="102"/>
                </a:cubicBezTo>
                <a:cubicBezTo>
                  <a:pt x="44" y="101"/>
                  <a:pt x="46" y="100"/>
                  <a:pt x="48" y="100"/>
                </a:cubicBezTo>
                <a:cubicBezTo>
                  <a:pt x="48" y="99"/>
                  <a:pt x="48" y="97"/>
                  <a:pt x="48" y="96"/>
                </a:cubicBezTo>
                <a:cubicBezTo>
                  <a:pt x="49" y="95"/>
                  <a:pt x="49" y="94"/>
                  <a:pt x="48" y="93"/>
                </a:cubicBezTo>
                <a:cubicBezTo>
                  <a:pt x="48" y="93"/>
                  <a:pt x="47" y="94"/>
                  <a:pt x="46" y="95"/>
                </a:cubicBezTo>
                <a:cubicBezTo>
                  <a:pt x="36" y="109"/>
                  <a:pt x="22" y="123"/>
                  <a:pt x="4" y="135"/>
                </a:cubicBezTo>
                <a:cubicBezTo>
                  <a:pt x="2" y="136"/>
                  <a:pt x="1" y="136"/>
                  <a:pt x="1" y="136"/>
                </a:cubicBezTo>
                <a:cubicBezTo>
                  <a:pt x="0" y="135"/>
                  <a:pt x="1" y="134"/>
                  <a:pt x="3" y="133"/>
                </a:cubicBezTo>
                <a:cubicBezTo>
                  <a:pt x="15" y="122"/>
                  <a:pt x="27" y="108"/>
                  <a:pt x="38" y="91"/>
                </a:cubicBezTo>
                <a:cubicBezTo>
                  <a:pt x="39" y="89"/>
                  <a:pt x="39" y="88"/>
                  <a:pt x="38" y="87"/>
                </a:cubicBezTo>
                <a:cubicBezTo>
                  <a:pt x="38" y="87"/>
                  <a:pt x="37" y="87"/>
                  <a:pt x="35" y="88"/>
                </a:cubicBezTo>
                <a:cubicBezTo>
                  <a:pt x="29" y="90"/>
                  <a:pt x="22" y="91"/>
                  <a:pt x="12" y="89"/>
                </a:cubicBezTo>
                <a:cubicBezTo>
                  <a:pt x="11" y="89"/>
                  <a:pt x="10" y="88"/>
                  <a:pt x="10" y="87"/>
                </a:cubicBezTo>
                <a:cubicBezTo>
                  <a:pt x="10" y="86"/>
                  <a:pt x="11" y="85"/>
                  <a:pt x="12" y="85"/>
                </a:cubicBezTo>
                <a:cubicBezTo>
                  <a:pt x="15" y="85"/>
                  <a:pt x="17" y="85"/>
                  <a:pt x="20" y="83"/>
                </a:cubicBezTo>
                <a:cubicBezTo>
                  <a:pt x="28" y="78"/>
                  <a:pt x="37" y="74"/>
                  <a:pt x="46" y="71"/>
                </a:cubicBezTo>
                <a:cubicBezTo>
                  <a:pt x="49" y="71"/>
                  <a:pt x="50" y="69"/>
                  <a:pt x="50" y="67"/>
                </a:cubicBezTo>
                <a:cubicBezTo>
                  <a:pt x="50" y="65"/>
                  <a:pt x="50" y="62"/>
                  <a:pt x="50" y="59"/>
                </a:cubicBezTo>
                <a:cubicBezTo>
                  <a:pt x="46" y="61"/>
                  <a:pt x="43" y="64"/>
                  <a:pt x="42" y="66"/>
                </a:cubicBezTo>
                <a:cubicBezTo>
                  <a:pt x="41" y="71"/>
                  <a:pt x="36" y="72"/>
                  <a:pt x="27" y="70"/>
                </a:cubicBezTo>
                <a:cubicBezTo>
                  <a:pt x="24" y="68"/>
                  <a:pt x="23" y="62"/>
                  <a:pt x="24" y="53"/>
                </a:cubicBezTo>
                <a:cubicBezTo>
                  <a:pt x="25" y="49"/>
                  <a:pt x="27" y="48"/>
                  <a:pt x="29" y="48"/>
                </a:cubicBezTo>
                <a:cubicBezTo>
                  <a:pt x="30" y="49"/>
                  <a:pt x="31" y="50"/>
                  <a:pt x="32" y="53"/>
                </a:cubicBezTo>
                <a:cubicBezTo>
                  <a:pt x="33" y="56"/>
                  <a:pt x="35" y="57"/>
                  <a:pt x="37" y="55"/>
                </a:cubicBezTo>
                <a:cubicBezTo>
                  <a:pt x="38" y="55"/>
                  <a:pt x="39" y="55"/>
                  <a:pt x="40" y="54"/>
                </a:cubicBezTo>
                <a:cubicBezTo>
                  <a:pt x="44" y="52"/>
                  <a:pt x="47" y="51"/>
                  <a:pt x="50" y="49"/>
                </a:cubicBezTo>
                <a:cubicBezTo>
                  <a:pt x="50" y="48"/>
                  <a:pt x="50" y="45"/>
                  <a:pt x="50" y="40"/>
                </a:cubicBezTo>
                <a:cubicBezTo>
                  <a:pt x="50" y="38"/>
                  <a:pt x="50" y="37"/>
                  <a:pt x="50" y="36"/>
                </a:cubicBezTo>
                <a:cubicBezTo>
                  <a:pt x="43" y="39"/>
                  <a:pt x="36" y="40"/>
                  <a:pt x="30" y="42"/>
                </a:cubicBezTo>
                <a:cubicBezTo>
                  <a:pt x="26" y="41"/>
                  <a:pt x="23" y="39"/>
                  <a:pt x="23" y="36"/>
                </a:cubicBezTo>
                <a:cubicBezTo>
                  <a:pt x="30" y="30"/>
                  <a:pt x="39" y="25"/>
                  <a:pt x="51" y="22"/>
                </a:cubicBezTo>
                <a:cubicBezTo>
                  <a:pt x="52" y="16"/>
                  <a:pt x="52" y="11"/>
                  <a:pt x="51" y="6"/>
                </a:cubicBezTo>
                <a:cubicBezTo>
                  <a:pt x="50" y="3"/>
                  <a:pt x="51" y="1"/>
                  <a:pt x="52" y="1"/>
                </a:cubicBezTo>
                <a:cubicBezTo>
                  <a:pt x="52" y="0"/>
                  <a:pt x="54" y="1"/>
                  <a:pt x="57" y="2"/>
                </a:cubicBezTo>
                <a:close/>
                <a:moveTo>
                  <a:pt x="62" y="60"/>
                </a:moveTo>
                <a:cubicBezTo>
                  <a:pt x="59" y="61"/>
                  <a:pt x="57" y="63"/>
                  <a:pt x="57" y="66"/>
                </a:cubicBezTo>
                <a:cubicBezTo>
                  <a:pt x="60" y="64"/>
                  <a:pt x="62" y="62"/>
                  <a:pt x="62" y="60"/>
                </a:cubicBezTo>
                <a:close/>
                <a:moveTo>
                  <a:pt x="70" y="39"/>
                </a:moveTo>
                <a:cubicBezTo>
                  <a:pt x="68" y="40"/>
                  <a:pt x="65" y="42"/>
                  <a:pt x="61" y="45"/>
                </a:cubicBezTo>
                <a:cubicBezTo>
                  <a:pt x="59" y="47"/>
                  <a:pt x="59" y="51"/>
                  <a:pt x="59" y="59"/>
                </a:cubicBezTo>
                <a:cubicBezTo>
                  <a:pt x="65" y="52"/>
                  <a:pt x="70" y="47"/>
                  <a:pt x="73" y="43"/>
                </a:cubicBezTo>
                <a:cubicBezTo>
                  <a:pt x="74" y="40"/>
                  <a:pt x="73" y="39"/>
                  <a:pt x="70" y="39"/>
                </a:cubicBezTo>
                <a:close/>
                <a:moveTo>
                  <a:pt x="74" y="59"/>
                </a:moveTo>
                <a:cubicBezTo>
                  <a:pt x="73" y="59"/>
                  <a:pt x="72" y="59"/>
                  <a:pt x="72" y="61"/>
                </a:cubicBezTo>
                <a:cubicBezTo>
                  <a:pt x="73" y="61"/>
                  <a:pt x="74" y="60"/>
                  <a:pt x="74" y="5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44" name="灯片编号占位符 5"/>
          <p:cNvSpPr txBox="1">
            <a:spLocks/>
          </p:cNvSpPr>
          <p:nvPr userDrawn="1"/>
        </p:nvSpPr>
        <p:spPr>
          <a:xfrm>
            <a:off x="11442928" y="6413421"/>
            <a:ext cx="605733" cy="255939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913308-F349-4B6D-A68A-DD1791B4A57B}" type="slidenum">
              <a:rPr lang="zh-CN" altLang="en-US" sz="13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ctr"/>
              <a:t>‹#›</a:t>
            </a:fld>
            <a:endParaRPr lang="zh-CN" altLang="en-US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31182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sz="quarter" idx="16"/>
          </p:nvPr>
        </p:nvSpPr>
        <p:spPr>
          <a:xfrm>
            <a:off x="339131" y="1124745"/>
            <a:ext cx="11513740" cy="532893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buFont typeface="Wingdings" panose="05000000000000000000" pitchFamily="2" charset="2"/>
              <a:buChar char="p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Font typeface="Wingdings" panose="05000000000000000000" pitchFamily="2" charset="2"/>
              <a:buChar char="l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3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1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3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60" y="2121932"/>
                <a:ext cx="120933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5" y="314068"/>
            <a:ext cx="801699" cy="37605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lvl="0"/>
            <a:fld id="{D4C9135C-9960-40DA-AA1E-AFC3A05CE41A}" type="slidenum">
              <a:rPr lang="zh-CN" altLang="en-US" smtClean="0"/>
              <a:pPr lvl="0"/>
              <a:t>‹#›</a:t>
            </a:fld>
            <a:endParaRPr lang="en-US" altLang="zh-CN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288543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4"/>
            <a:ext cx="12192000" cy="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1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97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2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70" r:id="rId17"/>
    <p:sldLayoutId id="2147483671" r:id="rId18"/>
    <p:sldLayoutId id="2147483672" r:id="rId19"/>
    <p:sldLayoutId id="2147483673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6.emf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slideLayout" Target="../slideLayouts/slideLayout15.xml"/><Relationship Id="rId8" Type="http://schemas.openxmlformats.org/officeDocument/2006/relationships/notesSlide" Target="../notesSlides/notesSlide14.xml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www.parastor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3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4" Type="http://schemas.openxmlformats.org/officeDocument/2006/relationships/tags" Target="../tags/tag22.xml"/><Relationship Id="rId5" Type="http://schemas.openxmlformats.org/officeDocument/2006/relationships/tags" Target="../tags/tag23.xml"/><Relationship Id="rId6" Type="http://schemas.openxmlformats.org/officeDocument/2006/relationships/tags" Target="../tags/tag24.xml"/><Relationship Id="rId7" Type="http://schemas.openxmlformats.org/officeDocument/2006/relationships/tags" Target="../tags/tag25.xml"/><Relationship Id="rId8" Type="http://schemas.openxmlformats.org/officeDocument/2006/relationships/tags" Target="../tags/tag26.xml"/><Relationship Id="rId9" Type="http://schemas.openxmlformats.org/officeDocument/2006/relationships/tags" Target="../tags/tag27.xml"/><Relationship Id="rId10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20" Type="http://schemas.openxmlformats.org/officeDocument/2006/relationships/tags" Target="../tags/tag47.xml"/><Relationship Id="rId21" Type="http://schemas.openxmlformats.org/officeDocument/2006/relationships/slideLayout" Target="../slideLayouts/slideLayout18.xml"/><Relationship Id="rId22" Type="http://schemas.openxmlformats.org/officeDocument/2006/relationships/notesSlide" Target="../notesSlides/notesSlide19.xml"/><Relationship Id="rId23" Type="http://schemas.openxmlformats.org/officeDocument/2006/relationships/image" Target="../media/image67.png"/><Relationship Id="rId24" Type="http://schemas.openxmlformats.org/officeDocument/2006/relationships/image" Target="../media/image68.png"/><Relationship Id="rId25" Type="http://schemas.openxmlformats.org/officeDocument/2006/relationships/image" Target="../media/image69.wmf"/><Relationship Id="rId26" Type="http://schemas.openxmlformats.org/officeDocument/2006/relationships/image" Target="../media/image70.jpeg"/><Relationship Id="rId27" Type="http://schemas.openxmlformats.org/officeDocument/2006/relationships/image" Target="../media/image31.png"/><Relationship Id="rId28" Type="http://schemas.openxmlformats.org/officeDocument/2006/relationships/image" Target="../media/image54.png"/><Relationship Id="rId29" Type="http://schemas.openxmlformats.org/officeDocument/2006/relationships/image" Target="../media/image71.png"/><Relationship Id="rId30" Type="http://schemas.openxmlformats.org/officeDocument/2006/relationships/image" Target="../media/image72.png"/><Relationship Id="rId31" Type="http://schemas.openxmlformats.org/officeDocument/2006/relationships/image" Target="../media/image73.png"/><Relationship Id="rId10" Type="http://schemas.openxmlformats.org/officeDocument/2006/relationships/tags" Target="../tags/tag37.xml"/><Relationship Id="rId11" Type="http://schemas.openxmlformats.org/officeDocument/2006/relationships/tags" Target="../tags/tag38.xml"/><Relationship Id="rId12" Type="http://schemas.openxmlformats.org/officeDocument/2006/relationships/tags" Target="../tags/tag39.xml"/><Relationship Id="rId13" Type="http://schemas.openxmlformats.org/officeDocument/2006/relationships/tags" Target="../tags/tag40.xml"/><Relationship Id="rId14" Type="http://schemas.openxmlformats.org/officeDocument/2006/relationships/tags" Target="../tags/tag41.xml"/><Relationship Id="rId15" Type="http://schemas.openxmlformats.org/officeDocument/2006/relationships/tags" Target="../tags/tag42.xml"/><Relationship Id="rId16" Type="http://schemas.openxmlformats.org/officeDocument/2006/relationships/tags" Target="../tags/tag43.xml"/><Relationship Id="rId17" Type="http://schemas.openxmlformats.org/officeDocument/2006/relationships/tags" Target="../tags/tag44.xml"/><Relationship Id="rId18" Type="http://schemas.openxmlformats.org/officeDocument/2006/relationships/tags" Target="../tags/tag45.xml"/><Relationship Id="rId19" Type="http://schemas.openxmlformats.org/officeDocument/2006/relationships/tags" Target="../tags/tag46.xml"/><Relationship Id="rId1" Type="http://schemas.openxmlformats.org/officeDocument/2006/relationships/tags" Target="../tags/tag28.xml"/><Relationship Id="rId2" Type="http://schemas.openxmlformats.org/officeDocument/2006/relationships/tags" Target="../tags/tag29.xml"/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tags" Target="../tags/tag32.xml"/><Relationship Id="rId6" Type="http://schemas.openxmlformats.org/officeDocument/2006/relationships/tags" Target="../tags/tag33.xml"/><Relationship Id="rId7" Type="http://schemas.openxmlformats.org/officeDocument/2006/relationships/tags" Target="../tags/tag34.xml"/><Relationship Id="rId8" Type="http://schemas.openxmlformats.org/officeDocument/2006/relationships/tags" Target="../tags/tag35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" Type="http://schemas.openxmlformats.org/officeDocument/2006/relationships/tags" Target="../tags/tag48.xml"/><Relationship Id="rId2" Type="http://schemas.openxmlformats.org/officeDocument/2006/relationships/tags" Target="../tags/tag49.xml"/><Relationship Id="rId3" Type="http://schemas.openxmlformats.org/officeDocument/2006/relationships/tags" Target="../tags/tag50.xml"/><Relationship Id="rId4" Type="http://schemas.openxmlformats.org/officeDocument/2006/relationships/tags" Target="../tags/tag51.xml"/><Relationship Id="rId5" Type="http://schemas.openxmlformats.org/officeDocument/2006/relationships/tags" Target="../tags/tag52.xml"/><Relationship Id="rId6" Type="http://schemas.openxmlformats.org/officeDocument/2006/relationships/tags" Target="../tags/tag53.xml"/><Relationship Id="rId7" Type="http://schemas.openxmlformats.org/officeDocument/2006/relationships/slideLayout" Target="../slideLayouts/slideLayout20.xml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62.png"/><Relationship Id="rId1" Type="http://schemas.openxmlformats.org/officeDocument/2006/relationships/tags" Target="../tags/tag54.xml"/><Relationship Id="rId2" Type="http://schemas.openxmlformats.org/officeDocument/2006/relationships/tags" Target="../tags/tag55.xml"/><Relationship Id="rId3" Type="http://schemas.openxmlformats.org/officeDocument/2006/relationships/tags" Target="../tags/tag56.xml"/><Relationship Id="rId4" Type="http://schemas.openxmlformats.org/officeDocument/2006/relationships/slideLayout" Target="../slideLayouts/slideLayout19.xml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0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1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20" Type="http://schemas.openxmlformats.org/officeDocument/2006/relationships/oleObject" Target="../embeddings/oleObject1.bin"/><Relationship Id="rId21" Type="http://schemas.openxmlformats.org/officeDocument/2006/relationships/package" Target="../embeddings/Microsoft_Visio___1111133334333333333333333333333331111111.vsdx"/><Relationship Id="rId22" Type="http://schemas.openxmlformats.org/officeDocument/2006/relationships/image" Target="../media/image88.emf"/><Relationship Id="rId10" Type="http://schemas.openxmlformats.org/officeDocument/2006/relationships/tags" Target="../tags/tag65.xml"/><Relationship Id="rId11" Type="http://schemas.openxmlformats.org/officeDocument/2006/relationships/tags" Target="../tags/tag66.xml"/><Relationship Id="rId12" Type="http://schemas.openxmlformats.org/officeDocument/2006/relationships/tags" Target="../tags/tag67.xml"/><Relationship Id="rId13" Type="http://schemas.openxmlformats.org/officeDocument/2006/relationships/tags" Target="../tags/tag68.xml"/><Relationship Id="rId14" Type="http://schemas.openxmlformats.org/officeDocument/2006/relationships/tags" Target="../tags/tag69.xml"/><Relationship Id="rId15" Type="http://schemas.openxmlformats.org/officeDocument/2006/relationships/tags" Target="../tags/tag70.xml"/><Relationship Id="rId16" Type="http://schemas.openxmlformats.org/officeDocument/2006/relationships/tags" Target="../tags/tag71.xml"/><Relationship Id="rId17" Type="http://schemas.openxmlformats.org/officeDocument/2006/relationships/tags" Target="../tags/tag72.xml"/><Relationship Id="rId18" Type="http://schemas.openxmlformats.org/officeDocument/2006/relationships/slideLayout" Target="../slideLayouts/slideLayout21.xml"/><Relationship Id="rId19" Type="http://schemas.openxmlformats.org/officeDocument/2006/relationships/notesSlide" Target="../notesSlides/notesSlide20.xml"/><Relationship Id="rId1" Type="http://schemas.openxmlformats.org/officeDocument/2006/relationships/vmlDrawing" Target="../drawings/vmlDrawing1.vml"/><Relationship Id="rId2" Type="http://schemas.openxmlformats.org/officeDocument/2006/relationships/tags" Target="../tags/tag57.xml"/><Relationship Id="rId3" Type="http://schemas.openxmlformats.org/officeDocument/2006/relationships/tags" Target="../tags/tag58.xml"/><Relationship Id="rId4" Type="http://schemas.openxmlformats.org/officeDocument/2006/relationships/tags" Target="../tags/tag59.xml"/><Relationship Id="rId5" Type="http://schemas.openxmlformats.org/officeDocument/2006/relationships/tags" Target="../tags/tag60.xml"/><Relationship Id="rId6" Type="http://schemas.openxmlformats.org/officeDocument/2006/relationships/tags" Target="../tags/tag61.xml"/><Relationship Id="rId7" Type="http://schemas.openxmlformats.org/officeDocument/2006/relationships/tags" Target="../tags/tag62.xml"/><Relationship Id="rId8" Type="http://schemas.openxmlformats.org/officeDocument/2006/relationships/tags" Target="../tags/tag63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20" Type="http://schemas.openxmlformats.org/officeDocument/2006/relationships/package" Target="../embeddings/Microsoft_Visio___2222277745444444444444444444444442222222.vsdx"/><Relationship Id="rId21" Type="http://schemas.openxmlformats.org/officeDocument/2006/relationships/image" Target="../media/image89.emf"/><Relationship Id="rId10" Type="http://schemas.openxmlformats.org/officeDocument/2006/relationships/tags" Target="../tags/tag81.xml"/><Relationship Id="rId11" Type="http://schemas.openxmlformats.org/officeDocument/2006/relationships/tags" Target="../tags/tag82.xml"/><Relationship Id="rId12" Type="http://schemas.openxmlformats.org/officeDocument/2006/relationships/tags" Target="../tags/tag83.xml"/><Relationship Id="rId13" Type="http://schemas.openxmlformats.org/officeDocument/2006/relationships/tags" Target="../tags/tag84.xml"/><Relationship Id="rId14" Type="http://schemas.openxmlformats.org/officeDocument/2006/relationships/tags" Target="../tags/tag85.xml"/><Relationship Id="rId15" Type="http://schemas.openxmlformats.org/officeDocument/2006/relationships/tags" Target="../tags/tag86.xml"/><Relationship Id="rId16" Type="http://schemas.openxmlformats.org/officeDocument/2006/relationships/tags" Target="../tags/tag87.xml"/><Relationship Id="rId17" Type="http://schemas.openxmlformats.org/officeDocument/2006/relationships/tags" Target="../tags/tag88.xml"/><Relationship Id="rId18" Type="http://schemas.openxmlformats.org/officeDocument/2006/relationships/slideLayout" Target="../slideLayouts/slideLayout22.xml"/><Relationship Id="rId19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tags" Target="../tags/tag73.xml"/><Relationship Id="rId3" Type="http://schemas.openxmlformats.org/officeDocument/2006/relationships/tags" Target="../tags/tag74.xml"/><Relationship Id="rId4" Type="http://schemas.openxmlformats.org/officeDocument/2006/relationships/tags" Target="../tags/tag75.xml"/><Relationship Id="rId5" Type="http://schemas.openxmlformats.org/officeDocument/2006/relationships/tags" Target="../tags/tag76.xml"/><Relationship Id="rId6" Type="http://schemas.openxmlformats.org/officeDocument/2006/relationships/tags" Target="../tags/tag77.xml"/><Relationship Id="rId7" Type="http://schemas.openxmlformats.org/officeDocument/2006/relationships/tags" Target="../tags/tag78.xml"/><Relationship Id="rId8" Type="http://schemas.openxmlformats.org/officeDocument/2006/relationships/tags" Target="../tags/tag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20" Type="http://schemas.openxmlformats.org/officeDocument/2006/relationships/package" Target="../embeddings/Microsoft_Visio___7776166656555555555555555555555553333333.vsdx"/><Relationship Id="rId21" Type="http://schemas.openxmlformats.org/officeDocument/2006/relationships/image" Target="../media/image90.emf"/><Relationship Id="rId10" Type="http://schemas.openxmlformats.org/officeDocument/2006/relationships/tags" Target="../tags/tag97.xml"/><Relationship Id="rId11" Type="http://schemas.openxmlformats.org/officeDocument/2006/relationships/tags" Target="../tags/tag98.xml"/><Relationship Id="rId12" Type="http://schemas.openxmlformats.org/officeDocument/2006/relationships/tags" Target="../tags/tag99.xml"/><Relationship Id="rId13" Type="http://schemas.openxmlformats.org/officeDocument/2006/relationships/tags" Target="../tags/tag100.xml"/><Relationship Id="rId14" Type="http://schemas.openxmlformats.org/officeDocument/2006/relationships/tags" Target="../tags/tag101.xml"/><Relationship Id="rId15" Type="http://schemas.openxmlformats.org/officeDocument/2006/relationships/tags" Target="../tags/tag102.xml"/><Relationship Id="rId16" Type="http://schemas.openxmlformats.org/officeDocument/2006/relationships/tags" Target="../tags/tag103.xml"/><Relationship Id="rId17" Type="http://schemas.openxmlformats.org/officeDocument/2006/relationships/tags" Target="../tags/tag104.xml"/><Relationship Id="rId18" Type="http://schemas.openxmlformats.org/officeDocument/2006/relationships/slideLayout" Target="../slideLayouts/slideLayout23.xml"/><Relationship Id="rId19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2" Type="http://schemas.openxmlformats.org/officeDocument/2006/relationships/tags" Target="../tags/tag89.xml"/><Relationship Id="rId3" Type="http://schemas.openxmlformats.org/officeDocument/2006/relationships/tags" Target="../tags/tag90.xml"/><Relationship Id="rId4" Type="http://schemas.openxmlformats.org/officeDocument/2006/relationships/tags" Target="../tags/tag91.xml"/><Relationship Id="rId5" Type="http://schemas.openxmlformats.org/officeDocument/2006/relationships/tags" Target="../tags/tag92.xml"/><Relationship Id="rId6" Type="http://schemas.openxmlformats.org/officeDocument/2006/relationships/tags" Target="../tags/tag93.xml"/><Relationship Id="rId7" Type="http://schemas.openxmlformats.org/officeDocument/2006/relationships/tags" Target="../tags/tag94.xml"/><Relationship Id="rId8" Type="http://schemas.openxmlformats.org/officeDocument/2006/relationships/tags" Target="../tags/tag95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20" Type="http://schemas.openxmlformats.org/officeDocument/2006/relationships/oleObject" Target="../embeddings/oleObject4.bin"/><Relationship Id="rId21" Type="http://schemas.openxmlformats.org/officeDocument/2006/relationships/package" Target="../embeddings/Microsoft_Visio___3333355578766666666666666666666664444444.vsdx"/><Relationship Id="rId22" Type="http://schemas.openxmlformats.org/officeDocument/2006/relationships/image" Target="../media/image91.emf"/><Relationship Id="rId10" Type="http://schemas.openxmlformats.org/officeDocument/2006/relationships/tags" Target="../tags/tag113.xml"/><Relationship Id="rId11" Type="http://schemas.openxmlformats.org/officeDocument/2006/relationships/tags" Target="../tags/tag114.xml"/><Relationship Id="rId12" Type="http://schemas.openxmlformats.org/officeDocument/2006/relationships/tags" Target="../tags/tag115.xml"/><Relationship Id="rId13" Type="http://schemas.openxmlformats.org/officeDocument/2006/relationships/tags" Target="../tags/tag116.xml"/><Relationship Id="rId14" Type="http://schemas.openxmlformats.org/officeDocument/2006/relationships/tags" Target="../tags/tag117.xml"/><Relationship Id="rId15" Type="http://schemas.openxmlformats.org/officeDocument/2006/relationships/tags" Target="../tags/tag118.xml"/><Relationship Id="rId16" Type="http://schemas.openxmlformats.org/officeDocument/2006/relationships/tags" Target="../tags/tag119.xml"/><Relationship Id="rId17" Type="http://schemas.openxmlformats.org/officeDocument/2006/relationships/tags" Target="../tags/tag120.xml"/><Relationship Id="rId18" Type="http://schemas.openxmlformats.org/officeDocument/2006/relationships/slideLayout" Target="../slideLayouts/slideLayout24.xml"/><Relationship Id="rId19" Type="http://schemas.openxmlformats.org/officeDocument/2006/relationships/notesSlide" Target="../notesSlides/notesSlide21.xml"/><Relationship Id="rId1" Type="http://schemas.openxmlformats.org/officeDocument/2006/relationships/vmlDrawing" Target="../drawings/vmlDrawing4.vml"/><Relationship Id="rId2" Type="http://schemas.openxmlformats.org/officeDocument/2006/relationships/tags" Target="../tags/tag105.xml"/><Relationship Id="rId3" Type="http://schemas.openxmlformats.org/officeDocument/2006/relationships/tags" Target="../tags/tag106.xml"/><Relationship Id="rId4" Type="http://schemas.openxmlformats.org/officeDocument/2006/relationships/tags" Target="../tags/tag107.xml"/><Relationship Id="rId5" Type="http://schemas.openxmlformats.org/officeDocument/2006/relationships/tags" Target="../tags/tag108.xml"/><Relationship Id="rId6" Type="http://schemas.openxmlformats.org/officeDocument/2006/relationships/tags" Target="../tags/tag109.xml"/><Relationship Id="rId7" Type="http://schemas.openxmlformats.org/officeDocument/2006/relationships/tags" Target="../tags/tag110.xml"/><Relationship Id="rId8" Type="http://schemas.openxmlformats.org/officeDocument/2006/relationships/tags" Target="../tags/tag111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20" Type="http://schemas.openxmlformats.org/officeDocument/2006/relationships/package" Target="../embeddings/Microsoft_Visio___6665244467677777777777777777777775555555.vsdx"/><Relationship Id="rId21" Type="http://schemas.openxmlformats.org/officeDocument/2006/relationships/image" Target="../media/image100.emf"/><Relationship Id="rId10" Type="http://schemas.openxmlformats.org/officeDocument/2006/relationships/tags" Target="../tags/tag129.xml"/><Relationship Id="rId11" Type="http://schemas.openxmlformats.org/officeDocument/2006/relationships/tags" Target="../tags/tag130.xml"/><Relationship Id="rId12" Type="http://schemas.openxmlformats.org/officeDocument/2006/relationships/tags" Target="../tags/tag131.xml"/><Relationship Id="rId13" Type="http://schemas.openxmlformats.org/officeDocument/2006/relationships/tags" Target="../tags/tag132.xml"/><Relationship Id="rId14" Type="http://schemas.openxmlformats.org/officeDocument/2006/relationships/tags" Target="../tags/tag133.xml"/><Relationship Id="rId15" Type="http://schemas.openxmlformats.org/officeDocument/2006/relationships/tags" Target="../tags/tag134.xml"/><Relationship Id="rId16" Type="http://schemas.openxmlformats.org/officeDocument/2006/relationships/tags" Target="../tags/tag135.xml"/><Relationship Id="rId17" Type="http://schemas.openxmlformats.org/officeDocument/2006/relationships/tags" Target="../tags/tag136.xml"/><Relationship Id="rId18" Type="http://schemas.openxmlformats.org/officeDocument/2006/relationships/slideLayout" Target="../slideLayouts/slideLayout25.xml"/><Relationship Id="rId19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2" Type="http://schemas.openxmlformats.org/officeDocument/2006/relationships/tags" Target="../tags/tag121.xml"/><Relationship Id="rId3" Type="http://schemas.openxmlformats.org/officeDocument/2006/relationships/tags" Target="../tags/tag122.xml"/><Relationship Id="rId4" Type="http://schemas.openxmlformats.org/officeDocument/2006/relationships/tags" Target="../tags/tag123.xml"/><Relationship Id="rId5" Type="http://schemas.openxmlformats.org/officeDocument/2006/relationships/tags" Target="../tags/tag124.xml"/><Relationship Id="rId6" Type="http://schemas.openxmlformats.org/officeDocument/2006/relationships/tags" Target="../tags/tag125.xml"/><Relationship Id="rId7" Type="http://schemas.openxmlformats.org/officeDocument/2006/relationships/tags" Target="../tags/tag126.xml"/><Relationship Id="rId8" Type="http://schemas.openxmlformats.org/officeDocument/2006/relationships/tags" Target="../tags/tag1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32.png"/><Relationship Id="rId47" Type="http://schemas.openxmlformats.org/officeDocument/2006/relationships/image" Target="../media/image133.png"/><Relationship Id="rId48" Type="http://schemas.openxmlformats.org/officeDocument/2006/relationships/image" Target="../media/image134.png"/><Relationship Id="rId20" Type="http://schemas.openxmlformats.org/officeDocument/2006/relationships/image" Target="../media/image106.png"/><Relationship Id="rId21" Type="http://schemas.openxmlformats.org/officeDocument/2006/relationships/image" Target="../media/image107.png"/><Relationship Id="rId22" Type="http://schemas.openxmlformats.org/officeDocument/2006/relationships/image" Target="../media/image108.png"/><Relationship Id="rId23" Type="http://schemas.openxmlformats.org/officeDocument/2006/relationships/image" Target="../media/image109.png"/><Relationship Id="rId24" Type="http://schemas.openxmlformats.org/officeDocument/2006/relationships/image" Target="../media/image110.jpeg"/><Relationship Id="rId25" Type="http://schemas.openxmlformats.org/officeDocument/2006/relationships/image" Target="../media/image111.png"/><Relationship Id="rId26" Type="http://schemas.openxmlformats.org/officeDocument/2006/relationships/image" Target="../media/image112.png"/><Relationship Id="rId27" Type="http://schemas.openxmlformats.org/officeDocument/2006/relationships/image" Target="../media/image113.png"/><Relationship Id="rId28" Type="http://schemas.openxmlformats.org/officeDocument/2006/relationships/image" Target="../media/image114.png"/><Relationship Id="rId29" Type="http://schemas.openxmlformats.org/officeDocument/2006/relationships/image" Target="../media/image115.png"/><Relationship Id="rId1" Type="http://schemas.openxmlformats.org/officeDocument/2006/relationships/tags" Target="../tags/tag137.xml"/><Relationship Id="rId2" Type="http://schemas.openxmlformats.org/officeDocument/2006/relationships/tags" Target="../tags/tag138.xml"/><Relationship Id="rId3" Type="http://schemas.openxmlformats.org/officeDocument/2006/relationships/tags" Target="../tags/tag139.xml"/><Relationship Id="rId4" Type="http://schemas.openxmlformats.org/officeDocument/2006/relationships/tags" Target="../tags/tag140.xml"/><Relationship Id="rId5" Type="http://schemas.openxmlformats.org/officeDocument/2006/relationships/tags" Target="../tags/tag141.xml"/><Relationship Id="rId30" Type="http://schemas.openxmlformats.org/officeDocument/2006/relationships/image" Target="../media/image116.png"/><Relationship Id="rId31" Type="http://schemas.openxmlformats.org/officeDocument/2006/relationships/image" Target="../media/image117.png"/><Relationship Id="rId32" Type="http://schemas.openxmlformats.org/officeDocument/2006/relationships/image" Target="../media/image118.png"/><Relationship Id="rId9" Type="http://schemas.openxmlformats.org/officeDocument/2006/relationships/tags" Target="../tags/tag145.xml"/><Relationship Id="rId6" Type="http://schemas.openxmlformats.org/officeDocument/2006/relationships/tags" Target="../tags/tag142.xml"/><Relationship Id="rId7" Type="http://schemas.openxmlformats.org/officeDocument/2006/relationships/tags" Target="../tags/tag143.xml"/><Relationship Id="rId8" Type="http://schemas.openxmlformats.org/officeDocument/2006/relationships/tags" Target="../tags/tag144.xml"/><Relationship Id="rId33" Type="http://schemas.openxmlformats.org/officeDocument/2006/relationships/image" Target="../media/image119.png"/><Relationship Id="rId34" Type="http://schemas.openxmlformats.org/officeDocument/2006/relationships/image" Target="../media/image120.png"/><Relationship Id="rId35" Type="http://schemas.openxmlformats.org/officeDocument/2006/relationships/image" Target="../media/image121.png"/><Relationship Id="rId36" Type="http://schemas.openxmlformats.org/officeDocument/2006/relationships/image" Target="../media/image122.png"/><Relationship Id="rId10" Type="http://schemas.openxmlformats.org/officeDocument/2006/relationships/tags" Target="../tags/tag146.xml"/><Relationship Id="rId11" Type="http://schemas.openxmlformats.org/officeDocument/2006/relationships/tags" Target="../tags/tag147.xml"/><Relationship Id="rId12" Type="http://schemas.openxmlformats.org/officeDocument/2006/relationships/tags" Target="../tags/tag148.xml"/><Relationship Id="rId13" Type="http://schemas.openxmlformats.org/officeDocument/2006/relationships/slideLayout" Target="../slideLayouts/slideLayout3.xml"/><Relationship Id="rId14" Type="http://schemas.openxmlformats.org/officeDocument/2006/relationships/notesSlide" Target="../notesSlides/notesSlide22.xml"/><Relationship Id="rId15" Type="http://schemas.openxmlformats.org/officeDocument/2006/relationships/image" Target="../media/image101.png"/><Relationship Id="rId16" Type="http://schemas.openxmlformats.org/officeDocument/2006/relationships/image" Target="../media/image102.png"/><Relationship Id="rId17" Type="http://schemas.openxmlformats.org/officeDocument/2006/relationships/image" Target="../media/image103.png"/><Relationship Id="rId18" Type="http://schemas.openxmlformats.org/officeDocument/2006/relationships/image" Target="../media/image104.png"/><Relationship Id="rId19" Type="http://schemas.openxmlformats.org/officeDocument/2006/relationships/image" Target="../media/image105.png"/><Relationship Id="rId37" Type="http://schemas.openxmlformats.org/officeDocument/2006/relationships/image" Target="../media/image123.png"/><Relationship Id="rId38" Type="http://schemas.openxmlformats.org/officeDocument/2006/relationships/image" Target="../media/image124.png"/><Relationship Id="rId39" Type="http://schemas.openxmlformats.org/officeDocument/2006/relationships/image" Target="../media/image125.png"/><Relationship Id="rId40" Type="http://schemas.openxmlformats.org/officeDocument/2006/relationships/image" Target="../media/image126.png"/><Relationship Id="rId41" Type="http://schemas.openxmlformats.org/officeDocument/2006/relationships/image" Target="../media/image127.png"/><Relationship Id="rId42" Type="http://schemas.openxmlformats.org/officeDocument/2006/relationships/image" Target="../media/image128.png"/><Relationship Id="rId43" Type="http://schemas.openxmlformats.org/officeDocument/2006/relationships/image" Target="../media/image129.png"/><Relationship Id="rId44" Type="http://schemas.openxmlformats.org/officeDocument/2006/relationships/image" Target="../media/image130.png"/><Relationship Id="rId45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tags" Target="../tags/tag159.xml"/><Relationship Id="rId12" Type="http://schemas.openxmlformats.org/officeDocument/2006/relationships/tags" Target="../tags/tag160.xml"/><Relationship Id="rId13" Type="http://schemas.openxmlformats.org/officeDocument/2006/relationships/slideLayout" Target="../slideLayouts/slideLayout10.xml"/><Relationship Id="rId14" Type="http://schemas.openxmlformats.org/officeDocument/2006/relationships/notesSlide" Target="../notesSlides/notesSlide23.xml"/><Relationship Id="rId15" Type="http://schemas.openxmlformats.org/officeDocument/2006/relationships/image" Target="../media/image135.jpeg"/><Relationship Id="rId1" Type="http://schemas.openxmlformats.org/officeDocument/2006/relationships/tags" Target="../tags/tag149.xml"/><Relationship Id="rId2" Type="http://schemas.openxmlformats.org/officeDocument/2006/relationships/tags" Target="../tags/tag150.xml"/><Relationship Id="rId3" Type="http://schemas.openxmlformats.org/officeDocument/2006/relationships/tags" Target="../tags/tag151.xml"/><Relationship Id="rId4" Type="http://schemas.openxmlformats.org/officeDocument/2006/relationships/tags" Target="../tags/tag152.xml"/><Relationship Id="rId5" Type="http://schemas.openxmlformats.org/officeDocument/2006/relationships/tags" Target="../tags/tag153.xml"/><Relationship Id="rId6" Type="http://schemas.openxmlformats.org/officeDocument/2006/relationships/tags" Target="../tags/tag154.xml"/><Relationship Id="rId7" Type="http://schemas.openxmlformats.org/officeDocument/2006/relationships/tags" Target="../tags/tag155.xml"/><Relationship Id="rId8" Type="http://schemas.openxmlformats.org/officeDocument/2006/relationships/tags" Target="../tags/tag156.xml"/><Relationship Id="rId9" Type="http://schemas.openxmlformats.org/officeDocument/2006/relationships/tags" Target="../tags/tag157.xml"/><Relationship Id="rId10" Type="http://schemas.openxmlformats.org/officeDocument/2006/relationships/tags" Target="../tags/tag158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tags" Target="../tags/tag170.xml"/><Relationship Id="rId12" Type="http://schemas.openxmlformats.org/officeDocument/2006/relationships/tags" Target="../tags/tag171.xml"/><Relationship Id="rId13" Type="http://schemas.openxmlformats.org/officeDocument/2006/relationships/tags" Target="../tags/tag172.xml"/><Relationship Id="rId14" Type="http://schemas.openxmlformats.org/officeDocument/2006/relationships/slideLayout" Target="../slideLayouts/slideLayout32.xml"/><Relationship Id="rId15" Type="http://schemas.openxmlformats.org/officeDocument/2006/relationships/oleObject" Target="../embeddings/oleObject6.bin"/><Relationship Id="rId16" Type="http://schemas.openxmlformats.org/officeDocument/2006/relationships/package" Target="../embeddings/Microsoft_Visio___3889888888888888888888886666666.vsdx"/><Relationship Id="rId17" Type="http://schemas.openxmlformats.org/officeDocument/2006/relationships/image" Target="../media/image136.emf"/><Relationship Id="rId1" Type="http://schemas.openxmlformats.org/officeDocument/2006/relationships/vmlDrawing" Target="../drawings/vmlDrawing6.vml"/><Relationship Id="rId2" Type="http://schemas.openxmlformats.org/officeDocument/2006/relationships/tags" Target="../tags/tag161.xml"/><Relationship Id="rId3" Type="http://schemas.openxmlformats.org/officeDocument/2006/relationships/tags" Target="../tags/tag162.xml"/><Relationship Id="rId4" Type="http://schemas.openxmlformats.org/officeDocument/2006/relationships/tags" Target="../tags/tag163.xml"/><Relationship Id="rId5" Type="http://schemas.openxmlformats.org/officeDocument/2006/relationships/tags" Target="../tags/tag164.xml"/><Relationship Id="rId6" Type="http://schemas.openxmlformats.org/officeDocument/2006/relationships/tags" Target="../tags/tag165.xml"/><Relationship Id="rId7" Type="http://schemas.openxmlformats.org/officeDocument/2006/relationships/tags" Target="../tags/tag166.xml"/><Relationship Id="rId8" Type="http://schemas.openxmlformats.org/officeDocument/2006/relationships/tags" Target="../tags/tag167.xml"/><Relationship Id="rId9" Type="http://schemas.openxmlformats.org/officeDocument/2006/relationships/tags" Target="../tags/tag168.xml"/><Relationship Id="rId10" Type="http://schemas.openxmlformats.org/officeDocument/2006/relationships/tags" Target="../tags/tag169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tags" Target="../tags/tag183.xml"/><Relationship Id="rId12" Type="http://schemas.openxmlformats.org/officeDocument/2006/relationships/tags" Target="../tags/tag184.xml"/><Relationship Id="rId13" Type="http://schemas.openxmlformats.org/officeDocument/2006/relationships/slideLayout" Target="../slideLayouts/slideLayout33.xml"/><Relationship Id="rId14" Type="http://schemas.openxmlformats.org/officeDocument/2006/relationships/image" Target="../media/image137.png"/><Relationship Id="rId1" Type="http://schemas.openxmlformats.org/officeDocument/2006/relationships/tags" Target="../tags/tag173.xml"/><Relationship Id="rId2" Type="http://schemas.openxmlformats.org/officeDocument/2006/relationships/tags" Target="../tags/tag174.xml"/><Relationship Id="rId3" Type="http://schemas.openxmlformats.org/officeDocument/2006/relationships/tags" Target="../tags/tag175.xml"/><Relationship Id="rId4" Type="http://schemas.openxmlformats.org/officeDocument/2006/relationships/tags" Target="../tags/tag176.xml"/><Relationship Id="rId5" Type="http://schemas.openxmlformats.org/officeDocument/2006/relationships/tags" Target="../tags/tag177.xml"/><Relationship Id="rId6" Type="http://schemas.openxmlformats.org/officeDocument/2006/relationships/tags" Target="../tags/tag178.xml"/><Relationship Id="rId7" Type="http://schemas.openxmlformats.org/officeDocument/2006/relationships/tags" Target="../tags/tag179.xml"/><Relationship Id="rId8" Type="http://schemas.openxmlformats.org/officeDocument/2006/relationships/tags" Target="../tags/tag180.xml"/><Relationship Id="rId9" Type="http://schemas.openxmlformats.org/officeDocument/2006/relationships/tags" Target="../tags/tag181.xml"/><Relationship Id="rId10" Type="http://schemas.openxmlformats.org/officeDocument/2006/relationships/tags" Target="../tags/tag18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slideLayout" Target="../slideLayouts/slideLayout3.xml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tags" Target="../tags/tag195.xml"/><Relationship Id="rId12" Type="http://schemas.openxmlformats.org/officeDocument/2006/relationships/tags" Target="../tags/tag196.xml"/><Relationship Id="rId13" Type="http://schemas.openxmlformats.org/officeDocument/2006/relationships/slideLayout" Target="../slideLayouts/slideLayout3.xml"/><Relationship Id="rId14" Type="http://schemas.openxmlformats.org/officeDocument/2006/relationships/image" Target="../media/image138.png"/><Relationship Id="rId15" Type="http://schemas.openxmlformats.org/officeDocument/2006/relationships/image" Target="../media/image139.png"/><Relationship Id="rId16" Type="http://schemas.openxmlformats.org/officeDocument/2006/relationships/image" Target="../media/image140.png"/><Relationship Id="rId1" Type="http://schemas.openxmlformats.org/officeDocument/2006/relationships/tags" Target="../tags/tag185.xml"/><Relationship Id="rId2" Type="http://schemas.openxmlformats.org/officeDocument/2006/relationships/tags" Target="../tags/tag186.xml"/><Relationship Id="rId3" Type="http://schemas.openxmlformats.org/officeDocument/2006/relationships/tags" Target="../tags/tag187.xml"/><Relationship Id="rId4" Type="http://schemas.openxmlformats.org/officeDocument/2006/relationships/tags" Target="../tags/tag188.xml"/><Relationship Id="rId5" Type="http://schemas.openxmlformats.org/officeDocument/2006/relationships/tags" Target="../tags/tag189.xml"/><Relationship Id="rId6" Type="http://schemas.openxmlformats.org/officeDocument/2006/relationships/tags" Target="../tags/tag190.xml"/><Relationship Id="rId7" Type="http://schemas.openxmlformats.org/officeDocument/2006/relationships/tags" Target="../tags/tag191.xml"/><Relationship Id="rId8" Type="http://schemas.openxmlformats.org/officeDocument/2006/relationships/tags" Target="../tags/tag192.xml"/><Relationship Id="rId9" Type="http://schemas.openxmlformats.org/officeDocument/2006/relationships/tags" Target="../tags/tag193.xml"/><Relationship Id="rId10" Type="http://schemas.openxmlformats.org/officeDocument/2006/relationships/tags" Target="../tags/tag194.xml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tags" Target="../tags/tag207.xml"/><Relationship Id="rId12" Type="http://schemas.openxmlformats.org/officeDocument/2006/relationships/tags" Target="../tags/tag208.xml"/><Relationship Id="rId13" Type="http://schemas.openxmlformats.org/officeDocument/2006/relationships/tags" Target="../tags/tag209.xml"/><Relationship Id="rId14" Type="http://schemas.openxmlformats.org/officeDocument/2006/relationships/tags" Target="../tags/tag210.xml"/><Relationship Id="rId15" Type="http://schemas.openxmlformats.org/officeDocument/2006/relationships/tags" Target="../tags/tag211.xml"/><Relationship Id="rId16" Type="http://schemas.openxmlformats.org/officeDocument/2006/relationships/slideLayout" Target="../slideLayouts/slideLayout3.xml"/><Relationship Id="rId1" Type="http://schemas.openxmlformats.org/officeDocument/2006/relationships/tags" Target="../tags/tag197.xml"/><Relationship Id="rId2" Type="http://schemas.openxmlformats.org/officeDocument/2006/relationships/tags" Target="../tags/tag198.xml"/><Relationship Id="rId3" Type="http://schemas.openxmlformats.org/officeDocument/2006/relationships/tags" Target="../tags/tag199.xml"/><Relationship Id="rId4" Type="http://schemas.openxmlformats.org/officeDocument/2006/relationships/tags" Target="../tags/tag200.xml"/><Relationship Id="rId5" Type="http://schemas.openxmlformats.org/officeDocument/2006/relationships/tags" Target="../tags/tag201.xml"/><Relationship Id="rId6" Type="http://schemas.openxmlformats.org/officeDocument/2006/relationships/tags" Target="../tags/tag202.xml"/><Relationship Id="rId7" Type="http://schemas.openxmlformats.org/officeDocument/2006/relationships/tags" Target="../tags/tag203.xml"/><Relationship Id="rId8" Type="http://schemas.openxmlformats.org/officeDocument/2006/relationships/tags" Target="../tags/tag204.xml"/><Relationship Id="rId9" Type="http://schemas.openxmlformats.org/officeDocument/2006/relationships/tags" Target="../tags/tag205.xml"/><Relationship Id="rId10" Type="http://schemas.openxmlformats.org/officeDocument/2006/relationships/tags" Target="../tags/tag20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tags" Target="../tags/tag12.xml"/><Relationship Id="rId7" Type="http://schemas.openxmlformats.org/officeDocument/2006/relationships/slideLayout" Target="../slideLayouts/slideLayout8.xml"/><Relationship Id="rId8" Type="http://schemas.openxmlformats.org/officeDocument/2006/relationships/notesSlide" Target="../notesSlides/notesSlide6.xml"/><Relationship Id="rId9" Type="http://schemas.openxmlformats.org/officeDocument/2006/relationships/image" Target="../media/image13.emf"/><Relationship Id="rId10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ctrTitle"/>
          </p:nvPr>
        </p:nvSpPr>
        <p:spPr>
          <a:xfrm>
            <a:off x="551384" y="2132856"/>
            <a:ext cx="11089232" cy="1470025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anchor="ctr"/>
          <a:lstStyle>
            <a:lvl1pPr>
              <a:defRPr lang="zh-CN" altLang="en-US" sz="4400" b="1" dirty="0">
                <a:solidFill>
                  <a:prstClr val="black"/>
                </a:solidFill>
                <a:latin typeface="华文中宋" pitchFamily="2" charset="-122"/>
                <a:ea typeface="华文中宋" pitchFamily="2" charset="-122"/>
                <a:cs typeface="+mn-cs"/>
              </a:defRPr>
            </a:lvl1pPr>
          </a:lstStyle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Font typeface="Arial" charset="0"/>
            </a:pPr>
            <a:r>
              <a:rPr lang="en-US" altLang="zh-CN" sz="40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Sugon</a:t>
            </a:r>
            <a:r>
              <a:rPr lang="en-US" altLang="zh-CN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ParaStor</a:t>
            </a:r>
            <a:r>
              <a:rPr lang="en-US" altLang="zh-CN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Cloud Storage System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3603712" y="3861048"/>
            <a:ext cx="4984576" cy="122413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anchor="ctr"/>
          <a:lstStyle>
            <a:lvl1pPr>
              <a:defRPr lang="zh-CN" altLang="en-US" sz="2000" b="1">
                <a:solidFill>
                  <a:prstClr val="black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Font typeface="Arial" charset="0"/>
              <a:buNone/>
            </a:pPr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Storage </a:t>
            </a:r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Division </a:t>
            </a:r>
          </a:p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prstClr val="black"/>
              </a:buClr>
              <a:buFont typeface="Arial" charset="0"/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May 2016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6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567500" y="2027881"/>
            <a:ext cx="11385151" cy="12906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1565562" y="1823157"/>
            <a:ext cx="4952027" cy="406561"/>
            <a:chOff x="1187364" y="1496259"/>
            <a:chExt cx="3567661" cy="453629"/>
          </a:xfrm>
        </p:grpSpPr>
        <p:grpSp>
          <p:nvGrpSpPr>
            <p:cNvPr id="64" name="组合 63"/>
            <p:cNvGrpSpPr/>
            <p:nvPr/>
          </p:nvGrpSpPr>
          <p:grpSpPr>
            <a:xfrm>
              <a:off x="1187364" y="1496259"/>
              <a:ext cx="3567661" cy="453629"/>
              <a:chOff x="1187364" y="1496259"/>
              <a:chExt cx="3567661" cy="453629"/>
            </a:xfrm>
          </p:grpSpPr>
          <p:sp>
            <p:nvSpPr>
              <p:cNvPr id="30" name="五边形 29"/>
              <p:cNvSpPr/>
              <p:nvPr/>
            </p:nvSpPr>
            <p:spPr>
              <a:xfrm>
                <a:off x="1187364" y="1496259"/>
                <a:ext cx="3567661" cy="453629"/>
              </a:xfrm>
              <a:prstGeom prst="homePlate">
                <a:avLst/>
              </a:prstGeom>
              <a:gradFill>
                <a:gsLst>
                  <a:gs pos="100000">
                    <a:srgbClr val="BC000D"/>
                  </a:gs>
                  <a:gs pos="0">
                    <a:srgbClr val="540006"/>
                  </a:gs>
                </a:gsLst>
                <a:lin ang="18900000" scaled="1"/>
              </a:gradFill>
              <a:ln w="31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Freeform 116"/>
              <p:cNvSpPr>
                <a:spLocks/>
              </p:cNvSpPr>
              <p:nvPr/>
            </p:nvSpPr>
            <p:spPr bwMode="auto">
              <a:xfrm flipH="1">
                <a:off x="1354520" y="1521413"/>
                <a:ext cx="3331091" cy="424800"/>
              </a:xfrm>
              <a:custGeom>
                <a:avLst/>
                <a:gdLst/>
                <a:ahLst/>
                <a:cxnLst/>
                <a:rect l="l" t="t" r="r" b="b"/>
                <a:pathLst>
                  <a:path w="1857887" h="1247615">
                    <a:moveTo>
                      <a:pt x="1856290" y="0"/>
                    </a:moveTo>
                    <a:lnTo>
                      <a:pt x="1857887" y="1247615"/>
                    </a:lnTo>
                    <a:lnTo>
                      <a:pt x="0" y="1247615"/>
                    </a:lnTo>
                    <a:lnTo>
                      <a:pt x="0" y="1241005"/>
                    </a:lnTo>
                    <a:lnTo>
                      <a:pt x="195822" y="1175098"/>
                    </a:lnTo>
                    <a:cubicBezTo>
                      <a:pt x="953386" y="897298"/>
                      <a:pt x="1552965" y="455151"/>
                      <a:pt x="185629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alpha val="14000"/>
                    </a:srgbClr>
                  </a:gs>
                  <a:gs pos="1000">
                    <a:schemeClr val="bg1">
                      <a:alpha val="6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6350"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1528571" y="1651310"/>
              <a:ext cx="143525" cy="143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2178074" y="1860931"/>
            <a:ext cx="379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ParaStor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 Storage System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14"/>
          <p:cNvSpPr txBox="1"/>
          <p:nvPr/>
        </p:nvSpPr>
        <p:spPr>
          <a:xfrm>
            <a:off x="1007435" y="2212360"/>
            <a:ext cx="10945216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buClr>
                <a:srgbClr val="0070C0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1200" dirty="0" smtClean="0"/>
              <a:t>With general product form, index controller supports 2~128, data controller supports 3~4096 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1200" dirty="0" smtClean="0"/>
              <a:t>Data controller supports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2U24</a:t>
            </a:r>
            <a:r>
              <a:rPr lang="en-US" altLang="zh-CN" sz="1200" dirty="0" smtClean="0"/>
              <a:t>, 4U24, 4U36,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5U86</a:t>
            </a:r>
            <a:endParaRPr lang="en-US" altLang="zh-CN" sz="1200" dirty="0"/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1200" dirty="0" smtClean="0"/>
              <a:t>Index controller uses reliable active-active architecture; data redundancy supports multiple copies and erasure code</a:t>
            </a:r>
            <a:endParaRPr lang="en-US" altLang="zh-CN" sz="1200" dirty="0"/>
          </a:p>
        </p:txBody>
      </p:sp>
      <p:sp>
        <p:nvSpPr>
          <p:cNvPr id="68" name="矩形 67"/>
          <p:cNvSpPr/>
          <p:nvPr/>
        </p:nvSpPr>
        <p:spPr>
          <a:xfrm>
            <a:off x="567500" y="3599161"/>
            <a:ext cx="11385151" cy="9400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TextBox 14"/>
          <p:cNvSpPr txBox="1"/>
          <p:nvPr/>
        </p:nvSpPr>
        <p:spPr>
          <a:xfrm>
            <a:off x="1007435" y="3903725"/>
            <a:ext cx="9577912" cy="8617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buClr>
                <a:srgbClr val="0070C0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1200" dirty="0" err="1" smtClean="0"/>
              <a:t>Binode</a:t>
            </a:r>
            <a:r>
              <a:rPr lang="en-US" altLang="zh-CN" sz="1200" dirty="0" smtClean="0"/>
              <a:t> symmetric storage architecture, does not support expansion</a:t>
            </a:r>
            <a:endParaRPr lang="en-US" altLang="zh-CN" sz="1200" dirty="0"/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1200" dirty="0" smtClean="0"/>
              <a:t>Hardware Specification supports 2U12, 4U36</a:t>
            </a:r>
            <a:endParaRPr lang="en-US" altLang="zh-CN" sz="1200" dirty="0"/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u"/>
            </a:pPr>
            <a:endParaRPr lang="en-US" altLang="zh-CN" sz="1600" dirty="0"/>
          </a:p>
        </p:txBody>
      </p:sp>
      <p:sp>
        <p:nvSpPr>
          <p:cNvPr id="76" name="矩形 75"/>
          <p:cNvSpPr/>
          <p:nvPr/>
        </p:nvSpPr>
        <p:spPr>
          <a:xfrm>
            <a:off x="567500" y="4864822"/>
            <a:ext cx="11385151" cy="9400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TextBox 14"/>
          <p:cNvSpPr txBox="1"/>
          <p:nvPr/>
        </p:nvSpPr>
        <p:spPr>
          <a:xfrm>
            <a:off x="1007435" y="5169386"/>
            <a:ext cx="9577912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buClr>
                <a:srgbClr val="0070C0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1200" dirty="0" smtClean="0"/>
              <a:t>Integrated data archiving function files online system data to </a:t>
            </a:r>
            <a:r>
              <a:rPr lang="en-US" altLang="zh-CN" sz="1200" dirty="0" err="1" smtClean="0"/>
              <a:t>ParaStor</a:t>
            </a:r>
            <a:r>
              <a:rPr lang="en-US" altLang="zh-CN" sz="1200" dirty="0" smtClean="0"/>
              <a:t> offline storage system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u"/>
            </a:pPr>
            <a:r>
              <a:rPr lang="en-US" altLang="zh-CN" sz="1200" dirty="0" smtClean="0"/>
              <a:t>Online system can be </a:t>
            </a:r>
            <a:r>
              <a:rPr lang="en-US" altLang="zh-CN" sz="1200" dirty="0" err="1" smtClean="0"/>
              <a:t>ParaStor</a:t>
            </a:r>
            <a:r>
              <a:rPr lang="en-US" altLang="zh-CN" sz="1200" dirty="0" smtClean="0"/>
              <a:t> or third party NAS storage device </a:t>
            </a:r>
            <a:endParaRPr lang="en-US" altLang="zh-CN" sz="1200" dirty="0"/>
          </a:p>
        </p:txBody>
      </p:sp>
      <p:grpSp>
        <p:nvGrpSpPr>
          <p:cNvPr id="91" name="组合 90"/>
          <p:cNvGrpSpPr/>
          <p:nvPr/>
        </p:nvGrpSpPr>
        <p:grpSpPr>
          <a:xfrm>
            <a:off x="1487489" y="3395881"/>
            <a:ext cx="4952027" cy="406561"/>
            <a:chOff x="1187364" y="3249448"/>
            <a:chExt cx="3567661" cy="453629"/>
          </a:xfrm>
        </p:grpSpPr>
        <p:grpSp>
          <p:nvGrpSpPr>
            <p:cNvPr id="69" name="组合 68"/>
            <p:cNvGrpSpPr/>
            <p:nvPr/>
          </p:nvGrpSpPr>
          <p:grpSpPr>
            <a:xfrm>
              <a:off x="1187364" y="3249448"/>
              <a:ext cx="3567661" cy="453629"/>
              <a:chOff x="1187364" y="1496259"/>
              <a:chExt cx="3567661" cy="453629"/>
            </a:xfrm>
          </p:grpSpPr>
          <p:sp>
            <p:nvSpPr>
              <p:cNvPr id="70" name="五边形 69"/>
              <p:cNvSpPr/>
              <p:nvPr/>
            </p:nvSpPr>
            <p:spPr>
              <a:xfrm>
                <a:off x="1187364" y="1496259"/>
                <a:ext cx="3567661" cy="453629"/>
              </a:xfrm>
              <a:prstGeom prst="homePlate">
                <a:avLst/>
              </a:prstGeom>
              <a:gradFill flip="none" rotWithShape="1">
                <a:gsLst>
                  <a:gs pos="833">
                    <a:srgbClr val="A80000"/>
                  </a:gs>
                  <a:gs pos="100000">
                    <a:srgbClr val="E14600"/>
                  </a:gs>
                </a:gsLst>
                <a:lin ang="18900000" scaled="0"/>
                <a:tileRect/>
              </a:gradFill>
              <a:ln w="31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1528571" y="1651310"/>
                <a:ext cx="143525" cy="1435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3" name="Freeform 116"/>
            <p:cNvSpPr>
              <a:spLocks/>
            </p:cNvSpPr>
            <p:nvPr/>
          </p:nvSpPr>
          <p:spPr bwMode="auto">
            <a:xfrm flipH="1">
              <a:off x="1344554" y="3274389"/>
              <a:ext cx="3331091" cy="424800"/>
            </a:xfrm>
            <a:custGeom>
              <a:avLst/>
              <a:gdLst/>
              <a:ahLst/>
              <a:cxnLst/>
              <a:rect l="l" t="t" r="r" b="b"/>
              <a:pathLst>
                <a:path w="1857887" h="1247615">
                  <a:moveTo>
                    <a:pt x="1856290" y="0"/>
                  </a:moveTo>
                  <a:lnTo>
                    <a:pt x="1857887" y="1247615"/>
                  </a:lnTo>
                  <a:lnTo>
                    <a:pt x="0" y="1247615"/>
                  </a:lnTo>
                  <a:lnTo>
                    <a:pt x="0" y="1241005"/>
                  </a:lnTo>
                  <a:lnTo>
                    <a:pt x="195822" y="1175098"/>
                  </a:lnTo>
                  <a:cubicBezTo>
                    <a:pt x="953386" y="897298"/>
                    <a:pt x="1552965" y="455151"/>
                    <a:pt x="185629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14000"/>
                  </a:srgbClr>
                </a:gs>
                <a:gs pos="1000">
                  <a:schemeClr val="bg1">
                    <a:alpha val="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6350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2178073" y="3432210"/>
            <a:ext cx="2963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ParaStor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Binode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System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1565562" y="4660097"/>
            <a:ext cx="4952027" cy="409386"/>
            <a:chOff x="1187364" y="4661638"/>
            <a:chExt cx="3567661" cy="456781"/>
          </a:xfrm>
        </p:grpSpPr>
        <p:grpSp>
          <p:nvGrpSpPr>
            <p:cNvPr id="77" name="组合 76"/>
            <p:cNvGrpSpPr/>
            <p:nvPr/>
          </p:nvGrpSpPr>
          <p:grpSpPr>
            <a:xfrm>
              <a:off x="1187364" y="4661638"/>
              <a:ext cx="3567661" cy="453629"/>
              <a:chOff x="1187364" y="1496259"/>
              <a:chExt cx="3567661" cy="453629"/>
            </a:xfrm>
          </p:grpSpPr>
          <p:sp>
            <p:nvSpPr>
              <p:cNvPr id="78" name="五边形 77"/>
              <p:cNvSpPr/>
              <p:nvPr/>
            </p:nvSpPr>
            <p:spPr>
              <a:xfrm>
                <a:off x="1187364" y="1496259"/>
                <a:ext cx="3567661" cy="453629"/>
              </a:xfrm>
              <a:prstGeom prst="homePlate">
                <a:avLst/>
              </a:prstGeom>
              <a:gradFill>
                <a:gsLst>
                  <a:gs pos="6000">
                    <a:srgbClr val="FF6600"/>
                  </a:gs>
                  <a:gs pos="100000">
                    <a:srgbClr val="FFC000"/>
                  </a:gs>
                </a:gsLst>
                <a:lin ang="18900000" scaled="0"/>
              </a:gradFill>
              <a:ln w="31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1528571" y="1651310"/>
                <a:ext cx="143525" cy="1435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5" name="Freeform 116"/>
            <p:cNvSpPr>
              <a:spLocks/>
            </p:cNvSpPr>
            <p:nvPr/>
          </p:nvSpPr>
          <p:spPr bwMode="auto">
            <a:xfrm flipH="1">
              <a:off x="1342172" y="4693619"/>
              <a:ext cx="3331091" cy="424800"/>
            </a:xfrm>
            <a:custGeom>
              <a:avLst/>
              <a:gdLst/>
              <a:ahLst/>
              <a:cxnLst/>
              <a:rect l="l" t="t" r="r" b="b"/>
              <a:pathLst>
                <a:path w="1857887" h="1247615">
                  <a:moveTo>
                    <a:pt x="1856290" y="0"/>
                  </a:moveTo>
                  <a:lnTo>
                    <a:pt x="1857887" y="1247615"/>
                  </a:lnTo>
                  <a:lnTo>
                    <a:pt x="0" y="1247615"/>
                  </a:lnTo>
                  <a:lnTo>
                    <a:pt x="0" y="1241005"/>
                  </a:lnTo>
                  <a:lnTo>
                    <a:pt x="195822" y="1175098"/>
                  </a:lnTo>
                  <a:cubicBezTo>
                    <a:pt x="953386" y="897298"/>
                    <a:pt x="1552965" y="455151"/>
                    <a:pt x="185629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alpha val="14000"/>
                  </a:srgbClr>
                </a:gs>
                <a:gs pos="1000">
                  <a:schemeClr val="bg1">
                    <a:alpha val="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6350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2178073" y="4697873"/>
            <a:ext cx="3872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ParaStor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Archiving System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875" y="2147726"/>
            <a:ext cx="1283792" cy="359257"/>
          </a:xfrm>
          <a:prstGeom prst="rect">
            <a:avLst/>
          </a:prstGeom>
        </p:spPr>
      </p:pic>
      <p:pic>
        <p:nvPicPr>
          <p:cNvPr id="37" name="Picture 1" descr="C:\Users\wufei\Documents\Tencent Files\337209497\Image\C2C\4$KATVOV~DF8L7ESIWGM`E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875" y="1587231"/>
            <a:ext cx="1283792" cy="2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9"/>
          <p:cNvSpPr txBox="1"/>
          <p:nvPr/>
        </p:nvSpPr>
        <p:spPr>
          <a:xfrm>
            <a:off x="8288142" y="1844041"/>
            <a:ext cx="1344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2U24Bay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8288142" y="2557080"/>
            <a:ext cx="1344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4U24Bay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592" y="1484784"/>
            <a:ext cx="1283792" cy="359257"/>
          </a:xfrm>
          <a:prstGeom prst="rect">
            <a:avLst/>
          </a:prstGeom>
        </p:spPr>
      </p:pic>
      <p:sp>
        <p:nvSpPr>
          <p:cNvPr id="41" name="TextBox 13"/>
          <p:cNvSpPr txBox="1"/>
          <p:nvPr/>
        </p:nvSpPr>
        <p:spPr>
          <a:xfrm>
            <a:off x="9818859" y="1844041"/>
            <a:ext cx="1344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4U36Bay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" name="Picture 2" descr="C:\Users\wufei\Documents\Tencent Files\337209497\Image\C2C\FHDFVE~`}I6K0KY_2[[CG(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859" y="2084534"/>
            <a:ext cx="11684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5"/>
          <p:cNvSpPr txBox="1"/>
          <p:nvPr/>
        </p:nvSpPr>
        <p:spPr>
          <a:xfrm>
            <a:off x="9808582" y="2557080"/>
            <a:ext cx="1344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5U86Bay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168702" y="3678408"/>
            <a:ext cx="1986724" cy="864914"/>
            <a:chOff x="5363067" y="3606555"/>
            <a:chExt cx="1490043" cy="864914"/>
          </a:xfrm>
        </p:grpSpPr>
        <p:pic>
          <p:nvPicPr>
            <p:cNvPr id="46" name="Picture 3" descr="C:\Users\wufei\Documents\Tencent Files\337209497\Image\C2C\G%U7_6GJHRZK%VI6JG$TJ%Y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067" y="3606555"/>
              <a:ext cx="1490043" cy="568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19"/>
            <p:cNvSpPr txBox="1"/>
            <p:nvPr/>
          </p:nvSpPr>
          <p:spPr>
            <a:xfrm>
              <a:off x="5477706" y="4225248"/>
              <a:ext cx="10081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2U12Bay</a:t>
              </a:r>
              <a:endPara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3600" y="3432210"/>
            <a:ext cx="2141736" cy="1334615"/>
            <a:chOff x="7209059" y="3246514"/>
            <a:chExt cx="1606302" cy="1334615"/>
          </a:xfrm>
        </p:grpSpPr>
        <p:pic>
          <p:nvPicPr>
            <p:cNvPr id="47" name="Picture 4" descr="C:\Users\wufei\Documents\Tencent Files\337209497\Image\C2C\LBR%BS$@X2CA5L`03Y{Z6)K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059" y="3246514"/>
              <a:ext cx="1606302" cy="110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20"/>
            <p:cNvSpPr txBox="1"/>
            <p:nvPr/>
          </p:nvSpPr>
          <p:spPr>
            <a:xfrm>
              <a:off x="7667323" y="4334908"/>
              <a:ext cx="10081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4U36Bay</a:t>
              </a:r>
              <a:endPara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0" name="Picture 3" descr="C:\Users\wufei\Documents\Tencent Files\337209497\Image\C2C\G%U7_6GJHRZK%VI6JG$TJ%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787" y="5273196"/>
            <a:ext cx="1323291" cy="37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Product Form</a:t>
            </a:r>
            <a:endParaRPr lang="zh-CN" altLang="en-US" dirty="0"/>
          </a:p>
        </p:txBody>
      </p:sp>
      <p:pic>
        <p:nvPicPr>
          <p:cNvPr id="44" name="图片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8727" y="4887174"/>
            <a:ext cx="374531" cy="9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图片 4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86782" y="4887174"/>
            <a:ext cx="374531" cy="9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1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err="1" smtClean="0"/>
              <a:t>ParaStor</a:t>
            </a:r>
            <a:r>
              <a:rPr lang="en-US" altLang="zh-CN" dirty="0"/>
              <a:t> </a:t>
            </a:r>
            <a:r>
              <a:rPr lang="en-US" altLang="zh-CN" dirty="0" smtClean="0"/>
              <a:t>Cloud Storage System</a:t>
            </a:r>
            <a:endParaRPr lang="zh-CN" altLang="en-US" dirty="0"/>
          </a:p>
        </p:txBody>
      </p:sp>
      <p:sp>
        <p:nvSpPr>
          <p:cNvPr id="3" name="十字箭头 2"/>
          <p:cNvSpPr/>
          <p:nvPr/>
        </p:nvSpPr>
        <p:spPr>
          <a:xfrm rot="2700000">
            <a:off x="4355827" y="1439815"/>
            <a:ext cx="3259723" cy="3259723"/>
          </a:xfrm>
          <a:prstGeom prst="quad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Data Node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921725" y="1003340"/>
            <a:ext cx="2738283" cy="1225539"/>
          </a:xfrm>
          <a:custGeom>
            <a:avLst/>
            <a:gdLst>
              <a:gd name="connsiteX0" fmla="*/ 120884 w 2024233"/>
              <a:gd name="connsiteY0" fmla="*/ 0 h 1511047"/>
              <a:gd name="connsiteX1" fmla="*/ 1903349 w 2024233"/>
              <a:gd name="connsiteY1" fmla="*/ 0 h 1511047"/>
              <a:gd name="connsiteX2" fmla="*/ 2024233 w 2024233"/>
              <a:gd name="connsiteY2" fmla="*/ 120884 h 1511047"/>
              <a:gd name="connsiteX3" fmla="*/ 2024233 w 2024233"/>
              <a:gd name="connsiteY3" fmla="*/ 1511047 h 1511047"/>
              <a:gd name="connsiteX4" fmla="*/ 2024233 w 2024233"/>
              <a:gd name="connsiteY4" fmla="*/ 1511047 h 1511047"/>
              <a:gd name="connsiteX5" fmla="*/ 0 w 2024233"/>
              <a:gd name="connsiteY5" fmla="*/ 1511047 h 1511047"/>
              <a:gd name="connsiteX6" fmla="*/ 0 w 2024233"/>
              <a:gd name="connsiteY6" fmla="*/ 1511047 h 1511047"/>
              <a:gd name="connsiteX7" fmla="*/ 0 w 2024233"/>
              <a:gd name="connsiteY7" fmla="*/ 120884 h 1511047"/>
              <a:gd name="connsiteX8" fmla="*/ 120884 w 2024233"/>
              <a:gd name="connsiteY8" fmla="*/ 0 h 1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4233" h="1511047">
                <a:moveTo>
                  <a:pt x="120884" y="0"/>
                </a:moveTo>
                <a:lnTo>
                  <a:pt x="1903349" y="0"/>
                </a:lnTo>
                <a:cubicBezTo>
                  <a:pt x="1970111" y="0"/>
                  <a:pt x="2024233" y="54122"/>
                  <a:pt x="2024233" y="120884"/>
                </a:cubicBezTo>
                <a:lnTo>
                  <a:pt x="2024233" y="1511047"/>
                </a:lnTo>
                <a:lnTo>
                  <a:pt x="2024233" y="1511047"/>
                </a:lnTo>
                <a:lnTo>
                  <a:pt x="0" y="1511047"/>
                </a:lnTo>
                <a:lnTo>
                  <a:pt x="0" y="1511047"/>
                </a:lnTo>
                <a:lnTo>
                  <a:pt x="0" y="120884"/>
                </a:lnTo>
                <a:cubicBezTo>
                  <a:pt x="0" y="54122"/>
                  <a:pt x="54122" y="0"/>
                  <a:pt x="120884" y="0"/>
                </a:cubicBez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186" tIns="88746" rIns="53186" bIns="17780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2.5-inch SAS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SSD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2U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space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Suitable for high IOPS scenarios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921725" y="2228880"/>
            <a:ext cx="2764077" cy="649750"/>
          </a:xfrm>
          <a:custGeom>
            <a:avLst/>
            <a:gdLst>
              <a:gd name="connsiteX0" fmla="*/ 0 w 2024233"/>
              <a:gd name="connsiteY0" fmla="*/ 0 h 649750"/>
              <a:gd name="connsiteX1" fmla="*/ 2024233 w 2024233"/>
              <a:gd name="connsiteY1" fmla="*/ 0 h 649750"/>
              <a:gd name="connsiteX2" fmla="*/ 2024233 w 2024233"/>
              <a:gd name="connsiteY2" fmla="*/ 649750 h 649750"/>
              <a:gd name="connsiteX3" fmla="*/ 0 w 2024233"/>
              <a:gd name="connsiteY3" fmla="*/ 649750 h 649750"/>
              <a:gd name="connsiteX4" fmla="*/ 0 w 2024233"/>
              <a:gd name="connsiteY4" fmla="*/ 0 h 64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3" h="649750">
                <a:moveTo>
                  <a:pt x="0" y="0"/>
                </a:moveTo>
                <a:lnTo>
                  <a:pt x="2024233" y="0"/>
                </a:lnTo>
                <a:lnTo>
                  <a:pt x="2024233" y="649750"/>
                </a:lnTo>
                <a:lnTo>
                  <a:pt x="0" y="6497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0" rIns="630467" bIns="0" numCol="1" spcCol="1270" anchor="ctr" anchorCtr="0">
            <a:noAutofit/>
          </a:bodyPr>
          <a:lstStyle/>
          <a:p>
            <a:pPr lvl="0" algn="l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High Performance</a:t>
            </a:r>
            <a:endParaRPr lang="zh-CN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1945218" y="3223989"/>
            <a:ext cx="2714790" cy="1348551"/>
          </a:xfrm>
          <a:custGeom>
            <a:avLst/>
            <a:gdLst>
              <a:gd name="connsiteX0" fmla="*/ 120884 w 2024233"/>
              <a:gd name="connsiteY0" fmla="*/ 0 h 1511047"/>
              <a:gd name="connsiteX1" fmla="*/ 1903349 w 2024233"/>
              <a:gd name="connsiteY1" fmla="*/ 0 h 1511047"/>
              <a:gd name="connsiteX2" fmla="*/ 2024233 w 2024233"/>
              <a:gd name="connsiteY2" fmla="*/ 120884 h 1511047"/>
              <a:gd name="connsiteX3" fmla="*/ 2024233 w 2024233"/>
              <a:gd name="connsiteY3" fmla="*/ 1511047 h 1511047"/>
              <a:gd name="connsiteX4" fmla="*/ 2024233 w 2024233"/>
              <a:gd name="connsiteY4" fmla="*/ 1511047 h 1511047"/>
              <a:gd name="connsiteX5" fmla="*/ 0 w 2024233"/>
              <a:gd name="connsiteY5" fmla="*/ 1511047 h 1511047"/>
              <a:gd name="connsiteX6" fmla="*/ 0 w 2024233"/>
              <a:gd name="connsiteY6" fmla="*/ 1511047 h 1511047"/>
              <a:gd name="connsiteX7" fmla="*/ 0 w 2024233"/>
              <a:gd name="connsiteY7" fmla="*/ 120884 h 1511047"/>
              <a:gd name="connsiteX8" fmla="*/ 120884 w 2024233"/>
              <a:gd name="connsiteY8" fmla="*/ 0 h 1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4233" h="1511047">
                <a:moveTo>
                  <a:pt x="120884" y="0"/>
                </a:moveTo>
                <a:lnTo>
                  <a:pt x="1903349" y="0"/>
                </a:lnTo>
                <a:cubicBezTo>
                  <a:pt x="1970111" y="0"/>
                  <a:pt x="2024233" y="54122"/>
                  <a:pt x="2024233" y="120884"/>
                </a:cubicBezTo>
                <a:lnTo>
                  <a:pt x="2024233" y="1511047"/>
                </a:lnTo>
                <a:lnTo>
                  <a:pt x="2024233" y="1511047"/>
                </a:lnTo>
                <a:lnTo>
                  <a:pt x="0" y="1511047"/>
                </a:lnTo>
                <a:lnTo>
                  <a:pt x="0" y="1511047"/>
                </a:lnTo>
                <a:lnTo>
                  <a:pt x="0" y="120884"/>
                </a:lnTo>
                <a:cubicBezTo>
                  <a:pt x="0" y="54122"/>
                  <a:pt x="54122" y="0"/>
                  <a:pt x="120884" y="0"/>
                </a:cubicBez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50646" tIns="81126" rIns="50646" bIns="15240" numCol="1" spcCol="1270" anchor="t" anchorCtr="0">
            <a:noAutofit/>
          </a:bodyPr>
          <a:lstStyle/>
          <a:p>
            <a:pPr marL="57150" lvl="1" indent="-57150" defTabSz="5111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 hot swap hard disks</a:t>
            </a:r>
          </a:p>
          <a:p>
            <a:pPr marL="57150" lvl="1" indent="-57150" defTabSz="5111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1T/2T/3T/4T/6T SATA/NL-SAS HDD</a:t>
            </a:r>
          </a:p>
          <a:p>
            <a:pPr marL="57150" lvl="1" indent="-57150" defTabSz="5111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2.5inch10K SAS HDD/SSD</a:t>
            </a:r>
          </a:p>
          <a:p>
            <a:pPr marL="57150" lvl="1" indent="-57150" defTabSz="5111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1945218" y="4572541"/>
            <a:ext cx="2714790" cy="649750"/>
          </a:xfrm>
          <a:custGeom>
            <a:avLst/>
            <a:gdLst>
              <a:gd name="connsiteX0" fmla="*/ 0 w 2024233"/>
              <a:gd name="connsiteY0" fmla="*/ 0 h 649750"/>
              <a:gd name="connsiteX1" fmla="*/ 2024233 w 2024233"/>
              <a:gd name="connsiteY1" fmla="*/ 0 h 649750"/>
              <a:gd name="connsiteX2" fmla="*/ 2024233 w 2024233"/>
              <a:gd name="connsiteY2" fmla="*/ 649750 h 649750"/>
              <a:gd name="connsiteX3" fmla="*/ 0 w 2024233"/>
              <a:gd name="connsiteY3" fmla="*/ 649750 h 649750"/>
              <a:gd name="connsiteX4" fmla="*/ 0 w 2024233"/>
              <a:gd name="connsiteY4" fmla="*/ 0 h 64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3" h="649750">
                <a:moveTo>
                  <a:pt x="0" y="0"/>
                </a:moveTo>
                <a:lnTo>
                  <a:pt x="2024233" y="0"/>
                </a:lnTo>
                <a:lnTo>
                  <a:pt x="2024233" y="649750"/>
                </a:lnTo>
                <a:lnTo>
                  <a:pt x="0" y="6497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95250" tIns="0" rIns="630467" bIns="0" numCol="1" spcCol="1270" anchor="ctr" anchorCtr="0">
            <a:noAutofit/>
          </a:bodyPr>
          <a:lstStyle/>
          <a:p>
            <a:pPr lvl="0" algn="l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Large Capacity</a:t>
            </a:r>
            <a:endParaRPr lang="zh-CN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7347657" y="1003340"/>
            <a:ext cx="2708783" cy="1229138"/>
          </a:xfrm>
          <a:custGeom>
            <a:avLst/>
            <a:gdLst>
              <a:gd name="connsiteX0" fmla="*/ 120884 w 2024233"/>
              <a:gd name="connsiteY0" fmla="*/ 0 h 1511047"/>
              <a:gd name="connsiteX1" fmla="*/ 1903349 w 2024233"/>
              <a:gd name="connsiteY1" fmla="*/ 0 h 1511047"/>
              <a:gd name="connsiteX2" fmla="*/ 2024233 w 2024233"/>
              <a:gd name="connsiteY2" fmla="*/ 120884 h 1511047"/>
              <a:gd name="connsiteX3" fmla="*/ 2024233 w 2024233"/>
              <a:gd name="connsiteY3" fmla="*/ 1511047 h 1511047"/>
              <a:gd name="connsiteX4" fmla="*/ 2024233 w 2024233"/>
              <a:gd name="connsiteY4" fmla="*/ 1511047 h 1511047"/>
              <a:gd name="connsiteX5" fmla="*/ 0 w 2024233"/>
              <a:gd name="connsiteY5" fmla="*/ 1511047 h 1511047"/>
              <a:gd name="connsiteX6" fmla="*/ 0 w 2024233"/>
              <a:gd name="connsiteY6" fmla="*/ 1511047 h 1511047"/>
              <a:gd name="connsiteX7" fmla="*/ 0 w 2024233"/>
              <a:gd name="connsiteY7" fmla="*/ 120884 h 1511047"/>
              <a:gd name="connsiteX8" fmla="*/ 120884 w 2024233"/>
              <a:gd name="connsiteY8" fmla="*/ 0 h 1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4233" h="1511047">
                <a:moveTo>
                  <a:pt x="120884" y="0"/>
                </a:moveTo>
                <a:lnTo>
                  <a:pt x="1903349" y="0"/>
                </a:lnTo>
                <a:cubicBezTo>
                  <a:pt x="1970111" y="0"/>
                  <a:pt x="2024233" y="54122"/>
                  <a:pt x="2024233" y="120884"/>
                </a:cubicBezTo>
                <a:lnTo>
                  <a:pt x="2024233" y="1511047"/>
                </a:lnTo>
                <a:lnTo>
                  <a:pt x="2024233" y="1511047"/>
                </a:lnTo>
                <a:lnTo>
                  <a:pt x="0" y="1511047"/>
                </a:lnTo>
                <a:lnTo>
                  <a:pt x="0" y="1511047"/>
                </a:lnTo>
                <a:lnTo>
                  <a:pt x="0" y="120884"/>
                </a:lnTo>
                <a:cubicBezTo>
                  <a:pt x="0" y="54122"/>
                  <a:pt x="54122" y="0"/>
                  <a:pt x="120884" y="0"/>
                </a:cubicBez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0646" tIns="81126" rIns="50646" bIns="15240" numCol="1" spcCol="1270" anchor="t" anchorCtr="0">
            <a:noAutofit/>
          </a:bodyPr>
          <a:lstStyle/>
          <a:p>
            <a:pPr marL="57150" lvl="1" indent="-57150" algn="l" defTabSz="5111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24 hot swap hard disks</a:t>
            </a:r>
          </a:p>
          <a:p>
            <a:pPr marL="57150" lvl="1" indent="-57150" algn="l" defTabSz="5111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1T/2T/3T/4T/6T SATA/NL-SAS HDD</a:t>
            </a:r>
          </a:p>
          <a:p>
            <a:pPr marL="57150" lvl="1" indent="-57150" algn="l" defTabSz="5111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2.5inch10K SAS HDD/SSD</a:t>
            </a:r>
          </a:p>
          <a:p>
            <a:pPr marL="57150" lvl="1" indent="-57150" algn="l" defTabSz="5111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7347657" y="2232479"/>
            <a:ext cx="2708783" cy="649750"/>
          </a:xfrm>
          <a:custGeom>
            <a:avLst/>
            <a:gdLst>
              <a:gd name="connsiteX0" fmla="*/ 0 w 2024233"/>
              <a:gd name="connsiteY0" fmla="*/ 0 h 649750"/>
              <a:gd name="connsiteX1" fmla="*/ 2024233 w 2024233"/>
              <a:gd name="connsiteY1" fmla="*/ 0 h 649750"/>
              <a:gd name="connsiteX2" fmla="*/ 2024233 w 2024233"/>
              <a:gd name="connsiteY2" fmla="*/ 649750 h 649750"/>
              <a:gd name="connsiteX3" fmla="*/ 0 w 2024233"/>
              <a:gd name="connsiteY3" fmla="*/ 649750 h 649750"/>
              <a:gd name="connsiteX4" fmla="*/ 0 w 2024233"/>
              <a:gd name="connsiteY4" fmla="*/ 0 h 64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3" h="649750">
                <a:moveTo>
                  <a:pt x="0" y="0"/>
                </a:moveTo>
                <a:lnTo>
                  <a:pt x="2024233" y="0"/>
                </a:lnTo>
                <a:lnTo>
                  <a:pt x="2024233" y="649750"/>
                </a:lnTo>
                <a:lnTo>
                  <a:pt x="0" y="6497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95250" tIns="0" rIns="630467" bIns="0" numCol="1" spcCol="1270" anchor="ctr" anchorCtr="0">
            <a:noAutofit/>
          </a:bodyPr>
          <a:lstStyle/>
          <a:p>
            <a:pPr lvl="0" algn="l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Large Capacity</a:t>
            </a:r>
            <a:endParaRPr lang="zh-CN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7320136" y="3223989"/>
            <a:ext cx="2736304" cy="1300161"/>
          </a:xfrm>
          <a:custGeom>
            <a:avLst/>
            <a:gdLst>
              <a:gd name="connsiteX0" fmla="*/ 120884 w 2024233"/>
              <a:gd name="connsiteY0" fmla="*/ 0 h 1511047"/>
              <a:gd name="connsiteX1" fmla="*/ 1903349 w 2024233"/>
              <a:gd name="connsiteY1" fmla="*/ 0 h 1511047"/>
              <a:gd name="connsiteX2" fmla="*/ 2024233 w 2024233"/>
              <a:gd name="connsiteY2" fmla="*/ 120884 h 1511047"/>
              <a:gd name="connsiteX3" fmla="*/ 2024233 w 2024233"/>
              <a:gd name="connsiteY3" fmla="*/ 1511047 h 1511047"/>
              <a:gd name="connsiteX4" fmla="*/ 2024233 w 2024233"/>
              <a:gd name="connsiteY4" fmla="*/ 1511047 h 1511047"/>
              <a:gd name="connsiteX5" fmla="*/ 0 w 2024233"/>
              <a:gd name="connsiteY5" fmla="*/ 1511047 h 1511047"/>
              <a:gd name="connsiteX6" fmla="*/ 0 w 2024233"/>
              <a:gd name="connsiteY6" fmla="*/ 1511047 h 1511047"/>
              <a:gd name="connsiteX7" fmla="*/ 0 w 2024233"/>
              <a:gd name="connsiteY7" fmla="*/ 120884 h 1511047"/>
              <a:gd name="connsiteX8" fmla="*/ 120884 w 2024233"/>
              <a:gd name="connsiteY8" fmla="*/ 0 h 1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4233" h="1511047">
                <a:moveTo>
                  <a:pt x="120884" y="0"/>
                </a:moveTo>
                <a:lnTo>
                  <a:pt x="1903349" y="0"/>
                </a:lnTo>
                <a:cubicBezTo>
                  <a:pt x="1970111" y="0"/>
                  <a:pt x="2024233" y="54122"/>
                  <a:pt x="2024233" y="120884"/>
                </a:cubicBezTo>
                <a:lnTo>
                  <a:pt x="2024233" y="1511047"/>
                </a:lnTo>
                <a:lnTo>
                  <a:pt x="2024233" y="1511047"/>
                </a:lnTo>
                <a:lnTo>
                  <a:pt x="0" y="1511047"/>
                </a:lnTo>
                <a:lnTo>
                  <a:pt x="0" y="1511047"/>
                </a:lnTo>
                <a:lnTo>
                  <a:pt x="0" y="120884"/>
                </a:lnTo>
                <a:cubicBezTo>
                  <a:pt x="0" y="54122"/>
                  <a:pt x="54122" y="0"/>
                  <a:pt x="120884" y="0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50646" tIns="81126" rIns="50646" bIns="15240" numCol="1" spcCol="1270" anchor="t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2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en-US" altLang="zh-CN" sz="12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3.5-inch+6 2.5-inch hot swap hard disks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25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Single node maximum 480TB </a:t>
            </a:r>
            <a:r>
              <a:rPr lang="en-US" altLang="zh-CN" sz="12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(not including </a:t>
            </a:r>
            <a:r>
              <a:rPr lang="en-US" altLang="zh-CN" sz="125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12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5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r>
              <a:rPr lang="en-US" altLang="zh-CN" sz="12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inch hard disks</a:t>
            </a:r>
            <a:r>
              <a:rPr lang="en-US" altLang="zh-CN" sz="12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250" kern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altLang="zh-CN" sz="125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Massive Near/Offline storage system</a:t>
            </a:r>
          </a:p>
        </p:txBody>
      </p:sp>
      <p:sp>
        <p:nvSpPr>
          <p:cNvPr id="14" name="任意多边形 13"/>
          <p:cNvSpPr/>
          <p:nvPr/>
        </p:nvSpPr>
        <p:spPr>
          <a:xfrm>
            <a:off x="7320136" y="4524151"/>
            <a:ext cx="2736304" cy="649750"/>
          </a:xfrm>
          <a:custGeom>
            <a:avLst/>
            <a:gdLst>
              <a:gd name="connsiteX0" fmla="*/ 0 w 2024233"/>
              <a:gd name="connsiteY0" fmla="*/ 0 h 649750"/>
              <a:gd name="connsiteX1" fmla="*/ 2024233 w 2024233"/>
              <a:gd name="connsiteY1" fmla="*/ 0 h 649750"/>
              <a:gd name="connsiteX2" fmla="*/ 2024233 w 2024233"/>
              <a:gd name="connsiteY2" fmla="*/ 649750 h 649750"/>
              <a:gd name="connsiteX3" fmla="*/ 0 w 2024233"/>
              <a:gd name="connsiteY3" fmla="*/ 649750 h 649750"/>
              <a:gd name="connsiteX4" fmla="*/ 0 w 2024233"/>
              <a:gd name="connsiteY4" fmla="*/ 0 h 64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33" h="649750">
                <a:moveTo>
                  <a:pt x="0" y="0"/>
                </a:moveTo>
                <a:lnTo>
                  <a:pt x="2024233" y="0"/>
                </a:lnTo>
                <a:lnTo>
                  <a:pt x="2024233" y="649750"/>
                </a:lnTo>
                <a:lnTo>
                  <a:pt x="0" y="6497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95250" tIns="0" rIns="630467" bIns="0" numCol="1" spcCol="1270" anchor="ctr" anchorCtr="0">
            <a:noAutofit/>
          </a:bodyPr>
          <a:lstStyle/>
          <a:p>
            <a:pPr lvl="0" algn="l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High Density</a:t>
            </a:r>
            <a:endParaRPr lang="zh-CN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4848733" y="1935029"/>
            <a:ext cx="733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2U24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5787" y="1939817"/>
            <a:ext cx="758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4U24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5182" y="3810526"/>
            <a:ext cx="756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4U36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5787" y="3882534"/>
            <a:ext cx="799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5U86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"/>
          <p:cNvSpPr>
            <a:spLocks noChangeArrowheads="1"/>
          </p:cNvSpPr>
          <p:nvPr/>
        </p:nvSpPr>
        <p:spPr bwMode="auto">
          <a:xfrm>
            <a:off x="1919537" y="5385990"/>
            <a:ext cx="92170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Single node memory can expand up to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1.5TB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Network interface supports 1GbE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10GbE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40Gb/56Gb/100Gb </a:t>
            </a:r>
            <a:r>
              <a:rPr lang="en-US" altLang="zh-CN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Infiniband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65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683767" y="1196752"/>
            <a:ext cx="2232025" cy="150812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400"/>
          </a:p>
        </p:txBody>
      </p:sp>
      <p:sp>
        <p:nvSpPr>
          <p:cNvPr id="4" name="椭圆 3"/>
          <p:cNvSpPr/>
          <p:nvPr/>
        </p:nvSpPr>
        <p:spPr>
          <a:xfrm>
            <a:off x="1755205" y="1196752"/>
            <a:ext cx="2089150" cy="1508125"/>
          </a:xfrm>
          <a:prstGeom prst="ellipse">
            <a:avLst/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000" dirty="0" err="1" smtClean="0">
                <a:latin typeface="微软雅黑" pitchFamily="34" charset="-122"/>
                <a:ea typeface="微软雅黑" pitchFamily="34" charset="-122"/>
              </a:rPr>
              <a:t>Binode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Symmetric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889327" y="1455514"/>
            <a:ext cx="2006600" cy="574675"/>
          </a:xfrm>
          <a:prstGeom prst="roundRect">
            <a:avLst>
              <a:gd name="adj" fmla="val 36824"/>
            </a:avLst>
          </a:prstGeom>
          <a:solidFill>
            <a:srgbClr val="5767B4"/>
          </a:solidFill>
          <a:ln>
            <a:solidFill>
              <a:srgbClr val="5767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Hardware</a:t>
            </a:r>
          </a:p>
          <a:p>
            <a:pPr algn="ctr"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Specifications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85671" y="1455514"/>
            <a:ext cx="2006600" cy="574675"/>
          </a:xfrm>
          <a:prstGeom prst="roundRect">
            <a:avLst>
              <a:gd name="adj" fmla="val 36824"/>
            </a:avLst>
          </a:prstGeom>
          <a:solidFill>
            <a:srgbClr val="5767B4"/>
          </a:solidFill>
          <a:ln>
            <a:solidFill>
              <a:srgbClr val="5767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Software</a:t>
            </a:r>
          </a:p>
          <a:p>
            <a:pPr algn="ctr"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Features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473650" y="2319114"/>
            <a:ext cx="351202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Binode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Symmetrical Architecture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2U12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4U36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plates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Redundant architecture, no single point of failure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2U12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contains 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data disks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4U36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contains 24 data disks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Does not support node expansion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451626" y="2319114"/>
            <a:ext cx="3468910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Built-in 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ParaStor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component and software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POSIX/NFS/CIFS/FTP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interface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RESTful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interface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Double memory copy</a:t>
            </a:r>
            <a:r>
              <a:rPr lang="en-US" altLang="zh-CN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1200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recommanded</a:t>
            </a:r>
            <a:r>
              <a:rPr lang="en-US" altLang="zh-CN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2+2:1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Access management, quota, WORM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920777"/>
            <a:ext cx="27686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05" y="4217764"/>
            <a:ext cx="23050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9"/>
          <p:cNvSpPr txBox="1">
            <a:spLocks noChangeArrowheads="1"/>
          </p:cNvSpPr>
          <p:nvPr/>
        </p:nvSpPr>
        <p:spPr bwMode="auto">
          <a:xfrm>
            <a:off x="4758209" y="4581128"/>
            <a:ext cx="60261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Suitable for Small Storage, large file storage scenarios 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Suitable for markets for financial instruments, medical PACS, etc.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 recommended for small file storage and requirement for expansions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34963" y="188913"/>
            <a:ext cx="7288212" cy="571500"/>
          </a:xfrm>
        </p:spPr>
        <p:txBody>
          <a:bodyPr/>
          <a:lstStyle/>
          <a:p>
            <a:r>
              <a:rPr lang="en-US" altLang="zh-CN" dirty="0" err="1" smtClean="0"/>
              <a:t>ParaStor</a:t>
            </a:r>
            <a:r>
              <a:rPr lang="en-US" altLang="zh-CN" dirty="0"/>
              <a:t> </a:t>
            </a:r>
            <a:r>
              <a:rPr lang="en-US" altLang="zh-CN" dirty="0" err="1" smtClean="0"/>
              <a:t>Binode</a:t>
            </a:r>
            <a:r>
              <a:rPr lang="en-US" altLang="zh-CN" dirty="0" smtClean="0"/>
              <a:t> Storage System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2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3787304" y="228906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431705" y="1889016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3788892" y="2772743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431705" y="2372693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431705" y="2824362"/>
            <a:ext cx="301625" cy="4000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3788892" y="3224412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31705" y="3297054"/>
            <a:ext cx="301625" cy="4000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3788892" y="3697104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27850" y="1887216"/>
            <a:ext cx="4185761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Market Positions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727849" y="2361075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0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Product Specifications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4727849" y="2825061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Features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4727849" y="3297179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Application Scenarios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431705" y="3759298"/>
            <a:ext cx="301625" cy="4000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788891" y="4159348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727848" y="3759423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Classic Cases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376" y="188640"/>
            <a:ext cx="145802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Catalog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612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Product Features</a:t>
            </a:r>
            <a:endParaRPr lang="zh-CN" altLang="en-US" dirty="0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48485859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23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27" y="1368145"/>
            <a:ext cx="7660954" cy="3528070"/>
          </a:xfrm>
          <a:prstGeom prst="rect">
            <a:avLst/>
          </a:prstGeom>
        </p:spPr>
      </p:pic>
      <p:sp>
        <p:nvSpPr>
          <p:cNvPr id="15364" name="直接连接符 9"/>
          <p:cNvSpPr>
            <a:spLocks noChangeShapeType="1"/>
          </p:cNvSpPr>
          <p:nvPr/>
        </p:nvSpPr>
        <p:spPr bwMode="auto">
          <a:xfrm>
            <a:off x="334434" y="804863"/>
            <a:ext cx="3649133" cy="0"/>
          </a:xfrm>
          <a:prstGeom prst="line">
            <a:avLst/>
          </a:prstGeom>
          <a:noFill/>
          <a:ln w="508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20" name="椭圆 4"/>
          <p:cNvSpPr>
            <a:spLocks noChangeArrowheads="1"/>
          </p:cNvSpPr>
          <p:nvPr/>
        </p:nvSpPr>
        <p:spPr bwMode="auto">
          <a:xfrm>
            <a:off x="666751" y="2233389"/>
            <a:ext cx="3892549" cy="215900"/>
          </a:xfrm>
          <a:prstGeom prst="ellipse">
            <a:avLst/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21" name="圆角矩形 5"/>
          <p:cNvSpPr>
            <a:spLocks noChangeArrowheads="1"/>
          </p:cNvSpPr>
          <p:nvPr/>
        </p:nvSpPr>
        <p:spPr bwMode="auto">
          <a:xfrm>
            <a:off x="8398934" y="1225327"/>
            <a:ext cx="3649133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6E4FF"/>
              </a:gs>
              <a:gs pos="34999">
                <a:srgbClr val="BFEDFF"/>
              </a:gs>
              <a:gs pos="100000">
                <a:srgbClr val="E6F9FF"/>
              </a:gs>
            </a:gsLst>
            <a:lin ang="16200000" scaled="1"/>
          </a:gradFill>
          <a:ln w="9525">
            <a:solidFill>
              <a:srgbClr val="4BACC6"/>
            </a:solidFill>
            <a:bevel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Parallel Cluster Architecture Design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Satisfies </a:t>
            </a:r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High Concurrency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IO</a:t>
            </a:r>
            <a:r>
              <a:rPr lang="en-US" altLang="zh-CN" sz="14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demand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2" name="圆角矩形 6"/>
          <p:cNvSpPr>
            <a:spLocks noChangeArrowheads="1"/>
          </p:cNvSpPr>
          <p:nvPr/>
        </p:nvSpPr>
        <p:spPr bwMode="auto">
          <a:xfrm>
            <a:off x="8398934" y="5473478"/>
            <a:ext cx="3649133" cy="6492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6E4FF"/>
              </a:gs>
              <a:gs pos="34999">
                <a:srgbClr val="BFEDFF"/>
              </a:gs>
              <a:gs pos="100000">
                <a:srgbClr val="E6F9FF"/>
              </a:gs>
            </a:gsLst>
            <a:lin ang="16200000" scaled="1"/>
          </a:gradFill>
          <a:ln w="9525">
            <a:solidFill>
              <a:srgbClr val="4BACC6"/>
            </a:solidFill>
            <a:bevel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Strip Optimization Provides High Single Stream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IO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Bandwidth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423" name="圆角矩形 7"/>
          <p:cNvSpPr>
            <a:spLocks noChangeArrowheads="1"/>
          </p:cNvSpPr>
          <p:nvPr/>
        </p:nvSpPr>
        <p:spPr bwMode="auto">
          <a:xfrm>
            <a:off x="666751" y="5473478"/>
            <a:ext cx="4671483" cy="6492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6E4FF"/>
              </a:gs>
              <a:gs pos="34999">
                <a:srgbClr val="BFEDFF"/>
              </a:gs>
              <a:gs pos="100000">
                <a:srgbClr val="E6F9FF"/>
              </a:gs>
            </a:gsLst>
            <a:lin ang="16200000" scaled="1"/>
          </a:gradFill>
          <a:ln w="9525">
            <a:solidFill>
              <a:srgbClr val="4BACC6"/>
            </a:solidFill>
            <a:bevel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Aggregate bandwidth is equal to the bandwidth of the data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controller, increases linearly with the volume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424" name="圆角矩形 8"/>
          <p:cNvSpPr>
            <a:spLocks noChangeArrowheads="1"/>
          </p:cNvSpPr>
          <p:nvPr/>
        </p:nvSpPr>
        <p:spPr bwMode="auto">
          <a:xfrm>
            <a:off x="8398934" y="3349402"/>
            <a:ext cx="3649133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6E4FF"/>
              </a:gs>
              <a:gs pos="34999">
                <a:srgbClr val="BFEDFF"/>
              </a:gs>
              <a:gs pos="100000">
                <a:srgbClr val="E6F9FF"/>
              </a:gs>
            </a:gsLst>
            <a:lin ang="16200000" scaled="1"/>
          </a:gradFill>
          <a:ln w="9525">
            <a:solidFill>
              <a:srgbClr val="4BACC6"/>
            </a:solidFill>
            <a:bevel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All Active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Archive Cluster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I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mproves </a:t>
            </a:r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Massive Small File Handling Power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5" name="流程图: 资料带 9"/>
          <p:cNvSpPr>
            <a:spLocks noChangeArrowheads="1"/>
          </p:cNvSpPr>
          <p:nvPr/>
        </p:nvSpPr>
        <p:spPr bwMode="auto">
          <a:xfrm>
            <a:off x="1028700" y="2665189"/>
            <a:ext cx="3168651" cy="215900"/>
          </a:xfrm>
          <a:prstGeom prst="flowChartPunchedTape">
            <a:avLst/>
          </a:prstGeom>
          <a:gradFill rotWithShape="1">
            <a:gsLst>
              <a:gs pos="0">
                <a:srgbClr val="C8B3E9"/>
              </a:gs>
              <a:gs pos="34999">
                <a:srgbClr val="D9CAEE"/>
              </a:gs>
              <a:gs pos="100000">
                <a:srgbClr val="EFE8FA"/>
              </a:gs>
            </a:gsLst>
            <a:lin ang="16200000" scaled="1"/>
          </a:gradFill>
          <a:ln w="9525">
            <a:solidFill>
              <a:srgbClr val="8064A2"/>
            </a:solidFill>
            <a:bevel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26" name="流程图: 资料带 10"/>
          <p:cNvSpPr>
            <a:spLocks noChangeArrowheads="1"/>
          </p:cNvSpPr>
          <p:nvPr/>
        </p:nvSpPr>
        <p:spPr bwMode="auto">
          <a:xfrm>
            <a:off x="1488018" y="4054252"/>
            <a:ext cx="3168649" cy="215900"/>
          </a:xfrm>
          <a:prstGeom prst="flowChartPunchedTape">
            <a:avLst/>
          </a:prstGeom>
          <a:gradFill rotWithShape="1">
            <a:gsLst>
              <a:gs pos="0">
                <a:srgbClr val="C8B3E9"/>
              </a:gs>
              <a:gs pos="34999">
                <a:srgbClr val="D9CAEE"/>
              </a:gs>
              <a:gs pos="100000">
                <a:srgbClr val="EFE8FA"/>
              </a:gs>
            </a:gsLst>
            <a:lin ang="16200000" scaled="1"/>
          </a:gradFill>
          <a:ln w="9525">
            <a:solidFill>
              <a:srgbClr val="8064A2"/>
            </a:solidFill>
            <a:bevel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27" name="椭圆 11"/>
          <p:cNvSpPr>
            <a:spLocks noChangeArrowheads="1"/>
          </p:cNvSpPr>
          <p:nvPr/>
        </p:nvSpPr>
        <p:spPr bwMode="auto">
          <a:xfrm rot="-1544634">
            <a:off x="5304367" y="1923827"/>
            <a:ext cx="1123951" cy="1223962"/>
          </a:xfrm>
          <a:prstGeom prst="ellipse">
            <a:avLst/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17428" name="直接箭头连接符 12"/>
          <p:cNvCxnSpPr>
            <a:cxnSpLocks noChangeShapeType="1"/>
            <a:stCxn id="17421" idx="1"/>
            <a:endCxn id="17420" idx="0"/>
          </p:cNvCxnSpPr>
          <p:nvPr/>
        </p:nvCxnSpPr>
        <p:spPr bwMode="auto">
          <a:xfrm flipH="1">
            <a:off x="2614085" y="1549177"/>
            <a:ext cx="5786967" cy="6842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lgDash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9" name="直接箭头连接符 13"/>
          <p:cNvCxnSpPr>
            <a:cxnSpLocks noChangeShapeType="1"/>
            <a:stCxn id="17424" idx="1"/>
            <a:endCxn id="17427" idx="5"/>
          </p:cNvCxnSpPr>
          <p:nvPr/>
        </p:nvCxnSpPr>
        <p:spPr bwMode="auto">
          <a:xfrm flipH="1" flipV="1">
            <a:off x="6474885" y="2795364"/>
            <a:ext cx="1926167" cy="8778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lgDash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30" name="直接箭头连接符 14"/>
          <p:cNvCxnSpPr>
            <a:cxnSpLocks noChangeShapeType="1"/>
            <a:stCxn id="17422" idx="1"/>
            <a:endCxn id="17425" idx="2"/>
          </p:cNvCxnSpPr>
          <p:nvPr/>
        </p:nvCxnSpPr>
        <p:spPr bwMode="auto">
          <a:xfrm flipH="1" flipV="1">
            <a:off x="2614085" y="2858865"/>
            <a:ext cx="5786967" cy="29384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lgDash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31" name="直接箭头连接符 15"/>
          <p:cNvCxnSpPr>
            <a:cxnSpLocks noChangeShapeType="1"/>
            <a:stCxn id="17422" idx="1"/>
            <a:endCxn id="17426" idx="2"/>
          </p:cNvCxnSpPr>
          <p:nvPr/>
        </p:nvCxnSpPr>
        <p:spPr bwMode="auto">
          <a:xfrm flipH="1" flipV="1">
            <a:off x="3071285" y="4249515"/>
            <a:ext cx="5329767" cy="15478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lgDash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9" name="椭圆 23"/>
          <p:cNvSpPr>
            <a:spLocks noChangeArrowheads="1"/>
          </p:cNvSpPr>
          <p:nvPr/>
        </p:nvSpPr>
        <p:spPr bwMode="auto">
          <a:xfrm>
            <a:off x="95251" y="2233389"/>
            <a:ext cx="5425016" cy="2447925"/>
          </a:xfrm>
          <a:prstGeom prst="ellipse">
            <a:avLst/>
          </a:prstGeom>
          <a:noFill/>
          <a:ln w="254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17440" name="直接箭头连接符 24"/>
          <p:cNvCxnSpPr>
            <a:cxnSpLocks noChangeShapeType="1"/>
          </p:cNvCxnSpPr>
          <p:nvPr/>
        </p:nvCxnSpPr>
        <p:spPr bwMode="auto">
          <a:xfrm flipH="1" flipV="1">
            <a:off x="2734734" y="4681315"/>
            <a:ext cx="268817" cy="7921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lgDash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8055307" cy="571483"/>
          </a:xfrm>
        </p:spPr>
        <p:txBody>
          <a:bodyPr/>
          <a:lstStyle/>
          <a:p>
            <a:r>
              <a:rPr lang="en-US" altLang="zh-CN" dirty="0" smtClean="0"/>
              <a:t>Outstanding Performance, Linear Growth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14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0" dur="500" tmFilter="0, 0; .2, .5; .8, .5; 1, 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4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6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39" dur="500" tmFilter="0, 0; .2, .5; .8, .5; 1, 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4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9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65" dur="500" tmFilter="0, 0; .2, .5; .8, .5; 1, 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7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0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83" dur="500" tmFilter="0, 0; .2, .5; .8, .5; 1, 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74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 bldLvl="0" animBg="1" autoUpdateAnimBg="0"/>
      <p:bldP spid="17421" grpId="0" bldLvl="0" animBg="1" autoUpdateAnimBg="0"/>
      <p:bldP spid="17421" grpId="1" bldLvl="0" animBg="1" autoUpdateAnimBg="0"/>
      <p:bldP spid="17422" grpId="0" bldLvl="0" animBg="1" autoUpdateAnimBg="0"/>
      <p:bldP spid="17422" grpId="1" bldLvl="0" animBg="1" autoUpdateAnimBg="0"/>
      <p:bldP spid="17423" grpId="0" bldLvl="0" animBg="1" autoUpdateAnimBg="0"/>
      <p:bldP spid="17423" grpId="1" bldLvl="0" animBg="1" autoUpdateAnimBg="0"/>
      <p:bldP spid="17424" grpId="0" bldLvl="0" animBg="1" autoUpdateAnimBg="0"/>
      <p:bldP spid="17424" grpId="1" bldLvl="0" animBg="1" autoUpdateAnimBg="0"/>
      <p:bldP spid="17425" grpId="0" bldLvl="0" animBg="1" autoUpdateAnimBg="0"/>
      <p:bldP spid="17426" grpId="0" bldLvl="0" animBg="1" autoUpdateAnimBg="0"/>
      <p:bldP spid="17427" grpId="0" bldLvl="0" animBg="1" autoUpdateAnimBg="0"/>
      <p:bldP spid="17439" grpId="0" bldLvl="0" animBg="1" autoUpdateAnimBg="0"/>
      <p:bldP spid="174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直接连接符 9"/>
          <p:cNvSpPr>
            <a:spLocks noChangeShapeType="1"/>
          </p:cNvSpPr>
          <p:nvPr/>
        </p:nvSpPr>
        <p:spPr bwMode="auto">
          <a:xfrm>
            <a:off x="334434" y="804863"/>
            <a:ext cx="3649133" cy="0"/>
          </a:xfrm>
          <a:prstGeom prst="line">
            <a:avLst/>
          </a:prstGeom>
          <a:noFill/>
          <a:ln w="508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0" name="直接连接符 3"/>
          <p:cNvSpPr>
            <a:spLocks noChangeShapeType="1"/>
          </p:cNvSpPr>
          <p:nvPr/>
        </p:nvSpPr>
        <p:spPr bwMode="auto">
          <a:xfrm rot="5400000" flipH="1" flipV="1">
            <a:off x="7717102" y="3004344"/>
            <a:ext cx="1109662" cy="0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1" name="圆柱形 4"/>
          <p:cNvSpPr>
            <a:spLocks noChangeArrowheads="1" noChangeShapeType="1"/>
          </p:cNvSpPr>
          <p:nvPr/>
        </p:nvSpPr>
        <p:spPr bwMode="auto">
          <a:xfrm>
            <a:off x="6269568" y="4800601"/>
            <a:ext cx="2351617" cy="587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5461276"/>
              </a:avLst>
            </a:prstTxWarp>
          </a:bodyPr>
          <a:lstStyle/>
          <a:p>
            <a:pPr algn="ctr"/>
            <a:endParaRPr lang="zh-CN" altLang="en-US" sz="3600" kern="10">
              <a:noFill/>
              <a:latin typeface="宋体" panose="02010600030101010101" pitchFamily="2" charset="-122"/>
            </a:endParaRPr>
          </a:p>
        </p:txBody>
      </p:sp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184" y="3403601"/>
            <a:ext cx="2698749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4"/>
          <p:cNvSpPr>
            <a:spLocks noChangeArrowheads="1"/>
          </p:cNvSpPr>
          <p:nvPr/>
        </p:nvSpPr>
        <p:spPr bwMode="auto">
          <a:xfrm>
            <a:off x="2700867" y="3298826"/>
            <a:ext cx="165311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以太网交换机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 sz="1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16394" name="组合 12"/>
          <p:cNvGrpSpPr>
            <a:grpSpLocks/>
          </p:cNvGrpSpPr>
          <p:nvPr/>
        </p:nvGrpSpPr>
        <p:grpSpPr bwMode="auto">
          <a:xfrm>
            <a:off x="783167" y="4930775"/>
            <a:ext cx="2527300" cy="1828800"/>
            <a:chOff x="0" y="0"/>
            <a:chExt cx="2088232" cy="2016224"/>
          </a:xfrm>
        </p:grpSpPr>
        <p:sp>
          <p:nvSpPr>
            <p:cNvPr id="16545" name="圆柱形 8"/>
            <p:cNvSpPr>
              <a:spLocks noChangeArrowheads="1" noChangeShapeType="1"/>
            </p:cNvSpPr>
            <p:nvPr/>
          </p:nvSpPr>
          <p:spPr bwMode="auto">
            <a:xfrm>
              <a:off x="216024" y="144016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46" name="圆柱形 9"/>
            <p:cNvSpPr>
              <a:spLocks noChangeArrowheads="1" noChangeShapeType="1"/>
            </p:cNvSpPr>
            <p:nvPr/>
          </p:nvSpPr>
          <p:spPr bwMode="auto">
            <a:xfrm>
              <a:off x="1080120" y="144016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47" name="圆柱形 10"/>
            <p:cNvSpPr>
              <a:spLocks noChangeArrowheads="1" noChangeShapeType="1"/>
            </p:cNvSpPr>
            <p:nvPr/>
          </p:nvSpPr>
          <p:spPr bwMode="auto">
            <a:xfrm>
              <a:off x="216024" y="1080120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48" name="圆柱形 11"/>
            <p:cNvSpPr>
              <a:spLocks noChangeArrowheads="1" noChangeShapeType="1"/>
            </p:cNvSpPr>
            <p:nvPr/>
          </p:nvSpPr>
          <p:spPr bwMode="auto">
            <a:xfrm>
              <a:off x="1080120" y="1080120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49" name="矩形 12"/>
            <p:cNvSpPr>
              <a:spLocks noChangeArrowheads="1" noChangeShapeType="1"/>
            </p:cNvSpPr>
            <p:nvPr/>
          </p:nvSpPr>
          <p:spPr bwMode="auto">
            <a:xfrm>
              <a:off x="0" y="0"/>
              <a:ext cx="2088232" cy="20162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5421138"/>
                </a:avLst>
              </a:prstTxWarp>
            </a:bodyPr>
            <a:lstStyle/>
            <a:p>
              <a:pPr algn="ctr"/>
              <a:endParaRPr lang="zh-CN" altLang="en-US" sz="3600" kern="10">
                <a:ln w="28575">
                  <a:solidFill>
                    <a:srgbClr val="C00000"/>
                  </a:solidFill>
                  <a:prstDash val="dash"/>
                  <a:bevel/>
                  <a:headEnd/>
                  <a:tailEnd/>
                </a:ln>
                <a:noFill/>
                <a:latin typeface="宋体" panose="02010600030101010101" pitchFamily="2" charset="-122"/>
              </a:endParaRPr>
            </a:p>
          </p:txBody>
        </p:sp>
      </p:grpSp>
      <p:grpSp>
        <p:nvGrpSpPr>
          <p:cNvPr id="16395" name="组合 13"/>
          <p:cNvGrpSpPr>
            <a:grpSpLocks/>
          </p:cNvGrpSpPr>
          <p:nvPr/>
        </p:nvGrpSpPr>
        <p:grpSpPr bwMode="auto">
          <a:xfrm>
            <a:off x="3570818" y="4930775"/>
            <a:ext cx="2525183" cy="1828800"/>
            <a:chOff x="0" y="0"/>
            <a:chExt cx="2088232" cy="2016224"/>
          </a:xfrm>
        </p:grpSpPr>
        <p:sp>
          <p:nvSpPr>
            <p:cNvPr id="16540" name="圆柱形 14"/>
            <p:cNvSpPr>
              <a:spLocks noChangeArrowheads="1" noChangeShapeType="1"/>
            </p:cNvSpPr>
            <p:nvPr/>
          </p:nvSpPr>
          <p:spPr bwMode="auto">
            <a:xfrm>
              <a:off x="216024" y="144016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41" name="圆柱形 15"/>
            <p:cNvSpPr>
              <a:spLocks noChangeArrowheads="1" noChangeShapeType="1"/>
            </p:cNvSpPr>
            <p:nvPr/>
          </p:nvSpPr>
          <p:spPr bwMode="auto">
            <a:xfrm>
              <a:off x="1080120" y="144016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42" name="圆柱形 16"/>
            <p:cNvSpPr>
              <a:spLocks noChangeArrowheads="1" noChangeShapeType="1"/>
            </p:cNvSpPr>
            <p:nvPr/>
          </p:nvSpPr>
          <p:spPr bwMode="auto">
            <a:xfrm>
              <a:off x="216024" y="1080120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43" name="圆柱形 17"/>
            <p:cNvSpPr>
              <a:spLocks noChangeArrowheads="1" noChangeShapeType="1"/>
            </p:cNvSpPr>
            <p:nvPr/>
          </p:nvSpPr>
          <p:spPr bwMode="auto">
            <a:xfrm>
              <a:off x="1080120" y="1080120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44" name="矩形 18"/>
            <p:cNvSpPr>
              <a:spLocks noChangeArrowheads="1" noChangeShapeType="1"/>
            </p:cNvSpPr>
            <p:nvPr/>
          </p:nvSpPr>
          <p:spPr bwMode="auto">
            <a:xfrm>
              <a:off x="0" y="0"/>
              <a:ext cx="2088232" cy="20162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5421138"/>
                </a:avLst>
              </a:prstTxWarp>
            </a:bodyPr>
            <a:lstStyle/>
            <a:p>
              <a:pPr algn="ctr"/>
              <a:endParaRPr lang="zh-CN" altLang="en-US" sz="3600" kern="10">
                <a:ln w="28575">
                  <a:solidFill>
                    <a:srgbClr val="C00000"/>
                  </a:solidFill>
                  <a:prstDash val="dash"/>
                  <a:bevel/>
                  <a:headEnd/>
                  <a:tailEnd/>
                </a:ln>
                <a:noFill/>
                <a:latin typeface="宋体" panose="02010600030101010101" pitchFamily="2" charset="-122"/>
              </a:endParaRPr>
            </a:p>
          </p:txBody>
        </p:sp>
      </p:grpSp>
      <p:grpSp>
        <p:nvGrpSpPr>
          <p:cNvPr id="16396" name="组合 19"/>
          <p:cNvGrpSpPr>
            <a:grpSpLocks/>
          </p:cNvGrpSpPr>
          <p:nvPr/>
        </p:nvGrpSpPr>
        <p:grpSpPr bwMode="auto">
          <a:xfrm>
            <a:off x="6358467" y="4930775"/>
            <a:ext cx="2525184" cy="1828800"/>
            <a:chOff x="0" y="0"/>
            <a:chExt cx="2088232" cy="2016224"/>
          </a:xfrm>
        </p:grpSpPr>
        <p:sp>
          <p:nvSpPr>
            <p:cNvPr id="16535" name="圆柱形 20"/>
            <p:cNvSpPr>
              <a:spLocks noChangeArrowheads="1" noChangeShapeType="1"/>
            </p:cNvSpPr>
            <p:nvPr/>
          </p:nvSpPr>
          <p:spPr bwMode="auto">
            <a:xfrm>
              <a:off x="216024" y="144016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36" name="圆柱形 21"/>
            <p:cNvSpPr>
              <a:spLocks noChangeArrowheads="1" noChangeShapeType="1"/>
            </p:cNvSpPr>
            <p:nvPr/>
          </p:nvSpPr>
          <p:spPr bwMode="auto">
            <a:xfrm>
              <a:off x="1080120" y="144016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37" name="圆柱形 22"/>
            <p:cNvSpPr>
              <a:spLocks noChangeArrowheads="1" noChangeShapeType="1"/>
            </p:cNvSpPr>
            <p:nvPr/>
          </p:nvSpPr>
          <p:spPr bwMode="auto">
            <a:xfrm>
              <a:off x="216024" y="1080120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38" name="圆柱形 23"/>
            <p:cNvSpPr>
              <a:spLocks noChangeArrowheads="1" noChangeShapeType="1"/>
            </p:cNvSpPr>
            <p:nvPr/>
          </p:nvSpPr>
          <p:spPr bwMode="auto">
            <a:xfrm>
              <a:off x="1080120" y="1080120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39" name="矩形 24"/>
            <p:cNvSpPr>
              <a:spLocks noChangeArrowheads="1" noChangeShapeType="1"/>
            </p:cNvSpPr>
            <p:nvPr/>
          </p:nvSpPr>
          <p:spPr bwMode="auto">
            <a:xfrm>
              <a:off x="0" y="0"/>
              <a:ext cx="2088232" cy="20162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5421138"/>
                </a:avLst>
              </a:prstTxWarp>
            </a:bodyPr>
            <a:lstStyle/>
            <a:p>
              <a:pPr algn="ctr"/>
              <a:endParaRPr lang="zh-CN" altLang="en-US" sz="3600" kern="10">
                <a:ln w="28575">
                  <a:solidFill>
                    <a:srgbClr val="C00000"/>
                  </a:solidFill>
                  <a:prstDash val="dash"/>
                  <a:bevel/>
                  <a:headEnd/>
                  <a:tailEnd/>
                </a:ln>
                <a:noFill/>
                <a:latin typeface="宋体" panose="02010600030101010101" pitchFamily="2" charset="-122"/>
              </a:endParaRPr>
            </a:p>
          </p:txBody>
        </p:sp>
      </p:grpSp>
      <p:grpSp>
        <p:nvGrpSpPr>
          <p:cNvPr id="16397" name="组合 25"/>
          <p:cNvGrpSpPr>
            <a:grpSpLocks/>
          </p:cNvGrpSpPr>
          <p:nvPr/>
        </p:nvGrpSpPr>
        <p:grpSpPr bwMode="auto">
          <a:xfrm>
            <a:off x="9144000" y="4930775"/>
            <a:ext cx="2525184" cy="1828800"/>
            <a:chOff x="0" y="0"/>
            <a:chExt cx="2088232" cy="2016224"/>
          </a:xfrm>
        </p:grpSpPr>
        <p:sp>
          <p:nvSpPr>
            <p:cNvPr id="16530" name="圆柱形 26"/>
            <p:cNvSpPr>
              <a:spLocks noChangeArrowheads="1" noChangeShapeType="1"/>
            </p:cNvSpPr>
            <p:nvPr/>
          </p:nvSpPr>
          <p:spPr bwMode="auto">
            <a:xfrm>
              <a:off x="216024" y="144016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31" name="圆柱形 27"/>
            <p:cNvSpPr>
              <a:spLocks noChangeArrowheads="1" noChangeShapeType="1"/>
            </p:cNvSpPr>
            <p:nvPr/>
          </p:nvSpPr>
          <p:spPr bwMode="auto">
            <a:xfrm>
              <a:off x="1080120" y="144016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32" name="圆柱形 28"/>
            <p:cNvSpPr>
              <a:spLocks noChangeArrowheads="1" noChangeShapeType="1"/>
            </p:cNvSpPr>
            <p:nvPr/>
          </p:nvSpPr>
          <p:spPr bwMode="auto">
            <a:xfrm>
              <a:off x="216024" y="1080120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33" name="圆柱形 29"/>
            <p:cNvSpPr>
              <a:spLocks noChangeArrowheads="1" noChangeShapeType="1"/>
            </p:cNvSpPr>
            <p:nvPr/>
          </p:nvSpPr>
          <p:spPr bwMode="auto">
            <a:xfrm>
              <a:off x="1080120" y="1080120"/>
              <a:ext cx="720080" cy="79208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418554"/>
                </a:avLst>
              </a:prstTxWarp>
            </a:bodyPr>
            <a:lstStyle/>
            <a:p>
              <a:pPr algn="ctr"/>
              <a:endParaRPr lang="zh-CN" altLang="en-US" sz="3600" kern="10">
                <a:ln w="9525">
                  <a:solidFill>
                    <a:srgbClr val="333399"/>
                  </a:solidFill>
                  <a:bevel/>
                  <a:headEnd/>
                  <a:tailEnd/>
                </a:ln>
                <a:solidFill>
                  <a:schemeClr val="accent1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534" name="矩形 30"/>
            <p:cNvSpPr>
              <a:spLocks noChangeArrowheads="1" noChangeShapeType="1"/>
            </p:cNvSpPr>
            <p:nvPr/>
          </p:nvSpPr>
          <p:spPr bwMode="auto">
            <a:xfrm>
              <a:off x="0" y="0"/>
              <a:ext cx="2088232" cy="20162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5421138"/>
                </a:avLst>
              </a:prstTxWarp>
            </a:bodyPr>
            <a:lstStyle/>
            <a:p>
              <a:pPr algn="ctr"/>
              <a:endParaRPr lang="zh-CN" altLang="en-US" sz="3600" kern="10">
                <a:ln w="28575">
                  <a:solidFill>
                    <a:srgbClr val="C00000"/>
                  </a:solidFill>
                  <a:prstDash val="dash"/>
                  <a:bevel/>
                  <a:headEnd/>
                  <a:tailEnd/>
                </a:ln>
                <a:noFill/>
                <a:latin typeface="宋体" panose="02010600030101010101" pitchFamily="2" charset="-122"/>
              </a:endParaRPr>
            </a:p>
          </p:txBody>
        </p:sp>
      </p:grpSp>
      <p:pic>
        <p:nvPicPr>
          <p:cNvPr id="163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067" y="3403601"/>
            <a:ext cx="2698751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TextBox 32"/>
          <p:cNvSpPr>
            <a:spLocks noChangeArrowheads="1"/>
          </p:cNvSpPr>
          <p:nvPr/>
        </p:nvSpPr>
        <p:spPr bwMode="auto">
          <a:xfrm>
            <a:off x="7158567" y="3235325"/>
            <a:ext cx="165311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以太网交换机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 sz="1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400" name="AutoShape 29"/>
          <p:cNvSpPr>
            <a:spLocks noChangeArrowheads="1"/>
          </p:cNvSpPr>
          <p:nvPr/>
        </p:nvSpPr>
        <p:spPr bwMode="auto">
          <a:xfrm>
            <a:off x="546100" y="3101975"/>
            <a:ext cx="1109133" cy="654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 wrap="none" lIns="82905" tIns="41452" rIns="82905" bIns="8291" anchor="b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9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Traction Controller</a:t>
            </a:r>
            <a:endParaRPr lang="en-US" altLang="zh-CN" sz="9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6401" name="图片 34" descr="单个节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98825"/>
            <a:ext cx="956733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2" name="AutoShape 29"/>
          <p:cNvSpPr>
            <a:spLocks noChangeArrowheads="1"/>
          </p:cNvSpPr>
          <p:nvPr/>
        </p:nvSpPr>
        <p:spPr bwMode="auto">
          <a:xfrm>
            <a:off x="522818" y="2254251"/>
            <a:ext cx="1109133" cy="6524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 wrap="none" lIns="82905" tIns="41452" rIns="82905" bIns="8291" anchor="b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9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Traction Controller</a:t>
            </a:r>
            <a:endParaRPr lang="en-US" altLang="zh-CN" sz="9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6403" name="图片 36" descr="单个节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8" y="2449513"/>
            <a:ext cx="958849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直接连接符 37"/>
          <p:cNvSpPr>
            <a:spLocks noChangeShapeType="1"/>
          </p:cNvSpPr>
          <p:nvPr/>
        </p:nvSpPr>
        <p:spPr bwMode="auto">
          <a:xfrm rot="5400000">
            <a:off x="2406386" y="3461544"/>
            <a:ext cx="1109662" cy="1828800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05" name="直接连接符 38"/>
          <p:cNvSpPr>
            <a:spLocks noChangeShapeType="1"/>
          </p:cNvSpPr>
          <p:nvPr/>
        </p:nvSpPr>
        <p:spPr bwMode="auto">
          <a:xfrm rot="16200000" flipH="1">
            <a:off x="3799153" y="3897578"/>
            <a:ext cx="1109662" cy="956733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06" name="直接连接符 39"/>
          <p:cNvSpPr>
            <a:spLocks noChangeShapeType="1"/>
          </p:cNvSpPr>
          <p:nvPr/>
        </p:nvSpPr>
        <p:spPr bwMode="auto">
          <a:xfrm rot="16200000" flipH="1">
            <a:off x="5191920" y="2502694"/>
            <a:ext cx="1109662" cy="3746500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07" name="直接连接符 40"/>
          <p:cNvSpPr>
            <a:spLocks noChangeShapeType="1"/>
          </p:cNvSpPr>
          <p:nvPr/>
        </p:nvSpPr>
        <p:spPr bwMode="auto">
          <a:xfrm rot="16200000" flipH="1">
            <a:off x="6585745" y="1110986"/>
            <a:ext cx="1109662" cy="6529916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08" name="直接连接符 41"/>
          <p:cNvSpPr>
            <a:spLocks noChangeShapeType="1"/>
          </p:cNvSpPr>
          <p:nvPr/>
        </p:nvSpPr>
        <p:spPr bwMode="auto">
          <a:xfrm rot="16200000" flipV="1">
            <a:off x="8806128" y="3331370"/>
            <a:ext cx="1109662" cy="2089149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09" name="直接连接符 42"/>
          <p:cNvSpPr>
            <a:spLocks noChangeShapeType="1"/>
          </p:cNvSpPr>
          <p:nvPr/>
        </p:nvSpPr>
        <p:spPr bwMode="auto">
          <a:xfrm rot="5400000">
            <a:off x="7413361" y="4027752"/>
            <a:ext cx="1109662" cy="696384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0" name="直接连接符 43"/>
          <p:cNvSpPr>
            <a:spLocks noChangeShapeType="1"/>
          </p:cNvSpPr>
          <p:nvPr/>
        </p:nvSpPr>
        <p:spPr bwMode="auto">
          <a:xfrm rot="5400000">
            <a:off x="6019537" y="2633928"/>
            <a:ext cx="1109662" cy="3484033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1" name="直接连接符 44"/>
          <p:cNvSpPr>
            <a:spLocks noChangeShapeType="1"/>
          </p:cNvSpPr>
          <p:nvPr/>
        </p:nvSpPr>
        <p:spPr bwMode="auto">
          <a:xfrm rot="5400000">
            <a:off x="4626770" y="1241161"/>
            <a:ext cx="1109662" cy="6269567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2" name="直接连接符 45"/>
          <p:cNvSpPr>
            <a:spLocks noChangeShapeType="1"/>
          </p:cNvSpPr>
          <p:nvPr/>
        </p:nvSpPr>
        <p:spPr bwMode="auto">
          <a:xfrm>
            <a:off x="1631951" y="2579689"/>
            <a:ext cx="2372783" cy="1587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3" name="直接连接符 46"/>
          <p:cNvSpPr>
            <a:spLocks noChangeShapeType="1"/>
          </p:cNvSpPr>
          <p:nvPr/>
        </p:nvSpPr>
        <p:spPr bwMode="auto">
          <a:xfrm rot="5400000">
            <a:off x="3580077" y="3004344"/>
            <a:ext cx="849312" cy="0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4" name="直接连接符 47"/>
          <p:cNvSpPr>
            <a:spLocks noChangeShapeType="1"/>
          </p:cNvSpPr>
          <p:nvPr/>
        </p:nvSpPr>
        <p:spPr bwMode="auto">
          <a:xfrm>
            <a:off x="1655234" y="3429000"/>
            <a:ext cx="347133" cy="0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5" name="直接连接符 48"/>
          <p:cNvSpPr>
            <a:spLocks noChangeShapeType="1"/>
          </p:cNvSpPr>
          <p:nvPr/>
        </p:nvSpPr>
        <p:spPr bwMode="auto">
          <a:xfrm rot="5400000" flipH="1" flipV="1">
            <a:off x="1577711" y="3004344"/>
            <a:ext cx="849312" cy="0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6" name="直接连接符 49"/>
          <p:cNvSpPr>
            <a:spLocks noChangeShapeType="1"/>
          </p:cNvSpPr>
          <p:nvPr/>
        </p:nvSpPr>
        <p:spPr bwMode="auto">
          <a:xfrm>
            <a:off x="1655234" y="2449513"/>
            <a:ext cx="6618817" cy="0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7" name="直接连接符 50"/>
          <p:cNvSpPr>
            <a:spLocks noChangeShapeType="1"/>
          </p:cNvSpPr>
          <p:nvPr/>
        </p:nvSpPr>
        <p:spPr bwMode="auto">
          <a:xfrm>
            <a:off x="1655233" y="3559175"/>
            <a:ext cx="609600" cy="1588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8" name="直接连接符 51"/>
          <p:cNvSpPr>
            <a:spLocks noChangeShapeType="1"/>
          </p:cNvSpPr>
          <p:nvPr/>
        </p:nvSpPr>
        <p:spPr bwMode="auto">
          <a:xfrm rot="5400000" flipH="1" flipV="1">
            <a:off x="1708945" y="3003286"/>
            <a:ext cx="1109662" cy="2116"/>
          </a:xfrm>
          <a:prstGeom prst="line">
            <a:avLst/>
          </a:prstGeom>
          <a:noFill/>
          <a:ln w="19050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19" name="Text Box 9"/>
          <p:cNvSpPr>
            <a:spLocks noChangeArrowheads="1"/>
          </p:cNvSpPr>
          <p:nvPr/>
        </p:nvSpPr>
        <p:spPr bwMode="auto">
          <a:xfrm>
            <a:off x="6032501" y="1131888"/>
            <a:ext cx="2581552" cy="2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5" tIns="41452" rIns="82905" bIns="414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9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/home/appl/data/web/important_big_spreadsheet.xls</a:t>
            </a:r>
            <a:endParaRPr lang="zh-CN" altLang="en-US"/>
          </a:p>
        </p:txBody>
      </p:sp>
      <p:sp>
        <p:nvSpPr>
          <p:cNvPr id="16420" name="Text Box 10"/>
          <p:cNvSpPr>
            <a:spLocks noChangeArrowheads="1"/>
          </p:cNvSpPr>
          <p:nvPr/>
        </p:nvSpPr>
        <p:spPr bwMode="auto">
          <a:xfrm>
            <a:off x="6026151" y="1455738"/>
            <a:ext cx="2530256" cy="2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5" tIns="41452" rIns="82905" bIns="414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9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/home/appl/data/web/big_architecture_drawing.ppt</a:t>
            </a:r>
            <a:endParaRPr lang="zh-CN" altLang="en-US"/>
          </a:p>
        </p:txBody>
      </p:sp>
      <p:sp>
        <p:nvSpPr>
          <p:cNvPr id="16421" name="Text Box 11"/>
          <p:cNvSpPr>
            <a:spLocks noChangeArrowheads="1"/>
          </p:cNvSpPr>
          <p:nvPr/>
        </p:nvSpPr>
        <p:spPr bwMode="auto">
          <a:xfrm>
            <a:off x="6026152" y="1801813"/>
            <a:ext cx="2498195" cy="2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5" tIns="41452" rIns="82905" bIns="414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9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/home/appl/data/web/unstructured_big_video.mpg</a:t>
            </a:r>
            <a:endParaRPr lang="zh-CN" altLang="en-US"/>
          </a:p>
        </p:txBody>
      </p:sp>
      <p:grpSp>
        <p:nvGrpSpPr>
          <p:cNvPr id="16422" name="Group 12"/>
          <p:cNvGrpSpPr>
            <a:grpSpLocks/>
          </p:cNvGrpSpPr>
          <p:nvPr/>
        </p:nvGrpSpPr>
        <p:grpSpPr bwMode="auto">
          <a:xfrm>
            <a:off x="1492251" y="1111251"/>
            <a:ext cx="3539067" cy="1243013"/>
            <a:chOff x="0" y="0"/>
            <a:chExt cx="1843" cy="863"/>
          </a:xfrm>
        </p:grpSpPr>
        <p:sp>
          <p:nvSpPr>
            <p:cNvPr id="16520" name="Line 145"/>
            <p:cNvSpPr>
              <a:spLocks noChangeShapeType="1"/>
            </p:cNvSpPr>
            <p:nvPr/>
          </p:nvSpPr>
          <p:spPr bwMode="auto">
            <a:xfrm>
              <a:off x="172" y="460"/>
              <a:ext cx="173" cy="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21" name="Line 146"/>
            <p:cNvSpPr>
              <a:spLocks noChangeShapeType="1"/>
            </p:cNvSpPr>
            <p:nvPr/>
          </p:nvSpPr>
          <p:spPr bwMode="auto">
            <a:xfrm>
              <a:off x="646" y="634"/>
              <a:ext cx="173" cy="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22" name="Line 147"/>
            <p:cNvSpPr>
              <a:spLocks noChangeShapeType="1"/>
            </p:cNvSpPr>
            <p:nvPr/>
          </p:nvSpPr>
          <p:spPr bwMode="auto">
            <a:xfrm>
              <a:off x="1164" y="806"/>
              <a:ext cx="173" cy="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23" name="Line 144"/>
            <p:cNvSpPr>
              <a:spLocks noChangeShapeType="1"/>
            </p:cNvSpPr>
            <p:nvPr/>
          </p:nvSpPr>
          <p:spPr bwMode="auto">
            <a:xfrm>
              <a:off x="646" y="403"/>
              <a:ext cx="1" cy="23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24" name="Line 144"/>
            <p:cNvSpPr>
              <a:spLocks noChangeShapeType="1"/>
            </p:cNvSpPr>
            <p:nvPr/>
          </p:nvSpPr>
          <p:spPr bwMode="auto">
            <a:xfrm>
              <a:off x="1164" y="518"/>
              <a:ext cx="1" cy="28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25" name="Line 144"/>
            <p:cNvSpPr>
              <a:spLocks noChangeShapeType="1"/>
            </p:cNvSpPr>
            <p:nvPr/>
          </p:nvSpPr>
          <p:spPr bwMode="auto">
            <a:xfrm>
              <a:off x="172" y="114"/>
              <a:ext cx="1" cy="34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26" name="Freeform 34"/>
            <p:cNvSpPr>
              <a:spLocks noChangeArrowheads="1"/>
            </p:cNvSpPr>
            <p:nvPr/>
          </p:nvSpPr>
          <p:spPr bwMode="auto">
            <a:xfrm>
              <a:off x="0" y="0"/>
              <a:ext cx="412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81629" tIns="42447" rIns="81629" bIns="124403" anchor="b"/>
            <a:lstStyle>
              <a:lvl1pPr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  <a:buSzPct val="100000"/>
                <a:buFont typeface="Arial" panose="020B0604020202020204" pitchFamily="34" charset="0"/>
                <a:buNone/>
              </a:pPr>
              <a:r>
                <a:rPr lang="zh-CN" altLang="zh-CN" sz="8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/home</a:t>
              </a:r>
              <a:endParaRPr lang="zh-CN" altLang="zh-CN"/>
            </a:p>
          </p:txBody>
        </p:sp>
        <p:sp>
          <p:nvSpPr>
            <p:cNvPr id="16527" name="Freeform 35"/>
            <p:cNvSpPr>
              <a:spLocks noChangeArrowheads="1"/>
            </p:cNvSpPr>
            <p:nvPr/>
          </p:nvSpPr>
          <p:spPr bwMode="auto">
            <a:xfrm>
              <a:off x="452" y="172"/>
              <a:ext cx="412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81629" tIns="42447" rIns="81629" bIns="124403" anchor="b"/>
            <a:lstStyle>
              <a:lvl1pPr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3000"/>
                </a:lnSpc>
                <a:buSzPct val="100000"/>
                <a:buFont typeface="Arial" panose="020B0604020202020204" pitchFamily="34" charset="0"/>
                <a:buNone/>
              </a:pPr>
              <a:r>
                <a:rPr lang="zh-CN" altLang="zh-CN" sz="8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/appl</a:t>
              </a:r>
            </a:p>
          </p:txBody>
        </p:sp>
        <p:sp>
          <p:nvSpPr>
            <p:cNvPr id="16528" name="Freeform 36"/>
            <p:cNvSpPr>
              <a:spLocks noChangeArrowheads="1"/>
            </p:cNvSpPr>
            <p:nvPr/>
          </p:nvSpPr>
          <p:spPr bwMode="auto">
            <a:xfrm>
              <a:off x="912" y="339"/>
              <a:ext cx="412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81629" tIns="42447" rIns="81629" bIns="124403" anchor="b"/>
            <a:lstStyle>
              <a:lvl1pPr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3000"/>
                </a:lnSpc>
                <a:buSzPct val="100000"/>
                <a:buFont typeface="Arial" panose="020B0604020202020204" pitchFamily="34" charset="0"/>
                <a:buNone/>
              </a:pPr>
              <a:r>
                <a:rPr lang="zh-CN" altLang="zh-CN" sz="8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/data</a:t>
              </a:r>
              <a:endParaRPr lang="zh-CN" altLang="zh-CN"/>
            </a:p>
          </p:txBody>
        </p:sp>
        <p:sp>
          <p:nvSpPr>
            <p:cNvPr id="16529" name="Freeform 37"/>
            <p:cNvSpPr>
              <a:spLocks noChangeArrowheads="1"/>
            </p:cNvSpPr>
            <p:nvPr/>
          </p:nvSpPr>
          <p:spPr bwMode="auto">
            <a:xfrm>
              <a:off x="1431" y="512"/>
              <a:ext cx="412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81629" tIns="42447" rIns="81629" bIns="124403" anchor="b"/>
            <a:lstStyle>
              <a:lvl1pPr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1688" algn="l"/>
                  <a:tab pos="2486025" algn="l"/>
                  <a:tab pos="2901950" algn="l"/>
                  <a:tab pos="3316288" algn="l"/>
                  <a:tab pos="3730625" algn="l"/>
                  <a:tab pos="4144963" algn="l"/>
                  <a:tab pos="4559300" algn="l"/>
                  <a:tab pos="4973638" algn="l"/>
                  <a:tab pos="5387975" algn="l"/>
                  <a:tab pos="5803900" algn="l"/>
                  <a:tab pos="6216650" algn="l"/>
                  <a:tab pos="6632575" algn="l"/>
                  <a:tab pos="7045325" algn="l"/>
                  <a:tab pos="7461250" algn="l"/>
                  <a:tab pos="7874000" algn="l"/>
                  <a:tab pos="82899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3000"/>
                </a:lnSpc>
                <a:buSzPct val="100000"/>
                <a:buFont typeface="Arial" panose="020B0604020202020204" pitchFamily="34" charset="0"/>
                <a:buNone/>
              </a:pPr>
              <a:r>
                <a:rPr lang="zh-CN" altLang="zh-CN" sz="8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/web</a:t>
              </a:r>
              <a:endParaRPr lang="zh-CN" altLang="zh-CN"/>
            </a:p>
          </p:txBody>
        </p:sp>
      </p:grpSp>
      <p:sp>
        <p:nvSpPr>
          <p:cNvPr id="18506" name="Text Box 23"/>
          <p:cNvSpPr>
            <a:spLocks noChangeArrowheads="1"/>
          </p:cNvSpPr>
          <p:nvPr/>
        </p:nvSpPr>
        <p:spPr bwMode="auto">
          <a:xfrm>
            <a:off x="6007101" y="1120775"/>
            <a:ext cx="2581552" cy="208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5" tIns="41452" rIns="82905" bIns="414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/home/</a:t>
            </a:r>
            <a:r>
              <a:rPr lang="en-US" altLang="zh-CN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appl</a:t>
            </a:r>
            <a:r>
              <a:rPr lang="en-US" altLang="zh-CN" sz="9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/data/web/important_big_spreadsheet.xls</a:t>
            </a:r>
            <a:endParaRPr lang="zh-CN" altLang="en-US" dirty="0"/>
          </a:p>
        </p:txBody>
      </p:sp>
      <p:sp>
        <p:nvSpPr>
          <p:cNvPr id="18507" name="Text Box 24"/>
          <p:cNvSpPr>
            <a:spLocks noChangeArrowheads="1"/>
          </p:cNvSpPr>
          <p:nvPr/>
        </p:nvSpPr>
        <p:spPr bwMode="auto">
          <a:xfrm>
            <a:off x="5998634" y="1444625"/>
            <a:ext cx="2530256" cy="208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5" tIns="41452" rIns="82905" bIns="414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9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/home/appl/data/web/big_architecture_drawing.ppt</a:t>
            </a:r>
            <a:endParaRPr lang="zh-CN" altLang="en-US"/>
          </a:p>
        </p:txBody>
      </p:sp>
      <p:sp>
        <p:nvSpPr>
          <p:cNvPr id="18508" name="Text Box 25"/>
          <p:cNvSpPr>
            <a:spLocks noChangeArrowheads="1"/>
          </p:cNvSpPr>
          <p:nvPr/>
        </p:nvSpPr>
        <p:spPr bwMode="auto">
          <a:xfrm>
            <a:off x="5998634" y="1792288"/>
            <a:ext cx="2498195" cy="208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5" tIns="41452" rIns="82905" bIns="414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9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/home/appl/data/web/unstructured_big_video.mpg</a:t>
            </a:r>
            <a:endParaRPr lang="zh-CN" altLang="en-US"/>
          </a:p>
        </p:txBody>
      </p:sp>
      <p:sp>
        <p:nvSpPr>
          <p:cNvPr id="16426" name="AutoShape 26"/>
          <p:cNvSpPr>
            <a:spLocks/>
          </p:cNvSpPr>
          <p:nvPr/>
        </p:nvSpPr>
        <p:spPr bwMode="auto">
          <a:xfrm>
            <a:off x="5691718" y="1374774"/>
            <a:ext cx="317500" cy="384179"/>
          </a:xfrm>
          <a:prstGeom prst="leftBrace">
            <a:avLst>
              <a:gd name="adj1" fmla="val 30635"/>
              <a:gd name="adj2" fmla="val 50000"/>
            </a:avLst>
          </a:prstGeom>
          <a:noFill/>
          <a:ln w="12700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05" tIns="41452" rIns="82905" bIns="41452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427" name="Line 27"/>
          <p:cNvSpPr>
            <a:spLocks noChangeShapeType="1"/>
          </p:cNvSpPr>
          <p:nvPr/>
        </p:nvSpPr>
        <p:spPr bwMode="auto">
          <a:xfrm flipV="1">
            <a:off x="5143500" y="1608138"/>
            <a:ext cx="440267" cy="247650"/>
          </a:xfrm>
          <a:prstGeom prst="line">
            <a:avLst/>
          </a:prstGeom>
          <a:noFill/>
          <a:ln w="12700">
            <a:solidFill>
              <a:schemeClr val="tx1"/>
            </a:solidFill>
            <a:bevel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905" tIns="41452" rIns="82905" bIns="41452" anchor="ctr">
            <a:spAutoFit/>
          </a:bodyPr>
          <a:lstStyle/>
          <a:p>
            <a:endParaRPr lang="zh-CN" altLang="en-US"/>
          </a:p>
        </p:txBody>
      </p:sp>
      <p:pic>
        <p:nvPicPr>
          <p:cNvPr id="16428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85" y="1773239"/>
            <a:ext cx="36618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84" y="1441450"/>
            <a:ext cx="31326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85" y="1077914"/>
            <a:ext cx="374649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矩形 100"/>
          <p:cNvSpPr>
            <a:spLocks noChangeArrowheads="1"/>
          </p:cNvSpPr>
          <p:nvPr/>
        </p:nvSpPr>
        <p:spPr bwMode="auto">
          <a:xfrm>
            <a:off x="10689168" y="1389317"/>
            <a:ext cx="1336616" cy="3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5" tIns="41458" rIns="82915" bIns="414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Logic Layer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515" name="Rectangle 90"/>
          <p:cNvSpPr>
            <a:spLocks noChangeArrowheads="1"/>
          </p:cNvSpPr>
          <p:nvPr/>
        </p:nvSpPr>
        <p:spPr bwMode="auto">
          <a:xfrm>
            <a:off x="2614085" y="3438525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</a:t>
            </a:r>
            <a:endParaRPr lang="zh-CN" altLang="en-US"/>
          </a:p>
        </p:txBody>
      </p:sp>
      <p:sp>
        <p:nvSpPr>
          <p:cNvPr id="18516" name="Rectangle 91"/>
          <p:cNvSpPr>
            <a:spLocks noChangeArrowheads="1"/>
          </p:cNvSpPr>
          <p:nvPr/>
        </p:nvSpPr>
        <p:spPr bwMode="auto">
          <a:xfrm>
            <a:off x="3005667" y="3438525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/>
          </a:p>
        </p:txBody>
      </p:sp>
      <p:sp>
        <p:nvSpPr>
          <p:cNvPr id="18517" name="Rectangle 92"/>
          <p:cNvSpPr>
            <a:spLocks noChangeArrowheads="1"/>
          </p:cNvSpPr>
          <p:nvPr/>
        </p:nvSpPr>
        <p:spPr bwMode="auto">
          <a:xfrm>
            <a:off x="3397251" y="3438525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/>
          </a:p>
        </p:txBody>
      </p:sp>
      <p:sp>
        <p:nvSpPr>
          <p:cNvPr id="18518" name="Rectangle 93"/>
          <p:cNvSpPr>
            <a:spLocks noChangeArrowheads="1"/>
          </p:cNvSpPr>
          <p:nvPr/>
        </p:nvSpPr>
        <p:spPr bwMode="auto">
          <a:xfrm>
            <a:off x="3788833" y="3438525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3</a:t>
            </a:r>
            <a:endParaRPr lang="zh-CN" altLang="en-US"/>
          </a:p>
        </p:txBody>
      </p:sp>
      <p:sp>
        <p:nvSpPr>
          <p:cNvPr id="18519" name="Rectangle 94"/>
          <p:cNvSpPr>
            <a:spLocks noChangeArrowheads="1"/>
          </p:cNvSpPr>
          <p:nvPr/>
        </p:nvSpPr>
        <p:spPr bwMode="auto">
          <a:xfrm>
            <a:off x="4180418" y="3438525"/>
            <a:ext cx="391583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4</a:t>
            </a:r>
            <a:endParaRPr lang="zh-CN" altLang="en-US"/>
          </a:p>
        </p:txBody>
      </p:sp>
      <p:sp>
        <p:nvSpPr>
          <p:cNvPr id="18520" name="Rectangle 95"/>
          <p:cNvSpPr>
            <a:spLocks noChangeArrowheads="1"/>
          </p:cNvSpPr>
          <p:nvPr/>
        </p:nvSpPr>
        <p:spPr bwMode="auto">
          <a:xfrm>
            <a:off x="4572000" y="3438525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5</a:t>
            </a:r>
            <a:endParaRPr lang="zh-CN" altLang="en-US"/>
          </a:p>
        </p:txBody>
      </p:sp>
      <p:sp>
        <p:nvSpPr>
          <p:cNvPr id="18521" name="Rectangle 96"/>
          <p:cNvSpPr>
            <a:spLocks noChangeArrowheads="1"/>
          </p:cNvSpPr>
          <p:nvPr/>
        </p:nvSpPr>
        <p:spPr bwMode="auto">
          <a:xfrm>
            <a:off x="7054851" y="3429000"/>
            <a:ext cx="391583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6</a:t>
            </a:r>
            <a:endParaRPr lang="zh-CN" altLang="en-US"/>
          </a:p>
        </p:txBody>
      </p:sp>
      <p:sp>
        <p:nvSpPr>
          <p:cNvPr id="18522" name="Rectangle 97"/>
          <p:cNvSpPr>
            <a:spLocks noChangeArrowheads="1"/>
          </p:cNvSpPr>
          <p:nvPr/>
        </p:nvSpPr>
        <p:spPr bwMode="auto">
          <a:xfrm>
            <a:off x="7446434" y="3429000"/>
            <a:ext cx="393700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7</a:t>
            </a:r>
            <a:endParaRPr lang="zh-CN" altLang="en-US"/>
          </a:p>
        </p:txBody>
      </p:sp>
      <p:sp>
        <p:nvSpPr>
          <p:cNvPr id="18523" name="Rectangle 98"/>
          <p:cNvSpPr>
            <a:spLocks noChangeArrowheads="1"/>
          </p:cNvSpPr>
          <p:nvPr/>
        </p:nvSpPr>
        <p:spPr bwMode="auto">
          <a:xfrm>
            <a:off x="7838018" y="3429000"/>
            <a:ext cx="391583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8</a:t>
            </a:r>
            <a:endParaRPr lang="zh-CN" altLang="en-US"/>
          </a:p>
        </p:txBody>
      </p:sp>
      <p:sp>
        <p:nvSpPr>
          <p:cNvPr id="18524" name="Rectangle 99"/>
          <p:cNvSpPr>
            <a:spLocks noChangeArrowheads="1"/>
          </p:cNvSpPr>
          <p:nvPr/>
        </p:nvSpPr>
        <p:spPr bwMode="auto">
          <a:xfrm>
            <a:off x="8229601" y="3429000"/>
            <a:ext cx="393700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9</a:t>
            </a:r>
            <a:endParaRPr lang="zh-CN" altLang="en-US"/>
          </a:p>
        </p:txBody>
      </p:sp>
      <p:sp>
        <p:nvSpPr>
          <p:cNvPr id="18525" name="Rectangle 100"/>
          <p:cNvSpPr>
            <a:spLocks noChangeArrowheads="1"/>
          </p:cNvSpPr>
          <p:nvPr/>
        </p:nvSpPr>
        <p:spPr bwMode="auto">
          <a:xfrm>
            <a:off x="8621185" y="3429000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10</a:t>
            </a:r>
            <a:endParaRPr lang="zh-CN" altLang="en-US"/>
          </a:p>
        </p:txBody>
      </p:sp>
      <p:sp>
        <p:nvSpPr>
          <p:cNvPr id="18526" name="Rectangle 101"/>
          <p:cNvSpPr>
            <a:spLocks noChangeArrowheads="1"/>
          </p:cNvSpPr>
          <p:nvPr/>
        </p:nvSpPr>
        <p:spPr bwMode="auto">
          <a:xfrm>
            <a:off x="9012767" y="3429000"/>
            <a:ext cx="393700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11</a:t>
            </a:r>
            <a:endParaRPr lang="zh-CN" altLang="en-US"/>
          </a:p>
        </p:txBody>
      </p:sp>
      <p:sp>
        <p:nvSpPr>
          <p:cNvPr id="18527" name="Rectangle 102"/>
          <p:cNvSpPr>
            <a:spLocks noChangeArrowheads="1"/>
          </p:cNvSpPr>
          <p:nvPr/>
        </p:nvSpPr>
        <p:spPr bwMode="auto">
          <a:xfrm>
            <a:off x="2609851" y="3455988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</a:t>
            </a:r>
            <a:endParaRPr lang="zh-CN" altLang="en-US"/>
          </a:p>
        </p:txBody>
      </p:sp>
      <p:sp>
        <p:nvSpPr>
          <p:cNvPr id="18528" name="Rectangle 103"/>
          <p:cNvSpPr>
            <a:spLocks noChangeArrowheads="1"/>
          </p:cNvSpPr>
          <p:nvPr/>
        </p:nvSpPr>
        <p:spPr bwMode="auto">
          <a:xfrm>
            <a:off x="3001433" y="3455988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/>
          </a:p>
        </p:txBody>
      </p:sp>
      <p:sp>
        <p:nvSpPr>
          <p:cNvPr id="18529" name="Rectangle 104"/>
          <p:cNvSpPr>
            <a:spLocks noChangeArrowheads="1"/>
          </p:cNvSpPr>
          <p:nvPr/>
        </p:nvSpPr>
        <p:spPr bwMode="auto">
          <a:xfrm>
            <a:off x="3393018" y="3455988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/>
          </a:p>
        </p:txBody>
      </p:sp>
      <p:sp>
        <p:nvSpPr>
          <p:cNvPr id="18530" name="Rectangle 105"/>
          <p:cNvSpPr>
            <a:spLocks noChangeArrowheads="1"/>
          </p:cNvSpPr>
          <p:nvPr/>
        </p:nvSpPr>
        <p:spPr bwMode="auto">
          <a:xfrm>
            <a:off x="3784600" y="3455988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3</a:t>
            </a:r>
            <a:endParaRPr lang="zh-CN" altLang="en-US"/>
          </a:p>
        </p:txBody>
      </p:sp>
      <p:sp>
        <p:nvSpPr>
          <p:cNvPr id="18531" name="Rectangle 106"/>
          <p:cNvSpPr>
            <a:spLocks noChangeArrowheads="1"/>
          </p:cNvSpPr>
          <p:nvPr/>
        </p:nvSpPr>
        <p:spPr bwMode="auto">
          <a:xfrm>
            <a:off x="4176185" y="3455988"/>
            <a:ext cx="391583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4</a:t>
            </a:r>
            <a:endParaRPr lang="zh-CN" altLang="en-US"/>
          </a:p>
        </p:txBody>
      </p:sp>
      <p:sp>
        <p:nvSpPr>
          <p:cNvPr id="18532" name="Rectangle 107"/>
          <p:cNvSpPr>
            <a:spLocks noChangeArrowheads="1"/>
          </p:cNvSpPr>
          <p:nvPr/>
        </p:nvSpPr>
        <p:spPr bwMode="auto">
          <a:xfrm>
            <a:off x="4567767" y="3455988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5</a:t>
            </a:r>
            <a:endParaRPr lang="zh-CN" altLang="en-US"/>
          </a:p>
        </p:txBody>
      </p:sp>
      <p:sp>
        <p:nvSpPr>
          <p:cNvPr id="18533" name="Rectangle 108"/>
          <p:cNvSpPr>
            <a:spLocks noChangeArrowheads="1"/>
          </p:cNvSpPr>
          <p:nvPr/>
        </p:nvSpPr>
        <p:spPr bwMode="auto">
          <a:xfrm>
            <a:off x="7054851" y="3455988"/>
            <a:ext cx="391583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6</a:t>
            </a:r>
            <a:endParaRPr lang="zh-CN" altLang="en-US"/>
          </a:p>
        </p:txBody>
      </p:sp>
      <p:sp>
        <p:nvSpPr>
          <p:cNvPr id="18534" name="Rectangle 109"/>
          <p:cNvSpPr>
            <a:spLocks noChangeArrowheads="1"/>
          </p:cNvSpPr>
          <p:nvPr/>
        </p:nvSpPr>
        <p:spPr bwMode="auto">
          <a:xfrm>
            <a:off x="7446434" y="3455988"/>
            <a:ext cx="393700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7</a:t>
            </a:r>
            <a:endParaRPr lang="zh-CN" altLang="en-US"/>
          </a:p>
        </p:txBody>
      </p:sp>
      <p:sp>
        <p:nvSpPr>
          <p:cNvPr id="18535" name="Rectangle 110"/>
          <p:cNvSpPr>
            <a:spLocks noChangeArrowheads="1"/>
          </p:cNvSpPr>
          <p:nvPr/>
        </p:nvSpPr>
        <p:spPr bwMode="auto">
          <a:xfrm>
            <a:off x="7838018" y="3455988"/>
            <a:ext cx="391583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8</a:t>
            </a:r>
            <a:endParaRPr lang="zh-CN" altLang="en-US"/>
          </a:p>
        </p:txBody>
      </p:sp>
      <p:sp>
        <p:nvSpPr>
          <p:cNvPr id="18536" name="Rectangle 111"/>
          <p:cNvSpPr>
            <a:spLocks noChangeArrowheads="1"/>
          </p:cNvSpPr>
          <p:nvPr/>
        </p:nvSpPr>
        <p:spPr bwMode="auto">
          <a:xfrm>
            <a:off x="8229601" y="3455988"/>
            <a:ext cx="393700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9</a:t>
            </a:r>
            <a:endParaRPr lang="zh-CN" altLang="en-US"/>
          </a:p>
        </p:txBody>
      </p:sp>
      <p:sp>
        <p:nvSpPr>
          <p:cNvPr id="18537" name="Rectangle 112"/>
          <p:cNvSpPr>
            <a:spLocks noChangeArrowheads="1"/>
          </p:cNvSpPr>
          <p:nvPr/>
        </p:nvSpPr>
        <p:spPr bwMode="auto">
          <a:xfrm>
            <a:off x="8621185" y="3455988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10</a:t>
            </a:r>
            <a:endParaRPr lang="zh-CN" altLang="en-US"/>
          </a:p>
        </p:txBody>
      </p:sp>
      <p:sp>
        <p:nvSpPr>
          <p:cNvPr id="18538" name="Rectangle 113"/>
          <p:cNvSpPr>
            <a:spLocks noChangeArrowheads="1"/>
          </p:cNvSpPr>
          <p:nvPr/>
        </p:nvSpPr>
        <p:spPr bwMode="auto">
          <a:xfrm>
            <a:off x="9012767" y="3455988"/>
            <a:ext cx="393700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11</a:t>
            </a:r>
            <a:endParaRPr lang="zh-CN" altLang="en-US"/>
          </a:p>
        </p:txBody>
      </p:sp>
      <p:sp>
        <p:nvSpPr>
          <p:cNvPr id="18539" name="流程图: 汇总连接 99"/>
          <p:cNvSpPr>
            <a:spLocks noChangeArrowheads="1"/>
          </p:cNvSpPr>
          <p:nvPr/>
        </p:nvSpPr>
        <p:spPr bwMode="auto">
          <a:xfrm>
            <a:off x="622301" y="2205039"/>
            <a:ext cx="960967" cy="719137"/>
          </a:xfrm>
          <a:prstGeom prst="flowChartSummingJunction">
            <a:avLst/>
          </a:prstGeom>
          <a:noFill/>
          <a:ln w="635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40" name="Rectangle 66"/>
          <p:cNvSpPr>
            <a:spLocks noChangeArrowheads="1"/>
          </p:cNvSpPr>
          <p:nvPr/>
        </p:nvSpPr>
        <p:spPr bwMode="auto">
          <a:xfrm>
            <a:off x="2614085" y="3560763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a</a:t>
            </a:r>
            <a:endParaRPr lang="zh-CN" altLang="en-US"/>
          </a:p>
        </p:txBody>
      </p:sp>
      <p:sp>
        <p:nvSpPr>
          <p:cNvPr id="18541" name="Rectangle 67"/>
          <p:cNvSpPr>
            <a:spLocks noChangeArrowheads="1"/>
          </p:cNvSpPr>
          <p:nvPr/>
        </p:nvSpPr>
        <p:spPr bwMode="auto">
          <a:xfrm>
            <a:off x="3005667" y="3560763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b</a:t>
            </a:r>
            <a:endParaRPr lang="zh-CN" altLang="en-US"/>
          </a:p>
        </p:txBody>
      </p:sp>
      <p:sp>
        <p:nvSpPr>
          <p:cNvPr id="18542" name="Rectangle 68"/>
          <p:cNvSpPr>
            <a:spLocks noChangeArrowheads="1"/>
          </p:cNvSpPr>
          <p:nvPr/>
        </p:nvSpPr>
        <p:spPr bwMode="auto">
          <a:xfrm>
            <a:off x="3397251" y="3560763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c</a:t>
            </a:r>
            <a:endParaRPr lang="zh-CN" altLang="en-US"/>
          </a:p>
        </p:txBody>
      </p:sp>
      <p:sp>
        <p:nvSpPr>
          <p:cNvPr id="18543" name="Rectangle 69"/>
          <p:cNvSpPr>
            <a:spLocks noChangeArrowheads="1"/>
          </p:cNvSpPr>
          <p:nvPr/>
        </p:nvSpPr>
        <p:spPr bwMode="auto">
          <a:xfrm>
            <a:off x="3788833" y="3560763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d</a:t>
            </a:r>
            <a:endParaRPr lang="zh-CN" altLang="en-US"/>
          </a:p>
        </p:txBody>
      </p:sp>
      <p:sp>
        <p:nvSpPr>
          <p:cNvPr id="18544" name="Rectangle 70"/>
          <p:cNvSpPr>
            <a:spLocks noChangeArrowheads="1"/>
          </p:cNvSpPr>
          <p:nvPr/>
        </p:nvSpPr>
        <p:spPr bwMode="auto">
          <a:xfrm>
            <a:off x="4180418" y="3560763"/>
            <a:ext cx="391583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e</a:t>
            </a:r>
            <a:endParaRPr lang="zh-CN" altLang="en-US"/>
          </a:p>
        </p:txBody>
      </p:sp>
      <p:sp>
        <p:nvSpPr>
          <p:cNvPr id="18545" name="Rectangle 71"/>
          <p:cNvSpPr>
            <a:spLocks noChangeArrowheads="1"/>
          </p:cNvSpPr>
          <p:nvPr/>
        </p:nvSpPr>
        <p:spPr bwMode="auto">
          <a:xfrm>
            <a:off x="4572000" y="3560763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f</a:t>
            </a:r>
            <a:endParaRPr lang="zh-CN" altLang="en-US"/>
          </a:p>
        </p:txBody>
      </p:sp>
      <p:sp>
        <p:nvSpPr>
          <p:cNvPr id="18546" name="Rectangle 72"/>
          <p:cNvSpPr>
            <a:spLocks noChangeArrowheads="1"/>
          </p:cNvSpPr>
          <p:nvPr/>
        </p:nvSpPr>
        <p:spPr bwMode="auto">
          <a:xfrm>
            <a:off x="7052734" y="3529013"/>
            <a:ext cx="393700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g</a:t>
            </a:r>
            <a:endParaRPr lang="zh-CN" altLang="en-US"/>
          </a:p>
        </p:txBody>
      </p:sp>
      <p:sp>
        <p:nvSpPr>
          <p:cNvPr id="18547" name="Rectangle 73"/>
          <p:cNvSpPr>
            <a:spLocks noChangeArrowheads="1"/>
          </p:cNvSpPr>
          <p:nvPr/>
        </p:nvSpPr>
        <p:spPr bwMode="auto">
          <a:xfrm>
            <a:off x="7446434" y="3529013"/>
            <a:ext cx="393700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h</a:t>
            </a:r>
            <a:endParaRPr lang="zh-CN" altLang="en-US"/>
          </a:p>
        </p:txBody>
      </p:sp>
      <p:sp>
        <p:nvSpPr>
          <p:cNvPr id="18548" name="Rectangle 74"/>
          <p:cNvSpPr>
            <a:spLocks noChangeArrowheads="1"/>
          </p:cNvSpPr>
          <p:nvPr/>
        </p:nvSpPr>
        <p:spPr bwMode="auto">
          <a:xfrm>
            <a:off x="7835901" y="3529013"/>
            <a:ext cx="393700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i</a:t>
            </a:r>
            <a:endParaRPr lang="zh-CN" altLang="en-US"/>
          </a:p>
        </p:txBody>
      </p:sp>
      <p:sp>
        <p:nvSpPr>
          <p:cNvPr id="18549" name="Rectangle 75"/>
          <p:cNvSpPr>
            <a:spLocks noChangeArrowheads="1"/>
          </p:cNvSpPr>
          <p:nvPr/>
        </p:nvSpPr>
        <p:spPr bwMode="auto">
          <a:xfrm>
            <a:off x="8229601" y="3529013"/>
            <a:ext cx="393700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j</a:t>
            </a:r>
            <a:endParaRPr lang="zh-CN" altLang="en-US"/>
          </a:p>
        </p:txBody>
      </p:sp>
      <p:sp>
        <p:nvSpPr>
          <p:cNvPr id="18550" name="Rectangle 76"/>
          <p:cNvSpPr>
            <a:spLocks noChangeArrowheads="1"/>
          </p:cNvSpPr>
          <p:nvPr/>
        </p:nvSpPr>
        <p:spPr bwMode="auto">
          <a:xfrm>
            <a:off x="8623300" y="3529013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k</a:t>
            </a:r>
            <a:endParaRPr lang="zh-CN" altLang="en-US"/>
          </a:p>
        </p:txBody>
      </p:sp>
      <p:sp>
        <p:nvSpPr>
          <p:cNvPr id="18551" name="Rectangle 77"/>
          <p:cNvSpPr>
            <a:spLocks noChangeArrowheads="1"/>
          </p:cNvSpPr>
          <p:nvPr/>
        </p:nvSpPr>
        <p:spPr bwMode="auto">
          <a:xfrm>
            <a:off x="9012767" y="3529013"/>
            <a:ext cx="393700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l</a:t>
            </a:r>
            <a:endParaRPr lang="zh-CN" altLang="en-US"/>
          </a:p>
        </p:txBody>
      </p:sp>
      <p:sp>
        <p:nvSpPr>
          <p:cNvPr id="18552" name="Rectangle 78"/>
          <p:cNvSpPr>
            <a:spLocks noChangeArrowheads="1"/>
          </p:cNvSpPr>
          <p:nvPr/>
        </p:nvSpPr>
        <p:spPr bwMode="auto">
          <a:xfrm>
            <a:off x="2614085" y="3573463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a</a:t>
            </a:r>
            <a:endParaRPr lang="zh-CN" altLang="en-US"/>
          </a:p>
        </p:txBody>
      </p:sp>
      <p:sp>
        <p:nvSpPr>
          <p:cNvPr id="18553" name="Rectangle 79"/>
          <p:cNvSpPr>
            <a:spLocks noChangeArrowheads="1"/>
          </p:cNvSpPr>
          <p:nvPr/>
        </p:nvSpPr>
        <p:spPr bwMode="auto">
          <a:xfrm>
            <a:off x="3005667" y="3573463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b</a:t>
            </a:r>
            <a:endParaRPr lang="zh-CN" altLang="en-US"/>
          </a:p>
        </p:txBody>
      </p:sp>
      <p:sp>
        <p:nvSpPr>
          <p:cNvPr id="18554" name="Rectangle 80"/>
          <p:cNvSpPr>
            <a:spLocks noChangeArrowheads="1"/>
          </p:cNvSpPr>
          <p:nvPr/>
        </p:nvSpPr>
        <p:spPr bwMode="auto">
          <a:xfrm>
            <a:off x="3397251" y="3573463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c</a:t>
            </a:r>
            <a:endParaRPr lang="zh-CN" altLang="en-US"/>
          </a:p>
        </p:txBody>
      </p:sp>
      <p:sp>
        <p:nvSpPr>
          <p:cNvPr id="18555" name="Rectangle 81"/>
          <p:cNvSpPr>
            <a:spLocks noChangeArrowheads="1"/>
          </p:cNvSpPr>
          <p:nvPr/>
        </p:nvSpPr>
        <p:spPr bwMode="auto">
          <a:xfrm>
            <a:off x="3788833" y="3573463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d</a:t>
            </a:r>
            <a:endParaRPr lang="zh-CN" altLang="en-US"/>
          </a:p>
        </p:txBody>
      </p:sp>
      <p:sp>
        <p:nvSpPr>
          <p:cNvPr id="18556" name="Rectangle 82"/>
          <p:cNvSpPr>
            <a:spLocks noChangeArrowheads="1"/>
          </p:cNvSpPr>
          <p:nvPr/>
        </p:nvSpPr>
        <p:spPr bwMode="auto">
          <a:xfrm>
            <a:off x="4180418" y="3573463"/>
            <a:ext cx="391583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e</a:t>
            </a:r>
            <a:endParaRPr lang="zh-CN" altLang="en-US"/>
          </a:p>
        </p:txBody>
      </p:sp>
      <p:sp>
        <p:nvSpPr>
          <p:cNvPr id="18557" name="Rectangle 83"/>
          <p:cNvSpPr>
            <a:spLocks noChangeArrowheads="1"/>
          </p:cNvSpPr>
          <p:nvPr/>
        </p:nvSpPr>
        <p:spPr bwMode="auto">
          <a:xfrm>
            <a:off x="4572000" y="3573463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f</a:t>
            </a:r>
            <a:endParaRPr lang="zh-CN" altLang="en-US"/>
          </a:p>
        </p:txBody>
      </p:sp>
      <p:sp>
        <p:nvSpPr>
          <p:cNvPr id="18558" name="Rectangle 84"/>
          <p:cNvSpPr>
            <a:spLocks noChangeArrowheads="1"/>
          </p:cNvSpPr>
          <p:nvPr/>
        </p:nvSpPr>
        <p:spPr bwMode="auto">
          <a:xfrm>
            <a:off x="7052734" y="3529013"/>
            <a:ext cx="393700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g</a:t>
            </a:r>
            <a:endParaRPr lang="zh-CN" altLang="en-US"/>
          </a:p>
        </p:txBody>
      </p:sp>
      <p:sp>
        <p:nvSpPr>
          <p:cNvPr id="18559" name="Rectangle 85"/>
          <p:cNvSpPr>
            <a:spLocks noChangeArrowheads="1"/>
          </p:cNvSpPr>
          <p:nvPr/>
        </p:nvSpPr>
        <p:spPr bwMode="auto">
          <a:xfrm>
            <a:off x="7446434" y="3529013"/>
            <a:ext cx="393700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h</a:t>
            </a:r>
            <a:endParaRPr lang="zh-CN" altLang="en-US"/>
          </a:p>
        </p:txBody>
      </p:sp>
      <p:sp>
        <p:nvSpPr>
          <p:cNvPr id="18560" name="Rectangle 86"/>
          <p:cNvSpPr>
            <a:spLocks noChangeArrowheads="1"/>
          </p:cNvSpPr>
          <p:nvPr/>
        </p:nvSpPr>
        <p:spPr bwMode="auto">
          <a:xfrm>
            <a:off x="7835901" y="3529013"/>
            <a:ext cx="393700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i</a:t>
            </a:r>
          </a:p>
        </p:txBody>
      </p:sp>
      <p:sp>
        <p:nvSpPr>
          <p:cNvPr id="18561" name="Rectangle 87"/>
          <p:cNvSpPr>
            <a:spLocks noChangeArrowheads="1"/>
          </p:cNvSpPr>
          <p:nvPr/>
        </p:nvSpPr>
        <p:spPr bwMode="auto">
          <a:xfrm>
            <a:off x="8229601" y="3529013"/>
            <a:ext cx="393700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j</a:t>
            </a:r>
            <a:endParaRPr lang="zh-CN" altLang="en-US"/>
          </a:p>
        </p:txBody>
      </p:sp>
      <p:sp>
        <p:nvSpPr>
          <p:cNvPr id="18562" name="Rectangle 88"/>
          <p:cNvSpPr>
            <a:spLocks noChangeArrowheads="1"/>
          </p:cNvSpPr>
          <p:nvPr/>
        </p:nvSpPr>
        <p:spPr bwMode="auto">
          <a:xfrm>
            <a:off x="8623300" y="3529013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k</a:t>
            </a:r>
            <a:endParaRPr lang="zh-CN" altLang="en-US"/>
          </a:p>
        </p:txBody>
      </p:sp>
      <p:sp>
        <p:nvSpPr>
          <p:cNvPr id="18563" name="Rectangle 89"/>
          <p:cNvSpPr>
            <a:spLocks noChangeArrowheads="1"/>
          </p:cNvSpPr>
          <p:nvPr/>
        </p:nvSpPr>
        <p:spPr bwMode="auto">
          <a:xfrm>
            <a:off x="9012767" y="3529013"/>
            <a:ext cx="393700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l</a:t>
            </a:r>
            <a:endParaRPr lang="zh-CN" altLang="en-US"/>
          </a:p>
        </p:txBody>
      </p:sp>
      <p:sp>
        <p:nvSpPr>
          <p:cNvPr id="18564" name="Rectangle 90"/>
          <p:cNvSpPr>
            <a:spLocks noChangeArrowheads="1"/>
          </p:cNvSpPr>
          <p:nvPr/>
        </p:nvSpPr>
        <p:spPr bwMode="auto">
          <a:xfrm>
            <a:off x="1731433" y="3687763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A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65" name="Rectangle 91"/>
          <p:cNvSpPr>
            <a:spLocks noChangeArrowheads="1"/>
          </p:cNvSpPr>
          <p:nvPr/>
        </p:nvSpPr>
        <p:spPr bwMode="auto">
          <a:xfrm>
            <a:off x="2133600" y="3690938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B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66" name="Rectangle 92"/>
          <p:cNvSpPr>
            <a:spLocks noChangeArrowheads="1"/>
          </p:cNvSpPr>
          <p:nvPr/>
        </p:nvSpPr>
        <p:spPr bwMode="auto">
          <a:xfrm>
            <a:off x="2525185" y="3690938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C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67" name="Rectangle 93"/>
          <p:cNvSpPr>
            <a:spLocks noChangeArrowheads="1"/>
          </p:cNvSpPr>
          <p:nvPr/>
        </p:nvSpPr>
        <p:spPr bwMode="auto">
          <a:xfrm>
            <a:off x="2916767" y="3690938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D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68" name="Rectangle 94"/>
          <p:cNvSpPr>
            <a:spLocks noChangeArrowheads="1"/>
          </p:cNvSpPr>
          <p:nvPr/>
        </p:nvSpPr>
        <p:spPr bwMode="auto">
          <a:xfrm>
            <a:off x="3308351" y="3690938"/>
            <a:ext cx="391583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E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69" name="Rectangle 95"/>
          <p:cNvSpPr>
            <a:spLocks noChangeArrowheads="1"/>
          </p:cNvSpPr>
          <p:nvPr/>
        </p:nvSpPr>
        <p:spPr bwMode="auto">
          <a:xfrm>
            <a:off x="3699933" y="3690938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F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0" name="Rectangle 96"/>
          <p:cNvSpPr>
            <a:spLocks noChangeArrowheads="1"/>
          </p:cNvSpPr>
          <p:nvPr/>
        </p:nvSpPr>
        <p:spPr bwMode="auto">
          <a:xfrm>
            <a:off x="4093633" y="3690938"/>
            <a:ext cx="391584" cy="260350"/>
          </a:xfrm>
          <a:prstGeom prst="rect">
            <a:avLst/>
          </a:prstGeom>
          <a:solidFill>
            <a:srgbClr val="8064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G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1" name="Rectangle 97"/>
          <p:cNvSpPr>
            <a:spLocks noChangeArrowheads="1"/>
          </p:cNvSpPr>
          <p:nvPr/>
        </p:nvSpPr>
        <p:spPr bwMode="auto">
          <a:xfrm>
            <a:off x="4485218" y="3690938"/>
            <a:ext cx="391583" cy="260350"/>
          </a:xfrm>
          <a:prstGeom prst="rect">
            <a:avLst/>
          </a:prstGeom>
          <a:solidFill>
            <a:srgbClr val="8064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H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2" name="Rectangle 98"/>
          <p:cNvSpPr>
            <a:spLocks noChangeArrowheads="1"/>
          </p:cNvSpPr>
          <p:nvPr/>
        </p:nvSpPr>
        <p:spPr bwMode="auto">
          <a:xfrm>
            <a:off x="4876800" y="3690938"/>
            <a:ext cx="391584" cy="260350"/>
          </a:xfrm>
          <a:prstGeom prst="rect">
            <a:avLst/>
          </a:prstGeom>
          <a:solidFill>
            <a:srgbClr val="8064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I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3" name="Rectangle 99"/>
          <p:cNvSpPr>
            <a:spLocks noChangeArrowheads="1"/>
          </p:cNvSpPr>
          <p:nvPr/>
        </p:nvSpPr>
        <p:spPr bwMode="auto">
          <a:xfrm>
            <a:off x="5268385" y="3690938"/>
            <a:ext cx="391583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J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4" name="Rectangle 100"/>
          <p:cNvSpPr>
            <a:spLocks noChangeArrowheads="1"/>
          </p:cNvSpPr>
          <p:nvPr/>
        </p:nvSpPr>
        <p:spPr bwMode="auto">
          <a:xfrm>
            <a:off x="5659967" y="3690938"/>
            <a:ext cx="391584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K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5" name="Rectangle 101"/>
          <p:cNvSpPr>
            <a:spLocks noChangeArrowheads="1"/>
          </p:cNvSpPr>
          <p:nvPr/>
        </p:nvSpPr>
        <p:spPr bwMode="auto">
          <a:xfrm>
            <a:off x="6051551" y="3690938"/>
            <a:ext cx="391583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L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6" name="Rectangle 102"/>
          <p:cNvSpPr>
            <a:spLocks noChangeArrowheads="1"/>
          </p:cNvSpPr>
          <p:nvPr/>
        </p:nvSpPr>
        <p:spPr bwMode="auto">
          <a:xfrm>
            <a:off x="1742018" y="3717925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A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7" name="Rectangle 103"/>
          <p:cNvSpPr>
            <a:spLocks noChangeArrowheads="1"/>
          </p:cNvSpPr>
          <p:nvPr/>
        </p:nvSpPr>
        <p:spPr bwMode="auto">
          <a:xfrm>
            <a:off x="2133600" y="3717925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B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8" name="Rectangle 104"/>
          <p:cNvSpPr>
            <a:spLocks noChangeArrowheads="1"/>
          </p:cNvSpPr>
          <p:nvPr/>
        </p:nvSpPr>
        <p:spPr bwMode="auto">
          <a:xfrm>
            <a:off x="2525185" y="3717925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C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79" name="Rectangle 105"/>
          <p:cNvSpPr>
            <a:spLocks noChangeArrowheads="1"/>
          </p:cNvSpPr>
          <p:nvPr/>
        </p:nvSpPr>
        <p:spPr bwMode="auto">
          <a:xfrm>
            <a:off x="2916767" y="3717925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D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0" name="Rectangle 106"/>
          <p:cNvSpPr>
            <a:spLocks noChangeArrowheads="1"/>
          </p:cNvSpPr>
          <p:nvPr/>
        </p:nvSpPr>
        <p:spPr bwMode="auto">
          <a:xfrm>
            <a:off x="3308351" y="3717925"/>
            <a:ext cx="391583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E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1" name="Rectangle 107"/>
          <p:cNvSpPr>
            <a:spLocks noChangeArrowheads="1"/>
          </p:cNvSpPr>
          <p:nvPr/>
        </p:nvSpPr>
        <p:spPr bwMode="auto">
          <a:xfrm>
            <a:off x="3699933" y="3717925"/>
            <a:ext cx="391584" cy="260350"/>
          </a:xfrm>
          <a:prstGeom prst="rect">
            <a:avLst/>
          </a:prstGeom>
          <a:solidFill>
            <a:srgbClr val="9BBB5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F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2" name="Rectangle 108"/>
          <p:cNvSpPr>
            <a:spLocks noChangeArrowheads="1"/>
          </p:cNvSpPr>
          <p:nvPr/>
        </p:nvSpPr>
        <p:spPr bwMode="auto">
          <a:xfrm>
            <a:off x="4093633" y="3717925"/>
            <a:ext cx="391584" cy="260350"/>
          </a:xfrm>
          <a:prstGeom prst="rect">
            <a:avLst/>
          </a:prstGeom>
          <a:solidFill>
            <a:srgbClr val="8064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G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3" name="Rectangle 109"/>
          <p:cNvSpPr>
            <a:spLocks noChangeArrowheads="1"/>
          </p:cNvSpPr>
          <p:nvPr/>
        </p:nvSpPr>
        <p:spPr bwMode="auto">
          <a:xfrm>
            <a:off x="4485218" y="3717925"/>
            <a:ext cx="391583" cy="260350"/>
          </a:xfrm>
          <a:prstGeom prst="rect">
            <a:avLst/>
          </a:prstGeom>
          <a:solidFill>
            <a:srgbClr val="8064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H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4" name="Rectangle 110"/>
          <p:cNvSpPr>
            <a:spLocks noChangeArrowheads="1"/>
          </p:cNvSpPr>
          <p:nvPr/>
        </p:nvSpPr>
        <p:spPr bwMode="auto">
          <a:xfrm>
            <a:off x="4876800" y="3717925"/>
            <a:ext cx="391584" cy="260350"/>
          </a:xfrm>
          <a:prstGeom prst="rect">
            <a:avLst/>
          </a:prstGeom>
          <a:solidFill>
            <a:srgbClr val="8064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I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5" name="Rectangle 111"/>
          <p:cNvSpPr>
            <a:spLocks noChangeArrowheads="1"/>
          </p:cNvSpPr>
          <p:nvPr/>
        </p:nvSpPr>
        <p:spPr bwMode="auto">
          <a:xfrm>
            <a:off x="5268385" y="3717925"/>
            <a:ext cx="391583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J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6" name="Rectangle 112"/>
          <p:cNvSpPr>
            <a:spLocks noChangeArrowheads="1"/>
          </p:cNvSpPr>
          <p:nvPr/>
        </p:nvSpPr>
        <p:spPr bwMode="auto">
          <a:xfrm>
            <a:off x="5659967" y="3717925"/>
            <a:ext cx="391584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K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7" name="Rectangle 113"/>
          <p:cNvSpPr>
            <a:spLocks noChangeArrowheads="1"/>
          </p:cNvSpPr>
          <p:nvPr/>
        </p:nvSpPr>
        <p:spPr bwMode="auto">
          <a:xfrm>
            <a:off x="6051551" y="3717925"/>
            <a:ext cx="391583" cy="260350"/>
          </a:xfrm>
          <a:prstGeom prst="rect">
            <a:avLst/>
          </a:prstGeom>
          <a:solidFill>
            <a:srgbClr val="4BACC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L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8" name="流程图: 汇总连接 148"/>
          <p:cNvSpPr>
            <a:spLocks noChangeArrowheads="1"/>
          </p:cNvSpPr>
          <p:nvPr/>
        </p:nvSpPr>
        <p:spPr bwMode="auto">
          <a:xfrm>
            <a:off x="7643284" y="3192464"/>
            <a:ext cx="960967" cy="719137"/>
          </a:xfrm>
          <a:prstGeom prst="flowChartSummingJunction">
            <a:avLst/>
          </a:prstGeom>
          <a:noFill/>
          <a:ln w="635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89" name="流程图: 汇总连接 149"/>
          <p:cNvSpPr>
            <a:spLocks noChangeArrowheads="1"/>
          </p:cNvSpPr>
          <p:nvPr/>
        </p:nvSpPr>
        <p:spPr bwMode="auto">
          <a:xfrm>
            <a:off x="980018" y="5068888"/>
            <a:ext cx="956733" cy="717550"/>
          </a:xfrm>
          <a:prstGeom prst="flowChartSummingJunction">
            <a:avLst/>
          </a:prstGeom>
          <a:noFill/>
          <a:ln w="635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90" name="Oval 64"/>
          <p:cNvSpPr>
            <a:spLocks noChangeArrowheads="1"/>
          </p:cNvSpPr>
          <p:nvPr/>
        </p:nvSpPr>
        <p:spPr bwMode="auto">
          <a:xfrm rot="5400000">
            <a:off x="4107392" y="4697942"/>
            <a:ext cx="406400" cy="1132416"/>
          </a:xfrm>
          <a:prstGeom prst="ellipse">
            <a:avLst/>
          </a:prstGeom>
          <a:solidFill>
            <a:srgbClr val="92D05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91" name="Oval 64"/>
          <p:cNvSpPr>
            <a:spLocks noChangeArrowheads="1"/>
          </p:cNvSpPr>
          <p:nvPr/>
        </p:nvSpPr>
        <p:spPr bwMode="auto">
          <a:xfrm rot="5400000">
            <a:off x="6850592" y="5120217"/>
            <a:ext cx="406400" cy="1043517"/>
          </a:xfrm>
          <a:prstGeom prst="ellipse">
            <a:avLst/>
          </a:prstGeom>
          <a:solidFill>
            <a:srgbClr val="92D05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92" name="Rectangle 121"/>
          <p:cNvSpPr>
            <a:spLocks noChangeArrowheads="1"/>
          </p:cNvSpPr>
          <p:nvPr/>
        </p:nvSpPr>
        <p:spPr bwMode="auto">
          <a:xfrm>
            <a:off x="3702051" y="5127625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93" name="Rectangle 121"/>
          <p:cNvSpPr>
            <a:spLocks noChangeArrowheads="1"/>
          </p:cNvSpPr>
          <p:nvPr/>
        </p:nvSpPr>
        <p:spPr bwMode="auto">
          <a:xfrm>
            <a:off x="4485218" y="5127625"/>
            <a:ext cx="391583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594" name="Rectangle 119"/>
          <p:cNvSpPr>
            <a:spLocks noChangeArrowheads="1"/>
          </p:cNvSpPr>
          <p:nvPr/>
        </p:nvSpPr>
        <p:spPr bwMode="auto">
          <a:xfrm>
            <a:off x="6405033" y="5518150"/>
            <a:ext cx="391584" cy="260350"/>
          </a:xfrm>
          <a:prstGeom prst="rect">
            <a:avLst/>
          </a:prstGeom>
          <a:solidFill>
            <a:srgbClr val="8064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A</a:t>
            </a:r>
            <a:endParaRPr lang="zh-CN" altLang="en-US"/>
          </a:p>
        </p:txBody>
      </p:sp>
      <p:sp>
        <p:nvSpPr>
          <p:cNvPr id="18595" name="Rectangle 119"/>
          <p:cNvSpPr>
            <a:spLocks noChangeArrowheads="1"/>
          </p:cNvSpPr>
          <p:nvPr/>
        </p:nvSpPr>
        <p:spPr bwMode="auto">
          <a:xfrm>
            <a:off x="6752167" y="5518150"/>
            <a:ext cx="391584" cy="260350"/>
          </a:xfrm>
          <a:prstGeom prst="rect">
            <a:avLst/>
          </a:prstGeom>
          <a:solidFill>
            <a:srgbClr val="8064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B</a:t>
            </a:r>
            <a:endParaRPr lang="zh-CN" altLang="en-US"/>
          </a:p>
        </p:txBody>
      </p:sp>
      <p:sp>
        <p:nvSpPr>
          <p:cNvPr id="18596" name="Rectangle 119"/>
          <p:cNvSpPr>
            <a:spLocks noChangeArrowheads="1"/>
          </p:cNvSpPr>
          <p:nvPr/>
        </p:nvSpPr>
        <p:spPr bwMode="auto">
          <a:xfrm>
            <a:off x="7143751" y="5518150"/>
            <a:ext cx="391583" cy="260350"/>
          </a:xfrm>
          <a:prstGeom prst="rect">
            <a:avLst/>
          </a:prstGeom>
          <a:solidFill>
            <a:srgbClr val="8064A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C</a:t>
            </a:r>
            <a:endParaRPr lang="zh-CN" altLang="en-US"/>
          </a:p>
        </p:txBody>
      </p:sp>
      <p:sp>
        <p:nvSpPr>
          <p:cNvPr id="16514" name="矩形 100"/>
          <p:cNvSpPr>
            <a:spLocks noChangeArrowheads="1"/>
          </p:cNvSpPr>
          <p:nvPr/>
        </p:nvSpPr>
        <p:spPr bwMode="auto">
          <a:xfrm>
            <a:off x="10405534" y="4375943"/>
            <a:ext cx="1593096" cy="3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5" tIns="41458" rIns="82915" bIns="414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16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Physical Layer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598" name="Rectangle 121"/>
          <p:cNvSpPr>
            <a:spLocks noChangeArrowheads="1"/>
          </p:cNvSpPr>
          <p:nvPr/>
        </p:nvSpPr>
        <p:spPr bwMode="auto">
          <a:xfrm>
            <a:off x="4093633" y="5127625"/>
            <a:ext cx="391584" cy="260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altLang="zh-CN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516" name="矩形 18603"/>
          <p:cNvSpPr>
            <a:spLocks noChangeArrowheads="1"/>
          </p:cNvSpPr>
          <p:nvPr/>
        </p:nvSpPr>
        <p:spPr bwMode="auto">
          <a:xfrm>
            <a:off x="334434" y="4984750"/>
            <a:ext cx="2868084" cy="18288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517" name="矩形 167"/>
          <p:cNvSpPr>
            <a:spLocks noChangeArrowheads="1"/>
          </p:cNvSpPr>
          <p:nvPr/>
        </p:nvSpPr>
        <p:spPr bwMode="auto">
          <a:xfrm>
            <a:off x="3325285" y="4984750"/>
            <a:ext cx="2865967" cy="18288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518" name="矩形 168"/>
          <p:cNvSpPr>
            <a:spLocks noChangeArrowheads="1"/>
          </p:cNvSpPr>
          <p:nvPr/>
        </p:nvSpPr>
        <p:spPr bwMode="auto">
          <a:xfrm>
            <a:off x="6288617" y="4984750"/>
            <a:ext cx="2868083" cy="18288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519" name="矩形 169"/>
          <p:cNvSpPr>
            <a:spLocks noChangeArrowheads="1"/>
          </p:cNvSpPr>
          <p:nvPr/>
        </p:nvSpPr>
        <p:spPr bwMode="auto">
          <a:xfrm>
            <a:off x="9264651" y="4984750"/>
            <a:ext cx="2868083" cy="18288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Data Redundancy,</a:t>
            </a:r>
            <a:r>
              <a:rPr lang="en-US" altLang="zh-CN" dirty="0"/>
              <a:t> </a:t>
            </a:r>
            <a:r>
              <a:rPr lang="en-US" altLang="zh-CN" dirty="0" smtClean="0"/>
              <a:t>Secure and Reliable</a:t>
            </a:r>
            <a:endParaRPr lang="zh-CN" altLang="en-US" dirty="0"/>
          </a:p>
        </p:txBody>
      </p:sp>
      <p:sp>
        <p:nvSpPr>
          <p:cNvPr id="165" name="Text Box 23"/>
          <p:cNvSpPr>
            <a:spLocks noChangeArrowheads="1"/>
          </p:cNvSpPr>
          <p:nvPr/>
        </p:nvSpPr>
        <p:spPr bwMode="auto">
          <a:xfrm>
            <a:off x="6032501" y="1101813"/>
            <a:ext cx="2581552" cy="208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5" tIns="41452" rIns="82905" bIns="414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/home/</a:t>
            </a:r>
            <a:r>
              <a:rPr lang="en-US" altLang="zh-CN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appl</a:t>
            </a:r>
            <a:r>
              <a:rPr lang="en-US" altLang="zh-CN" sz="9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/data/web/important_big_spreadsheet.xls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63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53 0.01574 L -0.52982 0.19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21" y="8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3 0.01505 L -0.5142 0.324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360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4" dur="500"/>
                                        <p:tgtEl>
                                          <p:spTgt spid="18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141E-6 1.14892E-6 L -0.14477 0.2562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5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2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45E-6 1.14892E-6 L -0.14823 0.256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5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4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968E-6 1.14892E-6 L -0.15186 0.256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6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5869E-6 -1.22586E-6 L 0.091 0.2560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852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5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7229E-6 -1.22586E-6 L 0.08737 0.2560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852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4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673E-6 -0.00021 L 0.08391 0.256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5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426E-6 -3.88411E-7 L -0.14814 0.2561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4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3476E-6 -3.88411E-7 L -0.15176 0.2561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6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3778E-7 -3.88411E-7 L -0.15523 0.2561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5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8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426E-6 -3.88411E-7 L 0.08753 0.2561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85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4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3476E-6 -3.88411E-7 L 0.08392 0.2561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85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3778E-7 -3.88411E-7 L 0.08045 0.256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53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0000" y="12800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3098E-6 -6.78144E-7 L -0.04471 0.257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85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2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804E-6 -6.78144E-7 L -0.04833 0.257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5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4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295E-6 -6.78144E-7 L -0.05195 0.257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6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3098E-6 -6.78144E-7 L 0.18372 0.257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85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2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804E-6 -6.78144E-7 L 0.1801 0.257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85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0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295E-6 -6.78144E-7 L 0.17663 0.25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85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8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607E-6 -6.78144E-7 L -0.04833 0.257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85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4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4912E-7 -6.78144E-7 L -0.0518 0.257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85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6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8589E-6 -6.78144E-7 L -0.05542 0.257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852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8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607E-6 -6.78144E-7 L 0.18026 0.257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853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0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4912E-7 -6.78144E-7 L 0.17664 0.257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853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80000" y="129000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8589E-6 -6.78144E-7 L 0.17317 0.25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853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70000" y="129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59 0.01621 L -0.53894 0.26389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1850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318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28" dur="500"/>
                                        <p:tgtEl>
                                          <p:spTgt spid="18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81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141E-6 -3.28296E-6 L 0.09105 0.3618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1854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45E-6 -3.28296E-6 L 0.08743 0.36188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1854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4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968E-6 -0.00021 L 0.08396 0.36188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854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141E-6 -3.28296E-6 L 0.31978 0.36188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855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0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45E-6 -3.28296E-6 L 0.31616 0.36188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85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8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968E-6 -0.00021 L 0.31254 0.36188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855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6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426E-6 3.76443E-6 L 0.08753 0.3619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854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4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3476E-6 3.76443E-6 L 0.08392 0.36195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854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3778E-7 3.76443E-6 L 0.08045 0.36195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854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426E-6 3.76443E-6 L 0.31596 0.36195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855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8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3476E-6 3.76443E-6 L 0.3125 0.36195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1855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6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3778E-7 3.76443E-6 L 0.30888 0.36195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1855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4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1827E-6 -3.37531E-6 L -0.50913 0.36209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1854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5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4594E-6 -3.37531E-6 L -0.51276 0.3620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1854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6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7001E-6 -3.37531E-6 L -0.51623 0.36209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1854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8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1827E-6 -3.37531E-6 L 0.184 0.36209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1855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2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4594E-6 -3.37531E-6 L 0.18021 0.36209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1855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0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7001E-6 -3.37531E-6 L 0.1769 0.36209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1856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8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422E-6 -3.37531E-6 L -0.51276 0.36209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1854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6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7164E-6 -3.37531E-6 L -0.51638 0.36209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855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58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5E-6 -3.37531E-6 L -0.51985 0.3620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1855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60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422E-6 -3.37531E-6 L 0.18037 0.36209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1856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0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7164E-6 -3.37531E-6 L 0.17675 0.36209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1856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80000" y="1810000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5E-6 -3.37531E-6 L 0.17328 0.36209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1856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70000" y="18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85 0.02268 L -0.53559 0.21273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1850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864600" y="94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41" dur="500"/>
                                        <p:tgtEl>
                                          <p:spTgt spid="18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 nodeType="clickPar">
                      <p:stCondLst>
                        <p:cond delay="indefinite"/>
                      </p:stCondLst>
                      <p:childTnLst>
                        <p:par>
                          <p:cTn id="2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303E-6 -2.94118E-6 L -0.07326 0.27647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856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7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208E-6 -2.94118E-6 L -0.07673 0.27647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185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8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1886E-6 -2.94118E-6 L -0.08036 0.27647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856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303E-6 -2.94118E-6 L 0.39137 0.27647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185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96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208E-6 -2.94118E-6 L 0.38775 0.27647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1857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94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1886E-6 -0.00021 L 0.38411 0.27647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92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498E-6 -2.94118E-6 L 0.06617 0.27647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1856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3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8075E-6 -2.94118E-6 L 0.06255 0.27647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85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1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1169E-6 -2.94118E-6 L 0.05908 0.27647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185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498E-6 -2.94118E-6 L 0.53064 0.2764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857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65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8075E-6 -2.94118E-6 L 0.52718 0.27647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1858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64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1169E-6 -2.94118E-6 L 0.52355 0.27647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858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620000" y="1380000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-0.0104 L -0.17587 0.39006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185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000" y="2000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104 L -0.17621 0.39006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185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200" y="20000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104 L -0.1783 0.39006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9400" y="20000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04 L 0.06319 0.39006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1858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800" y="20000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104 L 0.06129 0.39006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1858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600" y="20000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104 L 0.05764 0.39006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858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400" y="20000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1.79191E-6 L 0.19635 0.39075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185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700" y="19500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834E-6 -2.94118E-6 L 0.19127 0.39076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85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00" y="1950000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74E-6 -2.94118E-6 L 0.18765 0.39076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1857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40000" y="195000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1.21387E-6 L 0.42361 0.39006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1858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700" y="19500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1.21387E-6 L 0.41823 0.39006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858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300" y="19500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-1.21387E-6 L 0.41441 0.39006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1858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200" y="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8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8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8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8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4" presetID="6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5" dur="1000" fill="hold"/>
                                        <p:tgtEl>
                                          <p:spTgt spid="185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8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8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6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1" dur="1000" fill="hold"/>
                                        <p:tgtEl>
                                          <p:spTgt spid="185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 nodeType="clickPar">
                      <p:stCondLst>
                        <p:cond delay="indefinite"/>
                      </p:stCondLst>
                      <p:childTnLst>
                        <p:par>
                          <p:cTn id="3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9319E-7 3.69748E-6 L -0.14668 0.06806 " pathEditMode="relative" rAng="0" ptsTypes="AA">
                                      <p:cBhvr>
                                        <p:cTn id="367" dur="2000" fill="hold"/>
                                        <p:tgtEl>
                                          <p:spTgt spid="1859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30000" y="340000"/>
                                    </p:animMotion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9319E-7 3.69748E-6 L -0.14668 0.06806 " pathEditMode="relative" rAng="0" ptsTypes="AA">
                                      <p:cBhvr>
                                        <p:cTn id="371" dur="2000" fill="hold"/>
                                        <p:tgtEl>
                                          <p:spTgt spid="1859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30000" y="340000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6 -0.00069 L -0.21979 0.12324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859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00" y="6200"/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0069 L -0.22135 0.12324 " pathEditMode="relative" rAng="0" ptsTypes="AA">
                                      <p:cBhvr>
                                        <p:cTn id="379" dur="2000" fill="hold"/>
                                        <p:tgtEl>
                                          <p:spTgt spid="1859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00" y="6200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00069 L -0.22448 0.12324 " pathEditMode="relative" rAng="0" ptsTypes="AA">
                                      <p:cBhvr>
                                        <p:cTn id="383" dur="2000" fill="hold"/>
                                        <p:tgtEl>
                                          <p:spTgt spid="1859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00" y="6200"/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9319E-7 3.69748E-6 L -0.14668 0.06806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1859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30000" y="3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6" grpId="0" bldLvl="0" animBg="1" autoUpdateAnimBg="0"/>
      <p:bldP spid="18506" grpId="1" bldLvl="0" animBg="1" autoUpdateAnimBg="0"/>
      <p:bldP spid="18507" grpId="0" bldLvl="0" animBg="1" autoUpdateAnimBg="0"/>
      <p:bldP spid="18507" grpId="1" bldLvl="0" animBg="1" autoUpdateAnimBg="0"/>
      <p:bldP spid="18508" grpId="0" bldLvl="0" animBg="1" autoUpdateAnimBg="0"/>
      <p:bldP spid="18508" grpId="1" bldLvl="0" animBg="1" autoUpdateAnimBg="0"/>
      <p:bldP spid="18515" grpId="0" bldLvl="0" animBg="1" autoUpdateAnimBg="0"/>
      <p:bldP spid="18515" grpId="1" bldLvl="0" animBg="1" autoUpdateAnimBg="0"/>
      <p:bldP spid="18516" grpId="0" bldLvl="0" animBg="1" autoUpdateAnimBg="0"/>
      <p:bldP spid="18516" grpId="1" bldLvl="0" animBg="1" autoUpdateAnimBg="0"/>
      <p:bldP spid="18517" grpId="0" bldLvl="0" animBg="1" autoUpdateAnimBg="0"/>
      <p:bldP spid="18517" grpId="1" bldLvl="0" animBg="1" autoUpdateAnimBg="0"/>
      <p:bldP spid="18518" grpId="0" bldLvl="0" animBg="1" autoUpdateAnimBg="0"/>
      <p:bldP spid="18518" grpId="1" bldLvl="0" animBg="1" autoUpdateAnimBg="0"/>
      <p:bldP spid="18519" grpId="0" bldLvl="0" animBg="1" autoUpdateAnimBg="0"/>
      <p:bldP spid="18519" grpId="1" bldLvl="0" animBg="1" autoUpdateAnimBg="0"/>
      <p:bldP spid="18520" grpId="0" bldLvl="0" animBg="1" autoUpdateAnimBg="0"/>
      <p:bldP spid="18520" grpId="1" bldLvl="0" animBg="1" autoUpdateAnimBg="0"/>
      <p:bldP spid="18521" grpId="0" bldLvl="0" animBg="1" autoUpdateAnimBg="0"/>
      <p:bldP spid="18521" grpId="1" bldLvl="0" animBg="1" autoUpdateAnimBg="0"/>
      <p:bldP spid="18522" grpId="0" bldLvl="0" animBg="1" autoUpdateAnimBg="0"/>
      <p:bldP spid="18522" grpId="1" bldLvl="0" animBg="1" autoUpdateAnimBg="0"/>
      <p:bldP spid="18523" grpId="0" bldLvl="0" animBg="1" autoUpdateAnimBg="0"/>
      <p:bldP spid="18523" grpId="1" bldLvl="0" animBg="1" autoUpdateAnimBg="0"/>
      <p:bldP spid="18524" grpId="0" bldLvl="0" animBg="1" autoUpdateAnimBg="0"/>
      <p:bldP spid="18524" grpId="1" bldLvl="0" animBg="1" autoUpdateAnimBg="0"/>
      <p:bldP spid="18525" grpId="0" bldLvl="0" animBg="1" autoUpdateAnimBg="0"/>
      <p:bldP spid="18525" grpId="1" bldLvl="0" animBg="1" autoUpdateAnimBg="0"/>
      <p:bldP spid="18526" grpId="0" bldLvl="0" animBg="1" autoUpdateAnimBg="0"/>
      <p:bldP spid="18526" grpId="1" bldLvl="0" animBg="1" autoUpdateAnimBg="0"/>
      <p:bldP spid="18527" grpId="0" bldLvl="0" animBg="1" autoUpdateAnimBg="0"/>
      <p:bldP spid="18527" grpId="1" bldLvl="0" animBg="1" autoUpdateAnimBg="0"/>
      <p:bldP spid="18528" grpId="0" bldLvl="0" animBg="1" autoUpdateAnimBg="0"/>
      <p:bldP spid="18528" grpId="1" bldLvl="0" animBg="1" autoUpdateAnimBg="0"/>
      <p:bldP spid="18529" grpId="0" bldLvl="0" animBg="1" autoUpdateAnimBg="0"/>
      <p:bldP spid="18529" grpId="1" bldLvl="0" animBg="1" autoUpdateAnimBg="0"/>
      <p:bldP spid="18530" grpId="0" bldLvl="0" animBg="1" autoUpdateAnimBg="0"/>
      <p:bldP spid="18530" grpId="1" bldLvl="0" animBg="1" autoUpdateAnimBg="0"/>
      <p:bldP spid="18531" grpId="0" bldLvl="0" animBg="1" autoUpdateAnimBg="0"/>
      <p:bldP spid="18531" grpId="1" bldLvl="0" animBg="1" autoUpdateAnimBg="0"/>
      <p:bldP spid="18532" grpId="0" bldLvl="0" animBg="1" autoUpdateAnimBg="0"/>
      <p:bldP spid="18532" grpId="1" bldLvl="0" animBg="1" autoUpdateAnimBg="0"/>
      <p:bldP spid="18533" grpId="0" bldLvl="0" animBg="1" autoUpdateAnimBg="0"/>
      <p:bldP spid="18533" grpId="1" bldLvl="0" animBg="1" autoUpdateAnimBg="0"/>
      <p:bldP spid="18534" grpId="0" bldLvl="0" animBg="1" autoUpdateAnimBg="0"/>
      <p:bldP spid="18534" grpId="1" bldLvl="0" animBg="1" autoUpdateAnimBg="0"/>
      <p:bldP spid="18535" grpId="0" bldLvl="0" animBg="1" autoUpdateAnimBg="0"/>
      <p:bldP spid="18535" grpId="1" bldLvl="0" animBg="1" autoUpdateAnimBg="0"/>
      <p:bldP spid="18536" grpId="0" bldLvl="0" animBg="1" autoUpdateAnimBg="0"/>
      <p:bldP spid="18536" grpId="1" bldLvl="0" animBg="1" autoUpdateAnimBg="0"/>
      <p:bldP spid="18537" grpId="0" bldLvl="0" animBg="1" autoUpdateAnimBg="0"/>
      <p:bldP spid="18537" grpId="1" bldLvl="0" animBg="1" autoUpdateAnimBg="0"/>
      <p:bldP spid="18538" grpId="0" bldLvl="0" animBg="1" autoUpdateAnimBg="0"/>
      <p:bldP spid="18538" grpId="1" bldLvl="0" animBg="1" autoUpdateAnimBg="0"/>
      <p:bldP spid="18539" grpId="0" bldLvl="0" animBg="1" autoUpdateAnimBg="0"/>
      <p:bldP spid="18540" grpId="0" bldLvl="0" animBg="1" autoUpdateAnimBg="0"/>
      <p:bldP spid="18540" grpId="1" bldLvl="0" animBg="1" autoUpdateAnimBg="0"/>
      <p:bldP spid="18541" grpId="0" bldLvl="0" animBg="1" autoUpdateAnimBg="0"/>
      <p:bldP spid="18541" grpId="1" bldLvl="0" animBg="1" autoUpdateAnimBg="0"/>
      <p:bldP spid="18542" grpId="0" bldLvl="0" animBg="1" autoUpdateAnimBg="0"/>
      <p:bldP spid="18542" grpId="1" bldLvl="0" animBg="1" autoUpdateAnimBg="0"/>
      <p:bldP spid="18543" grpId="0" bldLvl="0" animBg="1" autoUpdateAnimBg="0"/>
      <p:bldP spid="18543" grpId="1" bldLvl="0" animBg="1" autoUpdateAnimBg="0"/>
      <p:bldP spid="18544" grpId="0" bldLvl="0" animBg="1" autoUpdateAnimBg="0"/>
      <p:bldP spid="18544" grpId="1" bldLvl="0" animBg="1" autoUpdateAnimBg="0"/>
      <p:bldP spid="18545" grpId="0" bldLvl="0" animBg="1" autoUpdateAnimBg="0"/>
      <p:bldP spid="18545" grpId="1" bldLvl="0" animBg="1" autoUpdateAnimBg="0"/>
      <p:bldP spid="18546" grpId="0" bldLvl="0" animBg="1" autoUpdateAnimBg="0"/>
      <p:bldP spid="18546" grpId="1" bldLvl="0" animBg="1" autoUpdateAnimBg="0"/>
      <p:bldP spid="18547" grpId="0" bldLvl="0" animBg="1" autoUpdateAnimBg="0"/>
      <p:bldP spid="18547" grpId="1" bldLvl="0" animBg="1" autoUpdateAnimBg="0"/>
      <p:bldP spid="18548" grpId="0" bldLvl="0" animBg="1" autoUpdateAnimBg="0"/>
      <p:bldP spid="18548" grpId="1" bldLvl="0" animBg="1" autoUpdateAnimBg="0"/>
      <p:bldP spid="18549" grpId="0" bldLvl="0" animBg="1" autoUpdateAnimBg="0"/>
      <p:bldP spid="18549" grpId="1" bldLvl="0" animBg="1" autoUpdateAnimBg="0"/>
      <p:bldP spid="18550" grpId="0" bldLvl="0" animBg="1" autoUpdateAnimBg="0"/>
      <p:bldP spid="18550" grpId="1" bldLvl="0" animBg="1" autoUpdateAnimBg="0"/>
      <p:bldP spid="18551" grpId="0" bldLvl="0" animBg="1" autoUpdateAnimBg="0"/>
      <p:bldP spid="18551" grpId="1" bldLvl="0" animBg="1" autoUpdateAnimBg="0"/>
      <p:bldP spid="18552" grpId="0" bldLvl="0" animBg="1" autoUpdateAnimBg="0"/>
      <p:bldP spid="18552" grpId="1" bldLvl="0" animBg="1" autoUpdateAnimBg="0"/>
      <p:bldP spid="18553" grpId="0" bldLvl="0" animBg="1" autoUpdateAnimBg="0"/>
      <p:bldP spid="18553" grpId="1" bldLvl="0" animBg="1" autoUpdateAnimBg="0"/>
      <p:bldP spid="18554" grpId="0" bldLvl="0" animBg="1" autoUpdateAnimBg="0"/>
      <p:bldP spid="18554" grpId="1" bldLvl="0" animBg="1" autoUpdateAnimBg="0"/>
      <p:bldP spid="18555" grpId="0" bldLvl="0" animBg="1" autoUpdateAnimBg="0"/>
      <p:bldP spid="18555" grpId="1" bldLvl="0" animBg="1" autoUpdateAnimBg="0"/>
      <p:bldP spid="18556" grpId="0" bldLvl="0" animBg="1" autoUpdateAnimBg="0"/>
      <p:bldP spid="18556" grpId="1" bldLvl="0" animBg="1" autoUpdateAnimBg="0"/>
      <p:bldP spid="18557" grpId="0" bldLvl="0" animBg="1" autoUpdateAnimBg="0"/>
      <p:bldP spid="18557" grpId="1" bldLvl="0" animBg="1" autoUpdateAnimBg="0"/>
      <p:bldP spid="18558" grpId="0" bldLvl="0" animBg="1" autoUpdateAnimBg="0"/>
      <p:bldP spid="18558" grpId="1" bldLvl="0" animBg="1" autoUpdateAnimBg="0"/>
      <p:bldP spid="18559" grpId="0" bldLvl="0" animBg="1" autoUpdateAnimBg="0"/>
      <p:bldP spid="18559" grpId="1" bldLvl="0" animBg="1" autoUpdateAnimBg="0"/>
      <p:bldP spid="18560" grpId="0" bldLvl="0" animBg="1" autoUpdateAnimBg="0"/>
      <p:bldP spid="18560" grpId="1" bldLvl="0" animBg="1" autoUpdateAnimBg="0"/>
      <p:bldP spid="18561" grpId="0" bldLvl="0" animBg="1" autoUpdateAnimBg="0"/>
      <p:bldP spid="18561" grpId="1" bldLvl="0" animBg="1" autoUpdateAnimBg="0"/>
      <p:bldP spid="18562" grpId="0" bldLvl="0" animBg="1" autoUpdateAnimBg="0"/>
      <p:bldP spid="18562" grpId="1" bldLvl="0" animBg="1" autoUpdateAnimBg="0"/>
      <p:bldP spid="18563" grpId="0" bldLvl="0" animBg="1" autoUpdateAnimBg="0"/>
      <p:bldP spid="18563" grpId="1" bldLvl="0" animBg="1" autoUpdateAnimBg="0"/>
      <p:bldP spid="18564" grpId="0" bldLvl="0" animBg="1" autoUpdateAnimBg="0"/>
      <p:bldP spid="18564" grpId="1" bldLvl="0" animBg="1" autoUpdateAnimBg="0"/>
      <p:bldP spid="18565" grpId="0" bldLvl="0" animBg="1" autoUpdateAnimBg="0"/>
      <p:bldP spid="18565" grpId="1" bldLvl="0" animBg="1" autoUpdateAnimBg="0"/>
      <p:bldP spid="18566" grpId="0" bldLvl="0" animBg="1" autoUpdateAnimBg="0"/>
      <p:bldP spid="18566" grpId="1" bldLvl="0" animBg="1" autoUpdateAnimBg="0"/>
      <p:bldP spid="18567" grpId="0" bldLvl="0" animBg="1" autoUpdateAnimBg="0"/>
      <p:bldP spid="18567" grpId="1" bldLvl="0" animBg="1" autoUpdateAnimBg="0"/>
      <p:bldP spid="18568" grpId="0" bldLvl="0" animBg="1" autoUpdateAnimBg="0"/>
      <p:bldP spid="18568" grpId="1" bldLvl="0" animBg="1" autoUpdateAnimBg="0"/>
      <p:bldP spid="18569" grpId="0" bldLvl="0" animBg="1" autoUpdateAnimBg="0"/>
      <p:bldP spid="18569" grpId="1" bldLvl="0" animBg="1" autoUpdateAnimBg="0"/>
      <p:bldP spid="18570" grpId="0" bldLvl="0" animBg="1" autoUpdateAnimBg="0"/>
      <p:bldP spid="18570" grpId="1" bldLvl="0" animBg="1" autoUpdateAnimBg="0"/>
      <p:bldP spid="18571" grpId="0" bldLvl="0" animBg="1" autoUpdateAnimBg="0"/>
      <p:bldP spid="18571" grpId="1" bldLvl="0" animBg="1" autoUpdateAnimBg="0"/>
      <p:bldP spid="18572" grpId="0" bldLvl="0" animBg="1" autoUpdateAnimBg="0"/>
      <p:bldP spid="18572" grpId="1" bldLvl="0" animBg="1" autoUpdateAnimBg="0"/>
      <p:bldP spid="18573" grpId="0" bldLvl="0" animBg="1" autoUpdateAnimBg="0"/>
      <p:bldP spid="18573" grpId="1" bldLvl="0" animBg="1" autoUpdateAnimBg="0"/>
      <p:bldP spid="18574" grpId="0" bldLvl="0" animBg="1" autoUpdateAnimBg="0"/>
      <p:bldP spid="18574" grpId="1" bldLvl="0" animBg="1" autoUpdateAnimBg="0"/>
      <p:bldP spid="18575" grpId="0" bldLvl="0" animBg="1" autoUpdateAnimBg="0"/>
      <p:bldP spid="18575" grpId="1" bldLvl="0" animBg="1" autoUpdateAnimBg="0"/>
      <p:bldP spid="18576" grpId="0" bldLvl="0" animBg="1" autoUpdateAnimBg="0"/>
      <p:bldP spid="18576" grpId="1" bldLvl="0" animBg="1" autoUpdateAnimBg="0"/>
      <p:bldP spid="18577" grpId="0" bldLvl="0" animBg="1" autoUpdateAnimBg="0"/>
      <p:bldP spid="18577" grpId="1" bldLvl="0" animBg="1" autoUpdateAnimBg="0"/>
      <p:bldP spid="18578" grpId="0" bldLvl="0" animBg="1" autoUpdateAnimBg="0"/>
      <p:bldP spid="18578" grpId="1" bldLvl="0" animBg="1" autoUpdateAnimBg="0"/>
      <p:bldP spid="18579" grpId="0" bldLvl="0" animBg="1" autoUpdateAnimBg="0"/>
      <p:bldP spid="18579" grpId="1" bldLvl="0" animBg="1" autoUpdateAnimBg="0"/>
      <p:bldP spid="18580" grpId="0" bldLvl="0" animBg="1" autoUpdateAnimBg="0"/>
      <p:bldP spid="18580" grpId="1" bldLvl="0" animBg="1" autoUpdateAnimBg="0"/>
      <p:bldP spid="18581" grpId="0" bldLvl="0" animBg="1" autoUpdateAnimBg="0"/>
      <p:bldP spid="18581" grpId="1" bldLvl="0" animBg="1" autoUpdateAnimBg="0"/>
      <p:bldP spid="18582" grpId="0" bldLvl="0" animBg="1" autoUpdateAnimBg="0"/>
      <p:bldP spid="18582" grpId="1" bldLvl="0" animBg="1" autoUpdateAnimBg="0"/>
      <p:bldP spid="18583" grpId="0" bldLvl="0" animBg="1" autoUpdateAnimBg="0"/>
      <p:bldP spid="18583" grpId="1" bldLvl="0" animBg="1" autoUpdateAnimBg="0"/>
      <p:bldP spid="18584" grpId="0" bldLvl="0" animBg="1" autoUpdateAnimBg="0"/>
      <p:bldP spid="18584" grpId="1" bldLvl="0" animBg="1" autoUpdateAnimBg="0"/>
      <p:bldP spid="18585" grpId="0" bldLvl="0" animBg="1" autoUpdateAnimBg="0"/>
      <p:bldP spid="18585" grpId="1" bldLvl="0" animBg="1" autoUpdateAnimBg="0"/>
      <p:bldP spid="18586" grpId="0" bldLvl="0" animBg="1" autoUpdateAnimBg="0"/>
      <p:bldP spid="18586" grpId="1" bldLvl="0" animBg="1" autoUpdateAnimBg="0"/>
      <p:bldP spid="18587" grpId="0" bldLvl="0" animBg="1" autoUpdateAnimBg="0"/>
      <p:bldP spid="18587" grpId="1" bldLvl="0" animBg="1" autoUpdateAnimBg="0"/>
      <p:bldP spid="18588" grpId="0" bldLvl="0" animBg="1" autoUpdateAnimBg="0"/>
      <p:bldP spid="18589" grpId="0" bldLvl="0" animBg="1" autoUpdateAnimBg="0"/>
      <p:bldP spid="18590" grpId="0" bldLvl="0" animBg="1" autoUpdateAnimBg="0"/>
      <p:bldP spid="18590" grpId="1" bldLvl="0" animBg="1" autoUpdateAnimBg="0"/>
      <p:bldP spid="18591" grpId="0" bldLvl="0" animBg="1" autoUpdateAnimBg="0"/>
      <p:bldP spid="18591" grpId="1" bldLvl="0" animBg="1" autoUpdateAnimBg="0"/>
      <p:bldP spid="18592" grpId="0" bldLvl="0" animBg="1" autoUpdateAnimBg="0"/>
      <p:bldP spid="18592" grpId="1" bldLvl="0" animBg="1" autoUpdateAnimBg="0"/>
      <p:bldP spid="18593" grpId="0" bldLvl="0" animBg="1" autoUpdateAnimBg="0"/>
      <p:bldP spid="18593" grpId="1" bldLvl="0" animBg="1" autoUpdateAnimBg="0"/>
      <p:bldP spid="18594" grpId="0" bldLvl="0" animBg="1" autoUpdateAnimBg="0"/>
      <p:bldP spid="18594" grpId="1" bldLvl="0" animBg="1" autoUpdateAnimBg="0"/>
      <p:bldP spid="18595" grpId="0" bldLvl="0" animBg="1" autoUpdateAnimBg="0"/>
      <p:bldP spid="18595" grpId="1" bldLvl="0" animBg="1" autoUpdateAnimBg="0"/>
      <p:bldP spid="18596" grpId="0" bldLvl="0" animBg="1" autoUpdateAnimBg="0"/>
      <p:bldP spid="18596" grpId="1" bldLvl="0" animBg="1" autoUpdateAnimBg="0"/>
      <p:bldP spid="18598" grpId="0" bldLvl="0" animBg="1" autoUpdateAnimBg="0"/>
      <p:bldP spid="18598" grpId="1" bldLvl="0" animBg="1" autoUpdateAnimBg="0"/>
      <p:bldP spid="165" grpId="0" bldLvl="0" animBg="1" autoUpdateAnimBg="0"/>
      <p:bldP spid="165" grpId="1" bldLvl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8564686" cy="571483"/>
          </a:xfrm>
        </p:spPr>
        <p:txBody>
          <a:bodyPr/>
          <a:lstStyle/>
          <a:p>
            <a:r>
              <a:rPr lang="en-US" altLang="zh-CN" sz="2400" dirty="0" smtClean="0"/>
              <a:t>Data Redundancy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Multiple Copies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vs. Erasure Code</a:t>
            </a:r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3" y="1278984"/>
            <a:ext cx="903148" cy="6451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468" y="1232532"/>
            <a:ext cx="999913" cy="7418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875" y="1269070"/>
            <a:ext cx="1032168" cy="749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81" y="2053683"/>
            <a:ext cx="1042921" cy="7096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29" y="1408578"/>
            <a:ext cx="903148" cy="6451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945" y="2067975"/>
            <a:ext cx="990600" cy="695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57" y="2137527"/>
            <a:ext cx="824889" cy="60255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292" y="2245108"/>
            <a:ext cx="759280" cy="53248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347101" y="1232532"/>
            <a:ext cx="4837465" cy="1620405"/>
            <a:chOff x="4760325" y="1232531"/>
            <a:chExt cx="3628099" cy="1620405"/>
          </a:xfrm>
        </p:grpSpPr>
        <p:grpSp>
          <p:nvGrpSpPr>
            <p:cNvPr id="8" name="组合 7"/>
            <p:cNvGrpSpPr/>
            <p:nvPr/>
          </p:nvGrpSpPr>
          <p:grpSpPr>
            <a:xfrm>
              <a:off x="4760325" y="1232531"/>
              <a:ext cx="3628099" cy="1620405"/>
              <a:chOff x="4760325" y="1232531"/>
              <a:chExt cx="3628099" cy="1620405"/>
            </a:xfrm>
          </p:grpSpPr>
          <p:grpSp>
            <p:nvGrpSpPr>
              <p:cNvPr id="16" name="组合 5"/>
              <p:cNvGrpSpPr>
                <a:grpSpLocks/>
              </p:cNvGrpSpPr>
              <p:nvPr/>
            </p:nvGrpSpPr>
            <p:grpSpPr bwMode="auto">
              <a:xfrm>
                <a:off x="4760325" y="1232531"/>
                <a:ext cx="553499" cy="1620405"/>
                <a:chOff x="0" y="0"/>
                <a:chExt cx="737849" cy="2160300"/>
              </a:xfrm>
            </p:grpSpPr>
            <p:sp>
              <p:nvSpPr>
                <p:cNvPr id="17" name="圆角矩形 2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7849" cy="216030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A3C2FF"/>
                    </a:gs>
                    <a:gs pos="34999">
                      <a:srgbClr val="BDD5FF"/>
                    </a:gs>
                    <a:gs pos="100000">
                      <a:srgbClr val="E5EEFF"/>
                    </a:gs>
                  </a:gsLst>
                  <a:lin ang="16200000" scaled="1"/>
                </a:gradFill>
                <a:ln w="9525">
                  <a:solidFill>
                    <a:schemeClr val="accent1"/>
                  </a:solidFill>
                  <a:bevel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Node1</a:t>
                  </a:r>
                  <a:endParaRPr lang="zh-CN" altLang="en-US" sz="825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8" name="矩形 30"/>
                <p:cNvSpPr>
                  <a:spLocks noChangeArrowheads="1"/>
                </p:cNvSpPr>
                <p:nvPr/>
              </p:nvSpPr>
              <p:spPr bwMode="auto">
                <a:xfrm>
                  <a:off x="144020" y="424967"/>
                  <a:ext cx="422411" cy="360050"/>
                </a:xfrm>
                <a:prstGeom prst="rect">
                  <a:avLst/>
                </a:prstGeom>
                <a:solidFill>
                  <a:srgbClr val="9BBB59"/>
                </a:solidFill>
                <a:ln w="3810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D</a:t>
                  </a:r>
                  <a:endParaRPr lang="zh-CN" altLang="en-US" sz="825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19" name="矩形 31"/>
                <p:cNvSpPr>
                  <a:spLocks noChangeArrowheads="1"/>
                </p:cNvSpPr>
                <p:nvPr/>
              </p:nvSpPr>
              <p:spPr bwMode="auto">
                <a:xfrm>
                  <a:off x="144021" y="1440200"/>
                  <a:ext cx="422410" cy="360050"/>
                </a:xfrm>
                <a:prstGeom prst="rect">
                  <a:avLst/>
                </a:prstGeom>
                <a:solidFill>
                  <a:srgbClr val="9BBB59"/>
                </a:solidFill>
                <a:ln w="3810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D</a:t>
                  </a:r>
                  <a:endParaRPr lang="zh-CN" altLang="en-US" sz="825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" name="组合 6"/>
              <p:cNvGrpSpPr>
                <a:grpSpLocks/>
              </p:cNvGrpSpPr>
              <p:nvPr/>
            </p:nvGrpSpPr>
            <p:grpSpPr bwMode="auto">
              <a:xfrm>
                <a:off x="5523820" y="1232531"/>
                <a:ext cx="553498" cy="1620405"/>
                <a:chOff x="0" y="0"/>
                <a:chExt cx="737848" cy="2160300"/>
              </a:xfrm>
            </p:grpSpPr>
            <p:sp>
              <p:nvSpPr>
                <p:cNvPr id="21" name="圆角矩形 2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7848" cy="216030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A3C2FF"/>
                    </a:gs>
                    <a:gs pos="34999">
                      <a:srgbClr val="BDD5FF"/>
                    </a:gs>
                    <a:gs pos="100000">
                      <a:srgbClr val="E5EEFF"/>
                    </a:gs>
                  </a:gsLst>
                  <a:lin ang="16200000" scaled="1"/>
                </a:gradFill>
                <a:ln w="9525">
                  <a:solidFill>
                    <a:schemeClr val="accent1"/>
                  </a:solidFill>
                  <a:bevel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Node2</a:t>
                  </a:r>
                  <a:endParaRPr lang="zh-CN" altLang="en-US" sz="825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2" name="矩形 27"/>
                <p:cNvSpPr>
                  <a:spLocks noChangeArrowheads="1"/>
                </p:cNvSpPr>
                <p:nvPr/>
              </p:nvSpPr>
              <p:spPr bwMode="auto">
                <a:xfrm>
                  <a:off x="131743" y="424967"/>
                  <a:ext cx="434688" cy="360050"/>
                </a:xfrm>
                <a:prstGeom prst="rect">
                  <a:avLst/>
                </a:prstGeom>
                <a:solidFill>
                  <a:srgbClr val="9BBB59"/>
                </a:solidFill>
                <a:ln w="3810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D</a:t>
                  </a:r>
                  <a:endParaRPr lang="zh-CN" altLang="en-US" sz="825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23" name="矩形 28"/>
                <p:cNvSpPr>
                  <a:spLocks noChangeArrowheads="1"/>
                </p:cNvSpPr>
                <p:nvPr/>
              </p:nvSpPr>
              <p:spPr bwMode="auto">
                <a:xfrm>
                  <a:off x="131743" y="1440200"/>
                  <a:ext cx="409368" cy="360050"/>
                </a:xfrm>
                <a:prstGeom prst="rect">
                  <a:avLst/>
                </a:prstGeom>
                <a:solidFill>
                  <a:srgbClr val="9BBB59"/>
                </a:solidFill>
                <a:ln w="3810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D</a:t>
                  </a:r>
                  <a:endParaRPr lang="zh-CN" altLang="en-US" sz="825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" name="组合 7"/>
              <p:cNvGrpSpPr>
                <a:grpSpLocks/>
              </p:cNvGrpSpPr>
              <p:nvPr/>
            </p:nvGrpSpPr>
            <p:grpSpPr bwMode="auto">
              <a:xfrm>
                <a:off x="6287313" y="1232531"/>
                <a:ext cx="553499" cy="1620405"/>
                <a:chOff x="0" y="0"/>
                <a:chExt cx="737849" cy="2160300"/>
              </a:xfrm>
            </p:grpSpPr>
            <p:sp>
              <p:nvSpPr>
                <p:cNvPr id="25" name="圆角矩形 2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37849" cy="216030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A3C2FF"/>
                    </a:gs>
                    <a:gs pos="34999">
                      <a:srgbClr val="BDD5FF"/>
                    </a:gs>
                    <a:gs pos="100000">
                      <a:srgbClr val="E5EEFF"/>
                    </a:gs>
                  </a:gsLst>
                  <a:lin ang="16200000" scaled="1"/>
                </a:gradFill>
                <a:ln w="9525">
                  <a:solidFill>
                    <a:schemeClr val="accent1"/>
                  </a:solidFill>
                  <a:bevel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Node3</a:t>
                  </a:r>
                  <a:endParaRPr lang="zh-CN" altLang="en-US" sz="825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27" name="矩形 25"/>
                <p:cNvSpPr>
                  <a:spLocks noChangeArrowheads="1"/>
                </p:cNvSpPr>
                <p:nvPr/>
              </p:nvSpPr>
              <p:spPr bwMode="auto">
                <a:xfrm>
                  <a:off x="145906" y="1440200"/>
                  <a:ext cx="395205" cy="360050"/>
                </a:xfrm>
                <a:prstGeom prst="rect">
                  <a:avLst/>
                </a:prstGeom>
                <a:solidFill>
                  <a:srgbClr val="9BBB59"/>
                </a:solidFill>
                <a:ln w="3810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D</a:t>
                  </a:r>
                  <a:endParaRPr lang="zh-CN" altLang="en-US" sz="825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8" name="组合 8"/>
              <p:cNvGrpSpPr>
                <a:grpSpLocks/>
              </p:cNvGrpSpPr>
              <p:nvPr/>
            </p:nvGrpSpPr>
            <p:grpSpPr bwMode="auto">
              <a:xfrm>
                <a:off x="7050807" y="1232531"/>
                <a:ext cx="589538" cy="1620405"/>
                <a:chOff x="0" y="0"/>
                <a:chExt cx="785891" cy="2160300"/>
              </a:xfrm>
            </p:grpSpPr>
            <p:sp>
              <p:nvSpPr>
                <p:cNvPr id="29" name="圆角矩形 2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85891" cy="216030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A3C2FF"/>
                    </a:gs>
                    <a:gs pos="34999">
                      <a:srgbClr val="BDD5FF"/>
                    </a:gs>
                    <a:gs pos="100000">
                      <a:srgbClr val="E5EEFF"/>
                    </a:gs>
                  </a:gsLst>
                  <a:lin ang="16200000" scaled="1"/>
                </a:gradFill>
                <a:ln w="9525">
                  <a:solidFill>
                    <a:schemeClr val="accent1"/>
                  </a:solidFill>
                  <a:bevel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NodeN-1</a:t>
                  </a:r>
                  <a:endParaRPr lang="zh-CN" altLang="en-US" sz="825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0" name="矩形 21"/>
                <p:cNvSpPr>
                  <a:spLocks noChangeArrowheads="1"/>
                </p:cNvSpPr>
                <p:nvPr/>
              </p:nvSpPr>
              <p:spPr bwMode="auto">
                <a:xfrm>
                  <a:off x="133630" y="424967"/>
                  <a:ext cx="407480" cy="336121"/>
                </a:xfrm>
                <a:prstGeom prst="rect">
                  <a:avLst/>
                </a:prstGeom>
                <a:solidFill>
                  <a:srgbClr val="9BBB59"/>
                </a:solidFill>
                <a:ln w="3810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D</a:t>
                  </a:r>
                  <a:endParaRPr lang="zh-CN" altLang="en-US" sz="825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2" name="组合 9"/>
              <p:cNvGrpSpPr>
                <a:grpSpLocks/>
              </p:cNvGrpSpPr>
              <p:nvPr/>
            </p:nvGrpSpPr>
            <p:grpSpPr bwMode="auto">
              <a:xfrm>
                <a:off x="7814299" y="1232531"/>
                <a:ext cx="574125" cy="1620405"/>
                <a:chOff x="0" y="0"/>
                <a:chExt cx="765345" cy="2160300"/>
              </a:xfrm>
            </p:grpSpPr>
            <p:sp>
              <p:nvSpPr>
                <p:cNvPr id="33" name="圆角矩形 1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65345" cy="216030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A3C2FF"/>
                    </a:gs>
                    <a:gs pos="34999">
                      <a:srgbClr val="BDD5FF"/>
                    </a:gs>
                    <a:gs pos="100000">
                      <a:srgbClr val="E5EEFF"/>
                    </a:gs>
                  </a:gsLst>
                  <a:lin ang="16200000" scaled="1"/>
                </a:gradFill>
                <a:ln w="9525">
                  <a:solidFill>
                    <a:schemeClr val="accent1"/>
                  </a:solidFill>
                  <a:bevel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00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NodeN</a:t>
                  </a:r>
                  <a:endParaRPr lang="zh-CN" altLang="en-US" sz="825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4" name="矩形 18"/>
                <p:cNvSpPr>
                  <a:spLocks noChangeArrowheads="1"/>
                </p:cNvSpPr>
                <p:nvPr/>
              </p:nvSpPr>
              <p:spPr bwMode="auto">
                <a:xfrm>
                  <a:off x="133966" y="424967"/>
                  <a:ext cx="391912" cy="360050"/>
                </a:xfrm>
                <a:prstGeom prst="rect">
                  <a:avLst/>
                </a:prstGeom>
                <a:solidFill>
                  <a:srgbClr val="9BBB59"/>
                </a:solidFill>
                <a:ln w="3810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D</a:t>
                  </a:r>
                  <a:endParaRPr lang="zh-CN" altLang="en-US" sz="825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5" name="矩形 19"/>
                <p:cNvSpPr>
                  <a:spLocks noChangeArrowheads="1"/>
                </p:cNvSpPr>
                <p:nvPr/>
              </p:nvSpPr>
              <p:spPr bwMode="auto">
                <a:xfrm>
                  <a:off x="133966" y="1440200"/>
                  <a:ext cx="391912" cy="360050"/>
                </a:xfrm>
                <a:prstGeom prst="rect">
                  <a:avLst/>
                </a:prstGeom>
                <a:solidFill>
                  <a:srgbClr val="9BBB59"/>
                </a:solidFill>
                <a:ln w="38100">
                  <a:solidFill>
                    <a:srgbClr val="FFFFFF"/>
                  </a:solidFill>
                  <a:bevel/>
                  <a:headEnd/>
                  <a:tailEnd/>
                </a:ln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r>
                    <a:rPr lang="en-US" altLang="zh-CN" sz="825" b="1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Times New Roman" panose="02020603050405020304" pitchFamily="18" charset="0"/>
                    </a:rPr>
                    <a:t>D</a:t>
                  </a:r>
                  <a:endParaRPr lang="zh-CN" altLang="en-US" sz="825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6" name="矩形 27"/>
            <p:cNvSpPr>
              <a:spLocks noChangeArrowheads="1"/>
            </p:cNvSpPr>
            <p:nvPr/>
          </p:nvSpPr>
          <p:spPr bwMode="auto">
            <a:xfrm>
              <a:off x="6401021" y="1551292"/>
              <a:ext cx="326082" cy="27006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7" name="矩形 19"/>
            <p:cNvSpPr>
              <a:spLocks noChangeArrowheads="1"/>
            </p:cNvSpPr>
            <p:nvPr/>
          </p:nvSpPr>
          <p:spPr bwMode="auto">
            <a:xfrm>
              <a:off x="7198579" y="2312801"/>
              <a:ext cx="293994" cy="27006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4847862" y="1544039"/>
            <a:ext cx="480053" cy="316167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5437774" y="1564437"/>
            <a:ext cx="480053" cy="316167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559829" y="2024620"/>
            <a:ext cx="1470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Data Segment Storage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12"/>
          <p:cNvSpPr txBox="1"/>
          <p:nvPr/>
        </p:nvSpPr>
        <p:spPr>
          <a:xfrm>
            <a:off x="99495" y="3275692"/>
            <a:ext cx="5386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Multiple Copies</a:t>
            </a:r>
            <a:endParaRPr lang="en-US" altLang="zh-CN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13"/>
          <p:cNvSpPr txBox="1"/>
          <p:nvPr/>
        </p:nvSpPr>
        <p:spPr>
          <a:xfrm>
            <a:off x="6469765" y="3275692"/>
            <a:ext cx="5386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N+M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Erasure Code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432015" y="3789041"/>
            <a:ext cx="675900" cy="2183763"/>
            <a:chOff x="324011" y="3789040"/>
            <a:chExt cx="506925" cy="2183763"/>
          </a:xfrm>
        </p:grpSpPr>
        <p:sp>
          <p:nvSpPr>
            <p:cNvPr id="46" name="矩形 30"/>
            <p:cNvSpPr>
              <a:spLocks noChangeArrowheads="1"/>
            </p:cNvSpPr>
            <p:nvPr/>
          </p:nvSpPr>
          <p:spPr bwMode="auto">
            <a:xfrm>
              <a:off x="324011" y="3789040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D1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7" name="矩形 30"/>
            <p:cNvSpPr>
              <a:spLocks noChangeArrowheads="1"/>
            </p:cNvSpPr>
            <p:nvPr/>
          </p:nvSpPr>
          <p:spPr bwMode="auto">
            <a:xfrm>
              <a:off x="324011" y="4372945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D2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8" name="矩形 30"/>
            <p:cNvSpPr>
              <a:spLocks noChangeArrowheads="1"/>
            </p:cNvSpPr>
            <p:nvPr/>
          </p:nvSpPr>
          <p:spPr bwMode="auto">
            <a:xfrm>
              <a:off x="324011" y="4956850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D3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9" name="矩形 30"/>
            <p:cNvSpPr>
              <a:spLocks noChangeArrowheads="1"/>
            </p:cNvSpPr>
            <p:nvPr/>
          </p:nvSpPr>
          <p:spPr bwMode="auto">
            <a:xfrm>
              <a:off x="324011" y="5540755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Dn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728545" y="3789040"/>
            <a:ext cx="2507184" cy="432048"/>
            <a:chOff x="2046409" y="4005064"/>
            <a:chExt cx="1880388" cy="432048"/>
          </a:xfrm>
        </p:grpSpPr>
        <p:sp>
          <p:nvSpPr>
            <p:cNvPr id="52" name="矩形 30"/>
            <p:cNvSpPr>
              <a:spLocks noChangeArrowheads="1"/>
            </p:cNvSpPr>
            <p:nvPr/>
          </p:nvSpPr>
          <p:spPr bwMode="auto">
            <a:xfrm>
              <a:off x="2046409" y="4005064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D11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3" name="矩形 30"/>
            <p:cNvSpPr>
              <a:spLocks noChangeArrowheads="1"/>
            </p:cNvSpPr>
            <p:nvPr/>
          </p:nvSpPr>
          <p:spPr bwMode="auto">
            <a:xfrm>
              <a:off x="2733141" y="4005064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D12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4" name="矩形 30"/>
            <p:cNvSpPr>
              <a:spLocks noChangeArrowheads="1"/>
            </p:cNvSpPr>
            <p:nvPr/>
          </p:nvSpPr>
          <p:spPr bwMode="auto">
            <a:xfrm>
              <a:off x="3419872" y="4005064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D1m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2728545" y="4372945"/>
            <a:ext cx="2507184" cy="432048"/>
            <a:chOff x="2051720" y="4581128"/>
            <a:chExt cx="1880388" cy="432048"/>
          </a:xfrm>
        </p:grpSpPr>
        <p:sp>
          <p:nvSpPr>
            <p:cNvPr id="55" name="矩形 30"/>
            <p:cNvSpPr>
              <a:spLocks noChangeArrowheads="1"/>
            </p:cNvSpPr>
            <p:nvPr/>
          </p:nvSpPr>
          <p:spPr bwMode="auto">
            <a:xfrm>
              <a:off x="2051720" y="4581128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D21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6" name="矩形 30"/>
            <p:cNvSpPr>
              <a:spLocks noChangeArrowheads="1"/>
            </p:cNvSpPr>
            <p:nvPr/>
          </p:nvSpPr>
          <p:spPr bwMode="auto">
            <a:xfrm>
              <a:off x="2738452" y="4581128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D22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7" name="矩形 30"/>
            <p:cNvSpPr>
              <a:spLocks noChangeArrowheads="1"/>
            </p:cNvSpPr>
            <p:nvPr/>
          </p:nvSpPr>
          <p:spPr bwMode="auto">
            <a:xfrm>
              <a:off x="3425183" y="4581128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D2m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728545" y="4956850"/>
            <a:ext cx="2507184" cy="432048"/>
            <a:chOff x="2051720" y="4581128"/>
            <a:chExt cx="1880388" cy="432048"/>
          </a:xfrm>
        </p:grpSpPr>
        <p:sp>
          <p:nvSpPr>
            <p:cNvPr id="61" name="矩形 30"/>
            <p:cNvSpPr>
              <a:spLocks noChangeArrowheads="1"/>
            </p:cNvSpPr>
            <p:nvPr/>
          </p:nvSpPr>
          <p:spPr bwMode="auto">
            <a:xfrm>
              <a:off x="2051720" y="4581128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D31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2" name="矩形 30"/>
            <p:cNvSpPr>
              <a:spLocks noChangeArrowheads="1"/>
            </p:cNvSpPr>
            <p:nvPr/>
          </p:nvSpPr>
          <p:spPr bwMode="auto">
            <a:xfrm>
              <a:off x="2738452" y="4581128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D32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3" name="矩形 30"/>
            <p:cNvSpPr>
              <a:spLocks noChangeArrowheads="1"/>
            </p:cNvSpPr>
            <p:nvPr/>
          </p:nvSpPr>
          <p:spPr bwMode="auto">
            <a:xfrm>
              <a:off x="3425183" y="4581128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D3m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728545" y="5540755"/>
            <a:ext cx="2507184" cy="432048"/>
            <a:chOff x="2051720" y="4581128"/>
            <a:chExt cx="1880388" cy="432048"/>
          </a:xfrm>
        </p:grpSpPr>
        <p:sp>
          <p:nvSpPr>
            <p:cNvPr id="65" name="矩形 30"/>
            <p:cNvSpPr>
              <a:spLocks noChangeArrowheads="1"/>
            </p:cNvSpPr>
            <p:nvPr/>
          </p:nvSpPr>
          <p:spPr bwMode="auto">
            <a:xfrm>
              <a:off x="2051720" y="4581128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D31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6" name="矩形 30"/>
            <p:cNvSpPr>
              <a:spLocks noChangeArrowheads="1"/>
            </p:cNvSpPr>
            <p:nvPr/>
          </p:nvSpPr>
          <p:spPr bwMode="auto">
            <a:xfrm>
              <a:off x="2738452" y="4581128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D32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7" name="矩形 30"/>
            <p:cNvSpPr>
              <a:spLocks noChangeArrowheads="1"/>
            </p:cNvSpPr>
            <p:nvPr/>
          </p:nvSpPr>
          <p:spPr bwMode="auto">
            <a:xfrm>
              <a:off x="3425183" y="4581128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05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D3m</a:t>
              </a:r>
              <a:endParaRPr lang="zh-CN" altLang="en-US" sz="10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68" name="文本框 67"/>
          <p:cNvSpPr txBox="1"/>
          <p:nvPr/>
        </p:nvSpPr>
        <p:spPr>
          <a:xfrm rot="5400000">
            <a:off x="306463" y="5167459"/>
            <a:ext cx="346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</a:p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Replication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12"/>
          <p:cNvSpPr txBox="1"/>
          <p:nvPr/>
        </p:nvSpPr>
        <p:spPr>
          <a:xfrm>
            <a:off x="99495" y="6093296"/>
            <a:ext cx="538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Space Utilization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1/(1+M)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6723681" y="3933056"/>
            <a:ext cx="3952848" cy="432048"/>
            <a:chOff x="4929171" y="3789040"/>
            <a:chExt cx="2964636" cy="432048"/>
          </a:xfrm>
        </p:grpSpPr>
        <p:sp>
          <p:nvSpPr>
            <p:cNvPr id="70" name="矩形 30"/>
            <p:cNvSpPr>
              <a:spLocks noChangeArrowheads="1"/>
            </p:cNvSpPr>
            <p:nvPr/>
          </p:nvSpPr>
          <p:spPr bwMode="auto">
            <a:xfrm>
              <a:off x="4929171" y="3789040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D1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1" name="矩形 30"/>
            <p:cNvSpPr>
              <a:spLocks noChangeArrowheads="1"/>
            </p:cNvSpPr>
            <p:nvPr/>
          </p:nvSpPr>
          <p:spPr bwMode="auto">
            <a:xfrm>
              <a:off x="5748408" y="3789040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D2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2" name="矩形 30"/>
            <p:cNvSpPr>
              <a:spLocks noChangeArrowheads="1"/>
            </p:cNvSpPr>
            <p:nvPr/>
          </p:nvSpPr>
          <p:spPr bwMode="auto">
            <a:xfrm>
              <a:off x="6567645" y="3789040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D3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3" name="矩形 30"/>
            <p:cNvSpPr>
              <a:spLocks noChangeArrowheads="1"/>
            </p:cNvSpPr>
            <p:nvPr/>
          </p:nvSpPr>
          <p:spPr bwMode="auto">
            <a:xfrm>
              <a:off x="7386882" y="3789040"/>
              <a:ext cx="506925" cy="432048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Dn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6821712" y="4556740"/>
            <a:ext cx="336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Erasure Code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Algorithm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6723681" y="5172874"/>
            <a:ext cx="3952848" cy="432048"/>
            <a:chOff x="4932040" y="5013176"/>
            <a:chExt cx="2964636" cy="432048"/>
          </a:xfrm>
        </p:grpSpPr>
        <p:sp>
          <p:nvSpPr>
            <p:cNvPr id="77" name="矩形 30"/>
            <p:cNvSpPr>
              <a:spLocks noChangeArrowheads="1"/>
            </p:cNvSpPr>
            <p:nvPr/>
          </p:nvSpPr>
          <p:spPr bwMode="auto">
            <a:xfrm>
              <a:off x="4932040" y="5013176"/>
              <a:ext cx="506925" cy="432048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P</a:t>
              </a: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1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8" name="矩形 30"/>
            <p:cNvSpPr>
              <a:spLocks noChangeArrowheads="1"/>
            </p:cNvSpPr>
            <p:nvPr/>
          </p:nvSpPr>
          <p:spPr bwMode="auto">
            <a:xfrm>
              <a:off x="5751277" y="5013176"/>
              <a:ext cx="506925" cy="432048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P</a:t>
              </a: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2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9" name="矩形 30"/>
            <p:cNvSpPr>
              <a:spLocks noChangeArrowheads="1"/>
            </p:cNvSpPr>
            <p:nvPr/>
          </p:nvSpPr>
          <p:spPr bwMode="auto">
            <a:xfrm>
              <a:off x="6570514" y="5013176"/>
              <a:ext cx="506925" cy="432048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P</a:t>
              </a: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3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0" name="矩形 30"/>
            <p:cNvSpPr>
              <a:spLocks noChangeArrowheads="1"/>
            </p:cNvSpPr>
            <p:nvPr/>
          </p:nvSpPr>
          <p:spPr bwMode="auto">
            <a:xfrm>
              <a:off x="7389751" y="5013176"/>
              <a:ext cx="506925" cy="432048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P</a:t>
              </a:r>
              <a:r>
                <a:rPr lang="en-US" altLang="zh-CN" sz="14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m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83" name="TextBox 12"/>
          <p:cNvSpPr txBox="1"/>
          <p:nvPr/>
        </p:nvSpPr>
        <p:spPr>
          <a:xfrm>
            <a:off x="6384032" y="6093296"/>
            <a:ext cx="538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Space Utilization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N/(N+M)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5" name="直接连接符 84"/>
          <p:cNvCxnSpPr/>
          <p:nvPr/>
        </p:nvCxnSpPr>
        <p:spPr>
          <a:xfrm>
            <a:off x="6096000" y="3429000"/>
            <a:ext cx="0" cy="30336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右箭头 9"/>
          <p:cNvSpPr/>
          <p:nvPr/>
        </p:nvSpPr>
        <p:spPr>
          <a:xfrm>
            <a:off x="1433346" y="5247111"/>
            <a:ext cx="1241057" cy="48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10032438" y="4516962"/>
            <a:ext cx="520621" cy="5682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4" grpId="0"/>
      <p:bldP spid="45" grpId="0"/>
      <p:bldP spid="68" grpId="0"/>
      <p:bldP spid="69" grpId="0"/>
      <p:bldP spid="76" grpId="0"/>
      <p:bldP spid="83" grpId="0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Erasure Code </a:t>
            </a:r>
            <a:r>
              <a:rPr lang="en-US" altLang="zh-CN" dirty="0" err="1" smtClean="0"/>
              <a:t>Redundency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N+M:b</a:t>
            </a:r>
            <a:endParaRPr lang="zh-CN" altLang="en-US" dirty="0"/>
          </a:p>
        </p:txBody>
      </p:sp>
      <p:sp>
        <p:nvSpPr>
          <p:cNvPr id="3" name="TextBox 12"/>
          <p:cNvSpPr txBox="1"/>
          <p:nvPr/>
        </p:nvSpPr>
        <p:spPr>
          <a:xfrm>
            <a:off x="143339" y="980729"/>
            <a:ext cx="5386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Understanding of N+M</a:t>
            </a: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Number of data object</a:t>
            </a: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Number of Validation object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30"/>
          <p:cNvSpPr>
            <a:spLocks noChangeArrowheads="1"/>
          </p:cNvSpPr>
          <p:nvPr/>
        </p:nvSpPr>
        <p:spPr bwMode="auto">
          <a:xfrm>
            <a:off x="239350" y="299695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D1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矩形 30"/>
          <p:cNvSpPr>
            <a:spLocks noChangeArrowheads="1"/>
          </p:cNvSpPr>
          <p:nvPr/>
        </p:nvSpPr>
        <p:spPr bwMode="auto">
          <a:xfrm>
            <a:off x="1199457" y="299695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D2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" name="矩形 30"/>
          <p:cNvSpPr>
            <a:spLocks noChangeArrowheads="1"/>
          </p:cNvSpPr>
          <p:nvPr/>
        </p:nvSpPr>
        <p:spPr bwMode="auto">
          <a:xfrm>
            <a:off x="2159563" y="299695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D3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矩形 30"/>
          <p:cNvSpPr>
            <a:spLocks noChangeArrowheads="1"/>
          </p:cNvSpPr>
          <p:nvPr/>
        </p:nvSpPr>
        <p:spPr bwMode="auto">
          <a:xfrm>
            <a:off x="3119670" y="299695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D4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607" y="2564904"/>
            <a:ext cx="364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N=4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M=2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30"/>
          <p:cNvSpPr>
            <a:spLocks noChangeArrowheads="1"/>
          </p:cNvSpPr>
          <p:nvPr/>
        </p:nvSpPr>
        <p:spPr bwMode="auto">
          <a:xfrm>
            <a:off x="4079777" y="299695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P</a:t>
            </a: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矩形 30"/>
          <p:cNvSpPr>
            <a:spLocks noChangeArrowheads="1"/>
          </p:cNvSpPr>
          <p:nvPr/>
        </p:nvSpPr>
        <p:spPr bwMode="auto">
          <a:xfrm>
            <a:off x="5039883" y="299695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P</a:t>
            </a: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乘号 11"/>
          <p:cNvSpPr/>
          <p:nvPr/>
        </p:nvSpPr>
        <p:spPr>
          <a:xfrm>
            <a:off x="239350" y="2996952"/>
            <a:ext cx="675900" cy="4320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23392" y="2934237"/>
            <a:ext cx="5280587" cy="969025"/>
            <a:chOff x="467544" y="2934236"/>
            <a:chExt cx="3960440" cy="969025"/>
          </a:xfrm>
        </p:grpSpPr>
        <p:sp>
          <p:nvSpPr>
            <p:cNvPr id="13" name="下弧形箭头 12"/>
            <p:cNvSpPr/>
            <p:nvPr/>
          </p:nvSpPr>
          <p:spPr>
            <a:xfrm flipH="1">
              <a:off x="467544" y="3573017"/>
              <a:ext cx="2301390" cy="330244"/>
            </a:xfrm>
            <a:prstGeom prst="curvedUp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55576" y="2934236"/>
              <a:ext cx="3672408" cy="5580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30"/>
          <p:cNvSpPr>
            <a:spLocks noChangeArrowheads="1"/>
          </p:cNvSpPr>
          <p:nvPr/>
        </p:nvSpPr>
        <p:spPr bwMode="auto">
          <a:xfrm>
            <a:off x="239351" y="4250883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D1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矩形 30"/>
          <p:cNvSpPr>
            <a:spLocks noChangeArrowheads="1"/>
          </p:cNvSpPr>
          <p:nvPr/>
        </p:nvSpPr>
        <p:spPr bwMode="auto">
          <a:xfrm>
            <a:off x="1199458" y="4250883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D2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" name="矩形 30"/>
          <p:cNvSpPr>
            <a:spLocks noChangeArrowheads="1"/>
          </p:cNvSpPr>
          <p:nvPr/>
        </p:nvSpPr>
        <p:spPr bwMode="auto">
          <a:xfrm>
            <a:off x="2159565" y="4250883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D3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矩形 30"/>
          <p:cNvSpPr>
            <a:spLocks noChangeArrowheads="1"/>
          </p:cNvSpPr>
          <p:nvPr/>
        </p:nvSpPr>
        <p:spPr bwMode="auto">
          <a:xfrm>
            <a:off x="3119671" y="4250883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D4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矩形 30"/>
          <p:cNvSpPr>
            <a:spLocks noChangeArrowheads="1"/>
          </p:cNvSpPr>
          <p:nvPr/>
        </p:nvSpPr>
        <p:spPr bwMode="auto">
          <a:xfrm>
            <a:off x="4079778" y="4250883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P</a:t>
            </a: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1" name="矩形 30"/>
          <p:cNvSpPr>
            <a:spLocks noChangeArrowheads="1"/>
          </p:cNvSpPr>
          <p:nvPr/>
        </p:nvSpPr>
        <p:spPr bwMode="auto">
          <a:xfrm>
            <a:off x="5039885" y="4250883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P</a:t>
            </a: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乘号 21"/>
          <p:cNvSpPr/>
          <p:nvPr/>
        </p:nvSpPr>
        <p:spPr>
          <a:xfrm>
            <a:off x="239351" y="4250883"/>
            <a:ext cx="675900" cy="4320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107267" y="4161185"/>
            <a:ext cx="4796712" cy="969025"/>
            <a:chOff x="686433" y="4161184"/>
            <a:chExt cx="3597534" cy="969025"/>
          </a:xfrm>
        </p:grpSpPr>
        <p:sp>
          <p:nvSpPr>
            <p:cNvPr id="24" name="下弧形箭头 23"/>
            <p:cNvSpPr/>
            <p:nvPr/>
          </p:nvSpPr>
          <p:spPr>
            <a:xfrm flipH="1">
              <a:off x="686433" y="4799965"/>
              <a:ext cx="2517411" cy="330244"/>
            </a:xfrm>
            <a:prstGeom prst="curvedUp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406516" y="4161184"/>
              <a:ext cx="2877451" cy="5580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乘号 25"/>
          <p:cNvSpPr/>
          <p:nvPr/>
        </p:nvSpPr>
        <p:spPr>
          <a:xfrm>
            <a:off x="1249374" y="4250883"/>
            <a:ext cx="675900" cy="4320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30"/>
          <p:cNvSpPr>
            <a:spLocks noChangeArrowheads="1"/>
          </p:cNvSpPr>
          <p:nvPr/>
        </p:nvSpPr>
        <p:spPr bwMode="auto">
          <a:xfrm>
            <a:off x="239353" y="550200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D1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9" name="矩形 30"/>
          <p:cNvSpPr>
            <a:spLocks noChangeArrowheads="1"/>
          </p:cNvSpPr>
          <p:nvPr/>
        </p:nvSpPr>
        <p:spPr bwMode="auto">
          <a:xfrm>
            <a:off x="1199459" y="550200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D2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矩形 30"/>
          <p:cNvSpPr>
            <a:spLocks noChangeArrowheads="1"/>
          </p:cNvSpPr>
          <p:nvPr/>
        </p:nvSpPr>
        <p:spPr bwMode="auto">
          <a:xfrm>
            <a:off x="2159566" y="550200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D3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3119673" y="550200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D4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矩形 30"/>
          <p:cNvSpPr>
            <a:spLocks noChangeArrowheads="1"/>
          </p:cNvSpPr>
          <p:nvPr/>
        </p:nvSpPr>
        <p:spPr bwMode="auto">
          <a:xfrm>
            <a:off x="4079779" y="550200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P</a:t>
            </a: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矩形 30"/>
          <p:cNvSpPr>
            <a:spLocks noChangeArrowheads="1"/>
          </p:cNvSpPr>
          <p:nvPr/>
        </p:nvSpPr>
        <p:spPr bwMode="auto">
          <a:xfrm>
            <a:off x="5039886" y="5502002"/>
            <a:ext cx="675900" cy="4320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P</a:t>
            </a:r>
            <a:r>
              <a:rPr lang="en-US" altLang="zh-CN" sz="1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 sz="1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乘号 33"/>
          <p:cNvSpPr/>
          <p:nvPr/>
        </p:nvSpPr>
        <p:spPr>
          <a:xfrm>
            <a:off x="239353" y="5502002"/>
            <a:ext cx="675900" cy="4320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乘号 37"/>
          <p:cNvSpPr/>
          <p:nvPr/>
        </p:nvSpPr>
        <p:spPr>
          <a:xfrm>
            <a:off x="5046337" y="5502002"/>
            <a:ext cx="675900" cy="4320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431373" y="5476643"/>
            <a:ext cx="4915951" cy="971289"/>
            <a:chOff x="179512" y="5476642"/>
            <a:chExt cx="3686963" cy="971289"/>
          </a:xfrm>
        </p:grpSpPr>
        <p:sp>
          <p:nvSpPr>
            <p:cNvPr id="36" name="下弧形箭头 35"/>
            <p:cNvSpPr/>
            <p:nvPr/>
          </p:nvSpPr>
          <p:spPr>
            <a:xfrm flipH="1">
              <a:off x="179512" y="6111681"/>
              <a:ext cx="936104" cy="330244"/>
            </a:xfrm>
            <a:prstGeom prst="curvedUp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86433" y="5476642"/>
              <a:ext cx="2877451" cy="5580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下弧形箭头 38"/>
            <p:cNvSpPr/>
            <p:nvPr/>
          </p:nvSpPr>
          <p:spPr>
            <a:xfrm>
              <a:off x="2950132" y="6117687"/>
              <a:ext cx="916343" cy="330244"/>
            </a:xfrm>
            <a:prstGeom prst="curvedUp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63583" y="2092786"/>
            <a:ext cx="4692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Number of failure disks allowed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12"/>
          <p:cNvSpPr txBox="1"/>
          <p:nvPr/>
        </p:nvSpPr>
        <p:spPr>
          <a:xfrm>
            <a:off x="6373755" y="980728"/>
            <a:ext cx="53868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Understanding of b</a:t>
            </a: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Number of failure node allowed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811812" y="2204864"/>
            <a:ext cx="364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4+2:1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196254" y="2564905"/>
            <a:ext cx="2773983" cy="1325939"/>
            <a:chOff x="5076356" y="2924944"/>
            <a:chExt cx="2080487" cy="1325939"/>
          </a:xfrm>
        </p:grpSpPr>
        <p:sp>
          <p:nvSpPr>
            <p:cNvPr id="45" name="圆角矩形 29"/>
            <p:cNvSpPr>
              <a:spLocks noChangeArrowheads="1"/>
            </p:cNvSpPr>
            <p:nvPr/>
          </p:nvSpPr>
          <p:spPr bwMode="auto">
            <a:xfrm>
              <a:off x="5076356" y="2924944"/>
              <a:ext cx="553499" cy="1325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2FF"/>
                </a:gs>
                <a:gs pos="34999">
                  <a:srgbClr val="BD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Node1</a:t>
              </a:r>
              <a:endParaRPr lang="zh-CN" altLang="en-US" sz="825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6" name="矩形 30"/>
            <p:cNvSpPr>
              <a:spLocks noChangeArrowheads="1"/>
            </p:cNvSpPr>
            <p:nvPr/>
          </p:nvSpPr>
          <p:spPr bwMode="auto">
            <a:xfrm>
              <a:off x="5184393" y="3356992"/>
              <a:ext cx="316873" cy="22099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7" name="矩形 31"/>
            <p:cNvSpPr>
              <a:spLocks noChangeArrowheads="1"/>
            </p:cNvSpPr>
            <p:nvPr/>
          </p:nvSpPr>
          <p:spPr bwMode="auto">
            <a:xfrm>
              <a:off x="5184394" y="3808903"/>
              <a:ext cx="316872" cy="22099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P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9" name="圆角矩形 26"/>
            <p:cNvSpPr>
              <a:spLocks noChangeArrowheads="1"/>
            </p:cNvSpPr>
            <p:nvPr/>
          </p:nvSpPr>
          <p:spPr bwMode="auto">
            <a:xfrm>
              <a:off x="5839851" y="2924944"/>
              <a:ext cx="553498" cy="1325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2FF"/>
                </a:gs>
                <a:gs pos="34999">
                  <a:srgbClr val="BD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Node2</a:t>
              </a:r>
              <a:endParaRPr lang="zh-CN" altLang="en-US" sz="82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矩形 27"/>
            <p:cNvSpPr>
              <a:spLocks noChangeArrowheads="1"/>
            </p:cNvSpPr>
            <p:nvPr/>
          </p:nvSpPr>
          <p:spPr bwMode="auto">
            <a:xfrm>
              <a:off x="5938678" y="3352026"/>
              <a:ext cx="326082" cy="22099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1" name="矩形 28"/>
            <p:cNvSpPr>
              <a:spLocks noChangeArrowheads="1"/>
            </p:cNvSpPr>
            <p:nvPr/>
          </p:nvSpPr>
          <p:spPr bwMode="auto">
            <a:xfrm>
              <a:off x="5938678" y="3808903"/>
              <a:ext cx="307088" cy="22099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P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3" name="圆角矩形 23"/>
            <p:cNvSpPr>
              <a:spLocks noChangeArrowheads="1"/>
            </p:cNvSpPr>
            <p:nvPr/>
          </p:nvSpPr>
          <p:spPr bwMode="auto">
            <a:xfrm>
              <a:off x="6603344" y="2924944"/>
              <a:ext cx="553499" cy="1325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2FF"/>
                </a:gs>
                <a:gs pos="34999">
                  <a:srgbClr val="BD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Node3</a:t>
              </a:r>
              <a:endParaRPr lang="zh-CN" altLang="en-US" sz="825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4" name="矩形 25"/>
            <p:cNvSpPr>
              <a:spLocks noChangeArrowheads="1"/>
            </p:cNvSpPr>
            <p:nvPr/>
          </p:nvSpPr>
          <p:spPr bwMode="auto">
            <a:xfrm>
              <a:off x="6750528" y="3352026"/>
              <a:ext cx="296464" cy="22099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57" name="矩形 21"/>
            <p:cNvSpPr>
              <a:spLocks noChangeArrowheads="1"/>
            </p:cNvSpPr>
            <p:nvPr/>
          </p:nvSpPr>
          <p:spPr bwMode="auto">
            <a:xfrm>
              <a:off x="6763171" y="3823590"/>
              <a:ext cx="305672" cy="206303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55" name="Picture 2" descr="http://pic22.nipic.com/20120726/6632790_162439097362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844259" y="2870179"/>
            <a:ext cx="958709" cy="673043"/>
          </a:xfrm>
          <a:prstGeom prst="rect">
            <a:avLst/>
          </a:prstGeom>
          <a:noFill/>
        </p:spPr>
      </p:pic>
      <p:sp>
        <p:nvSpPr>
          <p:cNvPr id="59" name="乘号 58"/>
          <p:cNvSpPr/>
          <p:nvPr/>
        </p:nvSpPr>
        <p:spPr>
          <a:xfrm>
            <a:off x="8236729" y="3065835"/>
            <a:ext cx="675900" cy="82500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乘号 60"/>
          <p:cNvSpPr/>
          <p:nvPr/>
        </p:nvSpPr>
        <p:spPr>
          <a:xfrm>
            <a:off x="7248846" y="3064217"/>
            <a:ext cx="675900" cy="82500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Picture 4" descr="http://img00.hc360.com/hotelsupplies/201109/201109181825287509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11046978" y="2855650"/>
            <a:ext cx="809662" cy="7618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组合 34"/>
          <p:cNvGrpSpPr/>
          <p:nvPr/>
        </p:nvGrpSpPr>
        <p:grpSpPr>
          <a:xfrm>
            <a:off x="6192011" y="4819408"/>
            <a:ext cx="5874616" cy="1345896"/>
            <a:chOff x="4644008" y="4819408"/>
            <a:chExt cx="4405962" cy="1345896"/>
          </a:xfrm>
        </p:grpSpPr>
        <p:sp>
          <p:nvSpPr>
            <p:cNvPr id="77" name="圆角矩形 20"/>
            <p:cNvSpPr>
              <a:spLocks noChangeArrowheads="1"/>
            </p:cNvSpPr>
            <p:nvPr/>
          </p:nvSpPr>
          <p:spPr bwMode="auto">
            <a:xfrm>
              <a:off x="8460432" y="4819408"/>
              <a:ext cx="589538" cy="1325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2FF"/>
                </a:gs>
                <a:gs pos="34999">
                  <a:srgbClr val="BD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Node6</a:t>
              </a:r>
              <a:endParaRPr lang="zh-CN" altLang="en-US" sz="825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6" name="圆角矩形 20"/>
            <p:cNvSpPr>
              <a:spLocks noChangeArrowheads="1"/>
            </p:cNvSpPr>
            <p:nvPr/>
          </p:nvSpPr>
          <p:spPr bwMode="auto">
            <a:xfrm>
              <a:off x="7726878" y="4839365"/>
              <a:ext cx="589538" cy="1325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2FF"/>
                </a:gs>
                <a:gs pos="34999">
                  <a:srgbClr val="BD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Node5</a:t>
              </a:r>
              <a:endParaRPr lang="zh-CN" altLang="en-US" sz="825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5" name="圆角矩形 29"/>
            <p:cNvSpPr>
              <a:spLocks noChangeArrowheads="1"/>
            </p:cNvSpPr>
            <p:nvPr/>
          </p:nvSpPr>
          <p:spPr bwMode="auto">
            <a:xfrm>
              <a:off x="4644008" y="4834983"/>
              <a:ext cx="553499" cy="1325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2FF"/>
                </a:gs>
                <a:gs pos="34999">
                  <a:srgbClr val="BD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Node1</a:t>
              </a:r>
              <a:endParaRPr lang="zh-CN" altLang="en-US" sz="825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6" name="矩形 30"/>
            <p:cNvSpPr>
              <a:spLocks noChangeArrowheads="1"/>
            </p:cNvSpPr>
            <p:nvPr/>
          </p:nvSpPr>
          <p:spPr bwMode="auto">
            <a:xfrm>
              <a:off x="4752045" y="5267031"/>
              <a:ext cx="316873" cy="22099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7" name="矩形 31"/>
            <p:cNvSpPr>
              <a:spLocks noChangeArrowheads="1"/>
            </p:cNvSpPr>
            <p:nvPr/>
          </p:nvSpPr>
          <p:spPr bwMode="auto">
            <a:xfrm>
              <a:off x="7897469" y="5254726"/>
              <a:ext cx="316872" cy="22099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P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68" name="圆角矩形 26"/>
            <p:cNvSpPr>
              <a:spLocks noChangeArrowheads="1"/>
            </p:cNvSpPr>
            <p:nvPr/>
          </p:nvSpPr>
          <p:spPr bwMode="auto">
            <a:xfrm>
              <a:off x="5407503" y="4834983"/>
              <a:ext cx="553498" cy="1325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2FF"/>
                </a:gs>
                <a:gs pos="34999">
                  <a:srgbClr val="BD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Node2</a:t>
              </a:r>
              <a:endParaRPr lang="zh-CN" altLang="en-US" sz="82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9" name="矩形 27"/>
            <p:cNvSpPr>
              <a:spLocks noChangeArrowheads="1"/>
            </p:cNvSpPr>
            <p:nvPr/>
          </p:nvSpPr>
          <p:spPr bwMode="auto">
            <a:xfrm>
              <a:off x="5506330" y="5262065"/>
              <a:ext cx="326082" cy="22099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0" name="矩形 28"/>
            <p:cNvSpPr>
              <a:spLocks noChangeArrowheads="1"/>
            </p:cNvSpPr>
            <p:nvPr/>
          </p:nvSpPr>
          <p:spPr bwMode="auto">
            <a:xfrm>
              <a:off x="8631760" y="5254653"/>
              <a:ext cx="307088" cy="22099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P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1" name="圆角矩形 23"/>
            <p:cNvSpPr>
              <a:spLocks noChangeArrowheads="1"/>
            </p:cNvSpPr>
            <p:nvPr/>
          </p:nvSpPr>
          <p:spPr bwMode="auto">
            <a:xfrm>
              <a:off x="6170996" y="4834983"/>
              <a:ext cx="553499" cy="1325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2FF"/>
                </a:gs>
                <a:gs pos="34999">
                  <a:srgbClr val="BD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Node3</a:t>
              </a:r>
              <a:endParaRPr lang="zh-CN" altLang="en-US" sz="825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2" name="矩形 25"/>
            <p:cNvSpPr>
              <a:spLocks noChangeArrowheads="1"/>
            </p:cNvSpPr>
            <p:nvPr/>
          </p:nvSpPr>
          <p:spPr bwMode="auto">
            <a:xfrm>
              <a:off x="6318180" y="5262065"/>
              <a:ext cx="296464" cy="220990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3" name="圆角矩形 20"/>
            <p:cNvSpPr>
              <a:spLocks noChangeArrowheads="1"/>
            </p:cNvSpPr>
            <p:nvPr/>
          </p:nvSpPr>
          <p:spPr bwMode="auto">
            <a:xfrm>
              <a:off x="6934490" y="4834983"/>
              <a:ext cx="589538" cy="13259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C2FF"/>
                </a:gs>
                <a:gs pos="34999">
                  <a:srgbClr val="BD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Node4</a:t>
              </a:r>
              <a:endParaRPr lang="zh-CN" altLang="en-US" sz="825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4" name="矩形 21"/>
            <p:cNvSpPr>
              <a:spLocks noChangeArrowheads="1"/>
            </p:cNvSpPr>
            <p:nvPr/>
          </p:nvSpPr>
          <p:spPr bwMode="auto">
            <a:xfrm>
              <a:off x="7091980" y="5276752"/>
              <a:ext cx="305672" cy="206303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FFFFF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825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D</a:t>
              </a:r>
              <a:endParaRPr lang="zh-CN" altLang="en-US" sz="82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6389557" y="4419770"/>
            <a:ext cx="364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4+2:2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乘号 77"/>
          <p:cNvSpPr/>
          <p:nvPr/>
        </p:nvSpPr>
        <p:spPr>
          <a:xfrm>
            <a:off x="8308975" y="5381795"/>
            <a:ext cx="675900" cy="82500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" name="Picture 2" descr="http://pic22.nipic.com/20120726/6632790_162439097362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819525" y="6145347"/>
            <a:ext cx="968826" cy="630688"/>
          </a:xfrm>
          <a:prstGeom prst="rect">
            <a:avLst/>
          </a:prstGeom>
          <a:noFill/>
        </p:spPr>
      </p:pic>
      <p:sp>
        <p:nvSpPr>
          <p:cNvPr id="82" name="乘号 81"/>
          <p:cNvSpPr/>
          <p:nvPr/>
        </p:nvSpPr>
        <p:spPr>
          <a:xfrm>
            <a:off x="10423977" y="5419755"/>
            <a:ext cx="675900" cy="82500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乘号 82"/>
          <p:cNvSpPr/>
          <p:nvPr/>
        </p:nvSpPr>
        <p:spPr>
          <a:xfrm>
            <a:off x="6272069" y="5422788"/>
            <a:ext cx="675900" cy="82500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乘号 83"/>
          <p:cNvSpPr/>
          <p:nvPr/>
        </p:nvSpPr>
        <p:spPr>
          <a:xfrm>
            <a:off x="11401033" y="5413173"/>
            <a:ext cx="675900" cy="82500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Picture 4" descr="http://img00.hc360.com/hotelsupplies/201109/201109181825287509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8954427" y="6037623"/>
            <a:ext cx="803536" cy="761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1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6" grpId="0" animBg="1"/>
      <p:bldP spid="26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4" grpId="1" animBg="1"/>
      <p:bldP spid="38" grpId="0" animBg="1"/>
      <p:bldP spid="38" grpId="1" animBg="1"/>
      <p:bldP spid="41" grpId="0"/>
      <p:bldP spid="42" grpId="0"/>
      <p:bldP spid="43" grpId="0"/>
      <p:bldP spid="59" grpId="0" animBg="1"/>
      <p:bldP spid="61" grpId="0" animBg="1"/>
      <p:bldP spid="75" grpId="0"/>
      <p:bldP spid="78" grpId="0" animBg="1"/>
      <p:bldP spid="82" grpId="0" animBg="1"/>
      <p:bldP spid="82" grpId="1" animBg="1"/>
      <p:bldP spid="83" grpId="0" animBg="1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021683"/>
              </p:ext>
            </p:extLst>
          </p:nvPr>
        </p:nvGraphicFramePr>
        <p:xfrm>
          <a:off x="2207568" y="1366838"/>
          <a:ext cx="8064896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914"/>
                <a:gridCol w="2222526"/>
                <a:gridCol w="2232248"/>
                <a:gridCol w="1872208"/>
              </a:tblGrid>
              <a:tr h="54486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N+M</a:t>
                      </a:r>
                      <a:r>
                        <a:rPr lang="zh-CN" altLang="en-US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</a:t>
                      </a:r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Minimum node number to meet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data distribution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Minimum node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number to meet data recovery 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Space Utilization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4+2:1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66.7%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4+2:2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66.7%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8+2:1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80%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8+2:2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80%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10+2:1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83.3%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10+2:2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83.3%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16+1:1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94.1%</a:t>
                      </a:r>
                      <a:endParaRPr lang="zh-CN" altLang="en-US" sz="20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16+4:2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80%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16+4:4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80%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3987898" y="1340768"/>
            <a:ext cx="2119934" cy="5112568"/>
            <a:chOff x="3987898" y="1340768"/>
            <a:chExt cx="2119934" cy="5112568"/>
          </a:xfrm>
        </p:grpSpPr>
        <p:sp>
          <p:nvSpPr>
            <p:cNvPr id="7" name="矩形 6"/>
            <p:cNvSpPr/>
            <p:nvPr/>
          </p:nvSpPr>
          <p:spPr>
            <a:xfrm>
              <a:off x="3987898" y="1340768"/>
              <a:ext cx="2108102" cy="511256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235624" y="5805264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en-US" altLang="zh-CN" b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(N+M)/M</a:t>
              </a:r>
              <a:endPara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80322" y="1340768"/>
            <a:ext cx="2108102" cy="5112568"/>
            <a:chOff x="3987898" y="1340768"/>
            <a:chExt cx="2108102" cy="5112568"/>
          </a:xfrm>
        </p:grpSpPr>
        <p:sp>
          <p:nvSpPr>
            <p:cNvPr id="11" name="矩形 10"/>
            <p:cNvSpPr/>
            <p:nvPr/>
          </p:nvSpPr>
          <p:spPr>
            <a:xfrm>
              <a:off x="3987898" y="1340768"/>
              <a:ext cx="2108102" cy="511256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019600" y="5805264"/>
              <a:ext cx="1972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[b(N+M)/M]+b</a:t>
              </a:r>
              <a:endPara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Common </a:t>
            </a:r>
            <a:r>
              <a:rPr lang="en-US" altLang="zh-CN" dirty="0" err="1" smtClean="0"/>
              <a:t>N+M:b</a:t>
            </a:r>
            <a:r>
              <a:rPr lang="en-US" altLang="zh-CN" dirty="0"/>
              <a:t> </a:t>
            </a:r>
            <a:r>
              <a:rPr lang="en-US" altLang="zh-CN" dirty="0" smtClean="0"/>
              <a:t>models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00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3787304" y="228906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431705" y="1889016"/>
            <a:ext cx="301625" cy="4000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3788892" y="2772743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431705" y="2372693"/>
            <a:ext cx="301625" cy="40005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431705" y="2824362"/>
            <a:ext cx="301625" cy="4000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3788892" y="3224412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31705" y="3297054"/>
            <a:ext cx="301625" cy="4000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3788892" y="3697104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27850" y="1887216"/>
            <a:ext cx="4185761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Market Positions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727849" y="2361075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0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Product Specifications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4727849" y="2825061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Product Features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4727849" y="3297179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Application Scenarios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431705" y="3759298"/>
            <a:ext cx="301625" cy="4000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788891" y="4159348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727848" y="3759423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Classic Cases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4929" y="174522"/>
            <a:ext cx="145802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Catalog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469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Node Partition </a:t>
            </a:r>
            <a:endParaRPr lang="zh-CN" altLang="en-US" sz="2400" dirty="0"/>
          </a:p>
        </p:txBody>
      </p:sp>
      <p:grpSp>
        <p:nvGrpSpPr>
          <p:cNvPr id="3" name="组合 45"/>
          <p:cNvGrpSpPr/>
          <p:nvPr/>
        </p:nvGrpSpPr>
        <p:grpSpPr>
          <a:xfrm>
            <a:off x="1391477" y="4668866"/>
            <a:ext cx="10225136" cy="1008112"/>
            <a:chOff x="791580" y="5049180"/>
            <a:chExt cx="7668852" cy="1008112"/>
          </a:xfrm>
          <a:solidFill>
            <a:srgbClr val="CC9900"/>
          </a:solidFill>
        </p:grpSpPr>
        <p:sp>
          <p:nvSpPr>
            <p:cNvPr id="4" name="圆角矩形 3"/>
            <p:cNvSpPr/>
            <p:nvPr/>
          </p:nvSpPr>
          <p:spPr>
            <a:xfrm>
              <a:off x="5292080" y="5049180"/>
              <a:ext cx="3168352" cy="1008112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791580" y="5517232"/>
              <a:ext cx="4536504" cy="54006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47"/>
          <p:cNvGrpSpPr/>
          <p:nvPr/>
        </p:nvGrpSpPr>
        <p:grpSpPr>
          <a:xfrm>
            <a:off x="1391477" y="4200814"/>
            <a:ext cx="10225136" cy="936104"/>
            <a:chOff x="791580" y="4581128"/>
            <a:chExt cx="7668852" cy="936104"/>
          </a:xfrm>
        </p:grpSpPr>
        <p:sp>
          <p:nvSpPr>
            <p:cNvPr id="7" name="圆角矩形 6"/>
            <p:cNvSpPr/>
            <p:nvPr/>
          </p:nvSpPr>
          <p:spPr>
            <a:xfrm>
              <a:off x="5292080" y="4581128"/>
              <a:ext cx="3168352" cy="46805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791580" y="4581128"/>
              <a:ext cx="4536504" cy="936104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48"/>
          <p:cNvGrpSpPr/>
          <p:nvPr/>
        </p:nvGrpSpPr>
        <p:grpSpPr>
          <a:xfrm>
            <a:off x="1487488" y="4272822"/>
            <a:ext cx="9889099" cy="288032"/>
            <a:chOff x="863588" y="4653136"/>
            <a:chExt cx="7416824" cy="28803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圆角矩形 9"/>
            <p:cNvSpPr/>
            <p:nvPr/>
          </p:nvSpPr>
          <p:spPr>
            <a:xfrm>
              <a:off x="863588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616920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2373348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3129776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3887924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4644008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508104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07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6264188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08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7020272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09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7776356" y="4653136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49"/>
          <p:cNvGrpSpPr/>
          <p:nvPr/>
        </p:nvGrpSpPr>
        <p:grpSpPr>
          <a:xfrm>
            <a:off x="1491616" y="4776878"/>
            <a:ext cx="5710341" cy="288032"/>
            <a:chOff x="866684" y="5157192"/>
            <a:chExt cx="4282756" cy="28803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1" name="圆角矩形 20"/>
            <p:cNvSpPr/>
            <p:nvPr/>
          </p:nvSpPr>
          <p:spPr>
            <a:xfrm>
              <a:off x="866684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619672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2375756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3131840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3889644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4645384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50"/>
          <p:cNvGrpSpPr/>
          <p:nvPr/>
        </p:nvGrpSpPr>
        <p:grpSpPr>
          <a:xfrm>
            <a:off x="7681552" y="4776878"/>
            <a:ext cx="3695035" cy="288032"/>
            <a:chOff x="5509136" y="5157192"/>
            <a:chExt cx="2771276" cy="28803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8" name="圆角矩形 27"/>
            <p:cNvSpPr/>
            <p:nvPr/>
          </p:nvSpPr>
          <p:spPr>
            <a:xfrm>
              <a:off x="5509136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6264876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7020616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7776356" y="5157192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51"/>
          <p:cNvGrpSpPr/>
          <p:nvPr/>
        </p:nvGrpSpPr>
        <p:grpSpPr>
          <a:xfrm>
            <a:off x="1487488" y="5280934"/>
            <a:ext cx="9889099" cy="288032"/>
            <a:chOff x="863588" y="5661248"/>
            <a:chExt cx="7416824" cy="28803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3" name="圆角矩形 32"/>
            <p:cNvSpPr/>
            <p:nvPr/>
          </p:nvSpPr>
          <p:spPr>
            <a:xfrm>
              <a:off x="863588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616920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22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2373348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23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3129776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887924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4644008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26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5508104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27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6264188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28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7020272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29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7776356" y="5661248"/>
              <a:ext cx="504056" cy="288032"/>
            </a:xfrm>
            <a:prstGeom prst="roundRect">
              <a:avLst>
                <a:gd name="adj" fmla="val 0"/>
              </a:avLst>
            </a:prstGeom>
            <a:grp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3" name="Picture 2" descr="http://pic22.nipic.com/20120726/6632790_162439097362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15813" y="4199712"/>
            <a:ext cx="1872208" cy="1253394"/>
          </a:xfrm>
          <a:prstGeom prst="rect">
            <a:avLst/>
          </a:prstGeom>
          <a:noFill/>
        </p:spPr>
      </p:pic>
      <p:pic>
        <p:nvPicPr>
          <p:cNvPr id="44" name="Picture 4" descr="http://img00.hc360.com/hotelsupplies/201109/201109181825287509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7536160" y="4714456"/>
            <a:ext cx="1869440" cy="145084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54"/>
          <p:cNvSpPr txBox="1"/>
          <p:nvPr/>
        </p:nvSpPr>
        <p:spPr>
          <a:xfrm>
            <a:off x="383365" y="4318412"/>
            <a:ext cx="1003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Area A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55"/>
          <p:cNvSpPr txBox="1"/>
          <p:nvPr/>
        </p:nvSpPr>
        <p:spPr>
          <a:xfrm>
            <a:off x="383366" y="5218512"/>
            <a:ext cx="982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Area B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52"/>
          <p:cNvGrpSpPr/>
          <p:nvPr/>
        </p:nvGrpSpPr>
        <p:grpSpPr>
          <a:xfrm>
            <a:off x="10704512" y="4246404"/>
            <a:ext cx="720080" cy="404664"/>
            <a:chOff x="6876256" y="4473116"/>
            <a:chExt cx="1548172" cy="1692188"/>
          </a:xfrm>
        </p:grpSpPr>
        <p:cxnSp>
          <p:nvCxnSpPr>
            <p:cNvPr id="48" name="直接连接符 47"/>
            <p:cNvCxnSpPr/>
            <p:nvPr/>
          </p:nvCxnSpPr>
          <p:spPr>
            <a:xfrm flipH="1">
              <a:off x="6876256" y="4473116"/>
              <a:ext cx="1512168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6948264" y="4473116"/>
              <a:ext cx="1476164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57"/>
          <p:cNvGrpSpPr/>
          <p:nvPr/>
        </p:nvGrpSpPr>
        <p:grpSpPr>
          <a:xfrm>
            <a:off x="9696400" y="4210400"/>
            <a:ext cx="1680187" cy="360040"/>
            <a:chOff x="6876256" y="4473116"/>
            <a:chExt cx="1548172" cy="1692188"/>
          </a:xfrm>
        </p:grpSpPr>
        <p:cxnSp>
          <p:nvCxnSpPr>
            <p:cNvPr id="51" name="直接连接符 50"/>
            <p:cNvCxnSpPr/>
            <p:nvPr/>
          </p:nvCxnSpPr>
          <p:spPr>
            <a:xfrm flipH="1">
              <a:off x="6876256" y="4473116"/>
              <a:ext cx="1512168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948264" y="4473116"/>
              <a:ext cx="1476164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60"/>
          <p:cNvGrpSpPr/>
          <p:nvPr/>
        </p:nvGrpSpPr>
        <p:grpSpPr>
          <a:xfrm>
            <a:off x="10656507" y="4210400"/>
            <a:ext cx="720080" cy="936104"/>
            <a:chOff x="6876256" y="4473116"/>
            <a:chExt cx="1548172" cy="1692188"/>
          </a:xfrm>
        </p:grpSpPr>
        <p:cxnSp>
          <p:nvCxnSpPr>
            <p:cNvPr id="54" name="直接连接符 53"/>
            <p:cNvCxnSpPr/>
            <p:nvPr/>
          </p:nvCxnSpPr>
          <p:spPr>
            <a:xfrm flipH="1">
              <a:off x="6876256" y="4473116"/>
              <a:ext cx="1512168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6948264" y="4473116"/>
              <a:ext cx="1476164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63"/>
          <p:cNvGrpSpPr/>
          <p:nvPr/>
        </p:nvGrpSpPr>
        <p:grpSpPr>
          <a:xfrm>
            <a:off x="10656507" y="4174396"/>
            <a:ext cx="720080" cy="1512168"/>
            <a:chOff x="6876256" y="4473116"/>
            <a:chExt cx="1548172" cy="1692188"/>
          </a:xfrm>
        </p:grpSpPr>
        <p:cxnSp>
          <p:nvCxnSpPr>
            <p:cNvPr id="57" name="直接连接符 56"/>
            <p:cNvCxnSpPr/>
            <p:nvPr/>
          </p:nvCxnSpPr>
          <p:spPr>
            <a:xfrm flipH="1">
              <a:off x="6876256" y="4473116"/>
              <a:ext cx="1512168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6948264" y="4473116"/>
              <a:ext cx="1476164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66"/>
          <p:cNvGrpSpPr/>
          <p:nvPr/>
        </p:nvGrpSpPr>
        <p:grpSpPr>
          <a:xfrm>
            <a:off x="9552384" y="4714456"/>
            <a:ext cx="1920213" cy="972108"/>
            <a:chOff x="6876256" y="4473116"/>
            <a:chExt cx="1548172" cy="1692188"/>
          </a:xfrm>
        </p:grpSpPr>
        <p:cxnSp>
          <p:nvCxnSpPr>
            <p:cNvPr id="60" name="直接连接符 59"/>
            <p:cNvCxnSpPr/>
            <p:nvPr/>
          </p:nvCxnSpPr>
          <p:spPr>
            <a:xfrm flipH="1">
              <a:off x="6876256" y="4473116"/>
              <a:ext cx="1512168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6948264" y="4473116"/>
              <a:ext cx="1476164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9"/>
          <p:cNvGrpSpPr/>
          <p:nvPr/>
        </p:nvGrpSpPr>
        <p:grpSpPr>
          <a:xfrm>
            <a:off x="9504379" y="4174396"/>
            <a:ext cx="1920213" cy="972108"/>
            <a:chOff x="6876256" y="4473116"/>
            <a:chExt cx="1548172" cy="1692188"/>
          </a:xfrm>
        </p:grpSpPr>
        <p:cxnSp>
          <p:nvCxnSpPr>
            <p:cNvPr id="63" name="直接连接符 62"/>
            <p:cNvCxnSpPr/>
            <p:nvPr/>
          </p:nvCxnSpPr>
          <p:spPr>
            <a:xfrm flipH="1">
              <a:off x="6876256" y="4473116"/>
              <a:ext cx="1512168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6948264" y="4473116"/>
              <a:ext cx="1476164" cy="16921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2" descr="http://pic22.nipic.com/20120726/6632790_162439097362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36159" y="4714456"/>
            <a:ext cx="1920213" cy="1253394"/>
          </a:xfrm>
          <a:prstGeom prst="rect">
            <a:avLst/>
          </a:prstGeom>
          <a:noFill/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2" y="962361"/>
            <a:ext cx="806963" cy="659020"/>
          </a:xfrm>
          <a:prstGeom prst="rect">
            <a:avLst/>
          </a:prstGeom>
        </p:spPr>
      </p:pic>
      <p:sp>
        <p:nvSpPr>
          <p:cNvPr id="212" name="文本框 211"/>
          <p:cNvSpPr txBox="1"/>
          <p:nvPr/>
        </p:nvSpPr>
        <p:spPr>
          <a:xfrm>
            <a:off x="1224632" y="988113"/>
            <a:ext cx="8254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has a maximum of 4, but when the scale of node is big, only 4 node failures are allowed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32" y="1700808"/>
            <a:ext cx="939109" cy="532924"/>
          </a:xfrm>
          <a:prstGeom prst="rect">
            <a:avLst/>
          </a:prstGeom>
        </p:spPr>
      </p:pic>
      <p:sp>
        <p:nvSpPr>
          <p:cNvPr id="213" name="文本框 212"/>
          <p:cNvSpPr txBox="1"/>
          <p:nvPr/>
        </p:nvSpPr>
        <p:spPr>
          <a:xfrm>
            <a:off x="1224131" y="1732746"/>
            <a:ext cx="841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Divide into multiple partitions, decrease node failure area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4" name="文本框 213"/>
          <p:cNvSpPr txBox="1"/>
          <p:nvPr/>
        </p:nvSpPr>
        <p:spPr>
          <a:xfrm>
            <a:off x="366735" y="2924945"/>
            <a:ext cx="8417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30 nodes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4+4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Area A : 16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nodes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Area B: 14Nodes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Redundancy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 nodes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b=2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614874" y="2276873"/>
            <a:ext cx="841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Number of failure nodes allowed in each partition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13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13" grpId="0"/>
      <p:bldP spid="214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Disk Stripping</a:t>
            </a:r>
            <a:endParaRPr lang="zh-CN" altLang="en-US" sz="2400" dirty="0"/>
          </a:p>
        </p:txBody>
      </p:sp>
      <p:pic>
        <p:nvPicPr>
          <p:cNvPr id="4" name="Picture 2" descr="http://pic22.nipic.com/20120726/6632790_162439097362_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363131" y="2636912"/>
            <a:ext cx="1869440" cy="1253394"/>
          </a:xfrm>
          <a:prstGeom prst="rect">
            <a:avLst/>
          </a:prstGeom>
          <a:noFill/>
        </p:spPr>
      </p:pic>
      <p:pic>
        <p:nvPicPr>
          <p:cNvPr id="5" name="Picture 4" descr="http://img00.hc360.com/hotelsupplies/201109/201109181825287509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9746849" y="2564904"/>
            <a:ext cx="1485722" cy="14508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07"/>
          <p:cNvSpPr txBox="1"/>
          <p:nvPr/>
        </p:nvSpPr>
        <p:spPr>
          <a:xfrm>
            <a:off x="10657184" y="5553236"/>
            <a:ext cx="863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Fail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111"/>
          <p:cNvSpPr txBox="1"/>
          <p:nvPr/>
        </p:nvSpPr>
        <p:spPr>
          <a:xfrm>
            <a:off x="10657184" y="4905164"/>
            <a:ext cx="863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Fail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3419" y="4149080"/>
            <a:ext cx="10081120" cy="1800200"/>
            <a:chOff x="647564" y="4545124"/>
            <a:chExt cx="7560840" cy="1800200"/>
          </a:xfrm>
        </p:grpSpPr>
        <p:sp>
          <p:nvSpPr>
            <p:cNvPr id="9" name="TextBox 103"/>
            <p:cNvSpPr txBox="1"/>
            <p:nvPr/>
          </p:nvSpPr>
          <p:spPr>
            <a:xfrm>
              <a:off x="7596844" y="4643844"/>
              <a:ext cx="611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G1</a:t>
              </a:r>
              <a:endParaRPr lang="zh-CN" altLang="en-US" dirty="0"/>
            </a:p>
          </p:txBody>
        </p:sp>
        <p:sp>
          <p:nvSpPr>
            <p:cNvPr id="10" name="TextBox 104"/>
            <p:cNvSpPr txBox="1"/>
            <p:nvPr/>
          </p:nvSpPr>
          <p:spPr>
            <a:xfrm>
              <a:off x="7596844" y="4977172"/>
              <a:ext cx="611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G2</a:t>
              </a:r>
              <a:endParaRPr lang="zh-CN" altLang="en-US" dirty="0"/>
            </a:p>
          </p:txBody>
        </p:sp>
        <p:sp>
          <p:nvSpPr>
            <p:cNvPr id="11" name="TextBox 105"/>
            <p:cNvSpPr txBox="1"/>
            <p:nvPr/>
          </p:nvSpPr>
          <p:spPr>
            <a:xfrm>
              <a:off x="7596844" y="5327920"/>
              <a:ext cx="611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G3</a:t>
              </a:r>
              <a:endParaRPr lang="zh-CN" altLang="en-US" dirty="0"/>
            </a:p>
          </p:txBody>
        </p:sp>
        <p:sp>
          <p:nvSpPr>
            <p:cNvPr id="12" name="TextBox 106"/>
            <p:cNvSpPr txBox="1"/>
            <p:nvPr/>
          </p:nvSpPr>
          <p:spPr>
            <a:xfrm>
              <a:off x="7596844" y="5975992"/>
              <a:ext cx="611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G4</a:t>
              </a:r>
              <a:endParaRPr lang="zh-CN" altLang="en-US" dirty="0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647564" y="4545124"/>
              <a:ext cx="6913276" cy="1800200"/>
              <a:chOff x="647564" y="4545124"/>
              <a:chExt cx="6913276" cy="1800200"/>
            </a:xfrm>
          </p:grpSpPr>
          <p:sp>
            <p:nvSpPr>
              <p:cNvPr id="14" name="流程图: 磁盘 13"/>
              <p:cNvSpPr/>
              <p:nvPr/>
            </p:nvSpPr>
            <p:spPr>
              <a:xfrm>
                <a:off x="647564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41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流程图: 磁盘 14"/>
              <p:cNvSpPr/>
              <p:nvPr/>
            </p:nvSpPr>
            <p:spPr>
              <a:xfrm>
                <a:off x="647564" y="5517232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31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流程图: 磁盘 15"/>
              <p:cNvSpPr/>
              <p:nvPr/>
            </p:nvSpPr>
            <p:spPr>
              <a:xfrm>
                <a:off x="647564" y="5193196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21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流程图: 磁盘 16"/>
              <p:cNvSpPr/>
              <p:nvPr/>
            </p:nvSpPr>
            <p:spPr>
              <a:xfrm>
                <a:off x="647564" y="4869160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11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流程图: 磁盘 17"/>
              <p:cNvSpPr/>
              <p:nvPr/>
            </p:nvSpPr>
            <p:spPr>
              <a:xfrm>
                <a:off x="647564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01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流程图: 磁盘 18"/>
              <p:cNvSpPr/>
              <p:nvPr/>
            </p:nvSpPr>
            <p:spPr>
              <a:xfrm>
                <a:off x="1331640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42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流程图: 磁盘 19"/>
              <p:cNvSpPr/>
              <p:nvPr/>
            </p:nvSpPr>
            <p:spPr>
              <a:xfrm>
                <a:off x="1331640" y="5517232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32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流程图: 磁盘 20"/>
              <p:cNvSpPr/>
              <p:nvPr/>
            </p:nvSpPr>
            <p:spPr>
              <a:xfrm>
                <a:off x="1331640" y="5193196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22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流程图: 磁盘 21"/>
              <p:cNvSpPr/>
              <p:nvPr/>
            </p:nvSpPr>
            <p:spPr>
              <a:xfrm>
                <a:off x="1331640" y="4869160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12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流程图: 磁盘 22"/>
              <p:cNvSpPr/>
              <p:nvPr/>
            </p:nvSpPr>
            <p:spPr>
              <a:xfrm>
                <a:off x="1331640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02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流程图: 磁盘 23"/>
              <p:cNvSpPr/>
              <p:nvPr/>
            </p:nvSpPr>
            <p:spPr>
              <a:xfrm>
                <a:off x="2051720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43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流程图: 磁盘 24"/>
              <p:cNvSpPr/>
              <p:nvPr/>
            </p:nvSpPr>
            <p:spPr>
              <a:xfrm>
                <a:off x="2051720" y="5517232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33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流程图: 磁盘 25"/>
              <p:cNvSpPr/>
              <p:nvPr/>
            </p:nvSpPr>
            <p:spPr>
              <a:xfrm>
                <a:off x="2051720" y="5193196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23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流程图: 磁盘 26"/>
              <p:cNvSpPr/>
              <p:nvPr/>
            </p:nvSpPr>
            <p:spPr>
              <a:xfrm>
                <a:off x="2051720" y="4869160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13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流程图: 磁盘 27"/>
              <p:cNvSpPr/>
              <p:nvPr/>
            </p:nvSpPr>
            <p:spPr>
              <a:xfrm>
                <a:off x="2051720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03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流程图: 磁盘 28"/>
              <p:cNvSpPr/>
              <p:nvPr/>
            </p:nvSpPr>
            <p:spPr>
              <a:xfrm>
                <a:off x="2771800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44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流程图: 磁盘 29"/>
              <p:cNvSpPr/>
              <p:nvPr/>
            </p:nvSpPr>
            <p:spPr>
              <a:xfrm>
                <a:off x="2771800" y="5517232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34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流程图: 磁盘 30"/>
              <p:cNvSpPr/>
              <p:nvPr/>
            </p:nvSpPr>
            <p:spPr>
              <a:xfrm>
                <a:off x="2771800" y="5193196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24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流程图: 磁盘 31"/>
              <p:cNvSpPr/>
              <p:nvPr/>
            </p:nvSpPr>
            <p:spPr>
              <a:xfrm>
                <a:off x="2771800" y="4869160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14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流程图: 磁盘 32"/>
              <p:cNvSpPr/>
              <p:nvPr/>
            </p:nvSpPr>
            <p:spPr>
              <a:xfrm>
                <a:off x="2771800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04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流程图: 磁盘 33"/>
              <p:cNvSpPr/>
              <p:nvPr/>
            </p:nvSpPr>
            <p:spPr>
              <a:xfrm>
                <a:off x="3491880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45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流程图: 磁盘 34"/>
              <p:cNvSpPr/>
              <p:nvPr/>
            </p:nvSpPr>
            <p:spPr>
              <a:xfrm>
                <a:off x="3491880" y="5517232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35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流程图: 磁盘 35"/>
              <p:cNvSpPr/>
              <p:nvPr/>
            </p:nvSpPr>
            <p:spPr>
              <a:xfrm>
                <a:off x="3491880" y="5193196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25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流程图: 磁盘 36"/>
              <p:cNvSpPr/>
              <p:nvPr/>
            </p:nvSpPr>
            <p:spPr>
              <a:xfrm>
                <a:off x="3491880" y="4869160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15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流程图: 磁盘 37"/>
              <p:cNvSpPr/>
              <p:nvPr/>
            </p:nvSpPr>
            <p:spPr>
              <a:xfrm>
                <a:off x="3491880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05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流程图: 磁盘 38"/>
              <p:cNvSpPr/>
              <p:nvPr/>
            </p:nvSpPr>
            <p:spPr>
              <a:xfrm>
                <a:off x="4211960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46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流程图: 磁盘 39"/>
              <p:cNvSpPr/>
              <p:nvPr/>
            </p:nvSpPr>
            <p:spPr>
              <a:xfrm>
                <a:off x="4211960" y="5517232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36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流程图: 磁盘 40"/>
              <p:cNvSpPr/>
              <p:nvPr/>
            </p:nvSpPr>
            <p:spPr>
              <a:xfrm>
                <a:off x="4211960" y="5193196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26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流程图: 磁盘 41"/>
              <p:cNvSpPr/>
              <p:nvPr/>
            </p:nvSpPr>
            <p:spPr>
              <a:xfrm>
                <a:off x="4211960" y="4869160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16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流程图: 磁盘 42"/>
              <p:cNvSpPr/>
              <p:nvPr/>
            </p:nvSpPr>
            <p:spPr>
              <a:xfrm>
                <a:off x="4211960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06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流程图: 磁盘 43"/>
              <p:cNvSpPr/>
              <p:nvPr/>
            </p:nvSpPr>
            <p:spPr>
              <a:xfrm>
                <a:off x="4932040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47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流程图: 磁盘 44"/>
              <p:cNvSpPr/>
              <p:nvPr/>
            </p:nvSpPr>
            <p:spPr>
              <a:xfrm>
                <a:off x="4932040" y="5517232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37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流程图: 磁盘 45"/>
              <p:cNvSpPr/>
              <p:nvPr/>
            </p:nvSpPr>
            <p:spPr>
              <a:xfrm>
                <a:off x="4932040" y="5193196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27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流程图: 磁盘 46"/>
              <p:cNvSpPr/>
              <p:nvPr/>
            </p:nvSpPr>
            <p:spPr>
              <a:xfrm>
                <a:off x="4932040" y="4869160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17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流程图: 磁盘 47"/>
              <p:cNvSpPr/>
              <p:nvPr/>
            </p:nvSpPr>
            <p:spPr>
              <a:xfrm>
                <a:off x="4932040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07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流程图: 磁盘 48"/>
              <p:cNvSpPr/>
              <p:nvPr/>
            </p:nvSpPr>
            <p:spPr>
              <a:xfrm>
                <a:off x="5652120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48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流程图: 磁盘 49"/>
              <p:cNvSpPr/>
              <p:nvPr/>
            </p:nvSpPr>
            <p:spPr>
              <a:xfrm>
                <a:off x="5652120" y="5517232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38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流程图: 磁盘 50"/>
              <p:cNvSpPr/>
              <p:nvPr/>
            </p:nvSpPr>
            <p:spPr>
              <a:xfrm>
                <a:off x="5652120" y="5193196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28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流程图: 磁盘 51"/>
              <p:cNvSpPr/>
              <p:nvPr/>
            </p:nvSpPr>
            <p:spPr>
              <a:xfrm>
                <a:off x="5652120" y="4869160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18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流程图: 磁盘 52"/>
              <p:cNvSpPr/>
              <p:nvPr/>
            </p:nvSpPr>
            <p:spPr>
              <a:xfrm>
                <a:off x="5652120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08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流程图: 磁盘 53"/>
              <p:cNvSpPr/>
              <p:nvPr/>
            </p:nvSpPr>
            <p:spPr>
              <a:xfrm>
                <a:off x="6372200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49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流程图: 磁盘 54"/>
              <p:cNvSpPr/>
              <p:nvPr/>
            </p:nvSpPr>
            <p:spPr>
              <a:xfrm>
                <a:off x="6372200" y="5517232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39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流程图: 磁盘 55"/>
              <p:cNvSpPr/>
              <p:nvPr/>
            </p:nvSpPr>
            <p:spPr>
              <a:xfrm>
                <a:off x="6372200" y="5193196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29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流程图: 磁盘 56"/>
              <p:cNvSpPr/>
              <p:nvPr/>
            </p:nvSpPr>
            <p:spPr>
              <a:xfrm>
                <a:off x="6372200" y="4869160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19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流程图: 磁盘 57"/>
              <p:cNvSpPr/>
              <p:nvPr/>
            </p:nvSpPr>
            <p:spPr>
              <a:xfrm>
                <a:off x="6372200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09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流程图: 磁盘 58"/>
              <p:cNvSpPr/>
              <p:nvPr/>
            </p:nvSpPr>
            <p:spPr>
              <a:xfrm>
                <a:off x="7092788" y="5841268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50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流程图: 磁盘 59"/>
              <p:cNvSpPr/>
              <p:nvPr/>
            </p:nvSpPr>
            <p:spPr>
              <a:xfrm>
                <a:off x="7092788" y="5517232"/>
                <a:ext cx="468052" cy="504056"/>
              </a:xfrm>
              <a:prstGeom prst="flowChartMagneticDisk">
                <a:avLst/>
              </a:prstGeom>
              <a:solidFill>
                <a:schemeClr val="accent6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40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流程图: 磁盘 60"/>
              <p:cNvSpPr/>
              <p:nvPr/>
            </p:nvSpPr>
            <p:spPr>
              <a:xfrm>
                <a:off x="7092788" y="5193196"/>
                <a:ext cx="468052" cy="504056"/>
              </a:xfrm>
              <a:prstGeom prst="flowChartMagneticDisk">
                <a:avLst/>
              </a:prstGeom>
              <a:solidFill>
                <a:schemeClr val="accent3">
                  <a:lumMod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30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流程图: 磁盘 61"/>
              <p:cNvSpPr/>
              <p:nvPr/>
            </p:nvSpPr>
            <p:spPr>
              <a:xfrm>
                <a:off x="7092788" y="4869160"/>
                <a:ext cx="468052" cy="504056"/>
              </a:xfrm>
              <a:prstGeom prst="flowChartMagneticDisk">
                <a:avLst/>
              </a:prstGeom>
              <a:solidFill>
                <a:srgbClr val="9966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20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流程图: 磁盘 62"/>
              <p:cNvSpPr/>
              <p:nvPr/>
            </p:nvSpPr>
            <p:spPr>
              <a:xfrm>
                <a:off x="7092788" y="4545124"/>
                <a:ext cx="468052" cy="504056"/>
              </a:xfrm>
              <a:prstGeom prst="flowChartMagneticDis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5000"/>
                  </a:lnSpc>
                </a:pPr>
                <a:r>
                  <a:rPr lang="en-US" altLang="zh-CN" sz="2000" dirty="0" smtClean="0">
                    <a:solidFill>
                      <a:schemeClr val="tx1"/>
                    </a:solidFill>
                  </a:rPr>
                  <a:t>10</a:t>
                </a:r>
                <a:endParaRPr lang="zh-CN" altLang="en-US" sz="2000" dirty="0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4" name="组合 108"/>
          <p:cNvGrpSpPr/>
          <p:nvPr/>
        </p:nvGrpSpPr>
        <p:grpSpPr>
          <a:xfrm>
            <a:off x="6480043" y="4077072"/>
            <a:ext cx="816091" cy="1944216"/>
            <a:chOff x="7632340" y="4221088"/>
            <a:chExt cx="612068" cy="1620180"/>
          </a:xfrm>
        </p:grpSpPr>
        <p:cxnSp>
          <p:nvCxnSpPr>
            <p:cNvPr id="65" name="直接连接符 64"/>
            <p:cNvCxnSpPr/>
            <p:nvPr/>
          </p:nvCxnSpPr>
          <p:spPr>
            <a:xfrm flipH="1">
              <a:off x="7632340" y="4221088"/>
              <a:ext cx="612068" cy="16201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7668344" y="4293096"/>
              <a:ext cx="576064" cy="151216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92"/>
          <p:cNvGrpSpPr/>
          <p:nvPr/>
        </p:nvGrpSpPr>
        <p:grpSpPr>
          <a:xfrm>
            <a:off x="9361040" y="4113076"/>
            <a:ext cx="816091" cy="1944216"/>
            <a:chOff x="7632340" y="4221088"/>
            <a:chExt cx="612068" cy="1620180"/>
          </a:xfrm>
        </p:grpSpPr>
        <p:cxnSp>
          <p:nvCxnSpPr>
            <p:cNvPr id="68" name="直接连接符 67"/>
            <p:cNvCxnSpPr/>
            <p:nvPr/>
          </p:nvCxnSpPr>
          <p:spPr>
            <a:xfrm flipH="1">
              <a:off x="7632340" y="4221088"/>
              <a:ext cx="612068" cy="16201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668344" y="4293096"/>
              <a:ext cx="576064" cy="151216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组合 97"/>
          <p:cNvGrpSpPr/>
          <p:nvPr/>
        </p:nvGrpSpPr>
        <p:grpSpPr>
          <a:xfrm>
            <a:off x="8448261" y="4113076"/>
            <a:ext cx="816091" cy="1944216"/>
            <a:chOff x="7632340" y="4221088"/>
            <a:chExt cx="612068" cy="1620180"/>
          </a:xfrm>
        </p:grpSpPr>
        <p:cxnSp>
          <p:nvCxnSpPr>
            <p:cNvPr id="71" name="直接连接符 70"/>
            <p:cNvCxnSpPr/>
            <p:nvPr/>
          </p:nvCxnSpPr>
          <p:spPr>
            <a:xfrm flipH="1">
              <a:off x="7632340" y="4221088"/>
              <a:ext cx="612068" cy="16201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7668344" y="4293096"/>
              <a:ext cx="576064" cy="151216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100"/>
          <p:cNvGrpSpPr/>
          <p:nvPr/>
        </p:nvGrpSpPr>
        <p:grpSpPr>
          <a:xfrm>
            <a:off x="7440149" y="4113076"/>
            <a:ext cx="816091" cy="1944216"/>
            <a:chOff x="7632340" y="4221088"/>
            <a:chExt cx="612068" cy="1620180"/>
          </a:xfrm>
        </p:grpSpPr>
        <p:cxnSp>
          <p:nvCxnSpPr>
            <p:cNvPr id="74" name="直接连接符 73"/>
            <p:cNvCxnSpPr/>
            <p:nvPr/>
          </p:nvCxnSpPr>
          <p:spPr>
            <a:xfrm flipH="1">
              <a:off x="7632340" y="4221088"/>
              <a:ext cx="612068" cy="16201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7668344" y="4293096"/>
              <a:ext cx="576064" cy="151216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2" y="962361"/>
            <a:ext cx="806963" cy="659020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1224131" y="1091816"/>
            <a:ext cx="919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has a maximum of 4, when the number of disks is big, only 4 disk failures are allowed?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32" y="1700808"/>
            <a:ext cx="939109" cy="532924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1224131" y="1732746"/>
            <a:ext cx="841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Strip into multiple areas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decrease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disk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failure area 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366735" y="2924945"/>
            <a:ext cx="8417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Each part contains 50 disks 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Divided into 4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disk groups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G1=G2=13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G3=G4=12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Redundancy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disks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M=3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614874" y="2276873"/>
            <a:ext cx="841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Number of </a:t>
            </a: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disk failures allowed 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each </a:t>
            </a: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76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9" grpId="0"/>
      <p:bldP spid="80" grpId="0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10"/>
          <p:cNvGrpSpPr>
            <a:grpSpLocks/>
          </p:cNvGrpSpPr>
          <p:nvPr/>
        </p:nvGrpSpPr>
        <p:grpSpPr bwMode="auto">
          <a:xfrm>
            <a:off x="9264652" y="277813"/>
            <a:ext cx="2147568" cy="455612"/>
            <a:chOff x="0" y="0"/>
            <a:chExt cx="1406101" cy="419101"/>
          </a:xfrm>
        </p:grpSpPr>
        <p:sp>
          <p:nvSpPr>
            <p:cNvPr id="17492" name="TextBox 15"/>
            <p:cNvSpPr>
              <a:spLocks noChangeArrowheads="1"/>
            </p:cNvSpPr>
            <p:nvPr/>
          </p:nvSpPr>
          <p:spPr bwMode="auto">
            <a:xfrm>
              <a:off x="1285151" y="0"/>
              <a:ext cx="120950" cy="33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FFFFFF"/>
                </a:solidFill>
              </a:endParaRPr>
            </a:p>
          </p:txBody>
        </p:sp>
        <p:pic>
          <p:nvPicPr>
            <p:cNvPr id="17489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0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  <p:sp>
          <p:nvSpPr>
            <p:cNvPr id="17490" name="矩形 13"/>
            <p:cNvSpPr>
              <a:spLocks noChangeArrowheads="1"/>
            </p:cNvSpPr>
            <p:nvPr/>
          </p:nvSpPr>
          <p:spPr bwMode="auto">
            <a:xfrm>
              <a:off x="1066800" y="116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7412" name="直接连接符 9"/>
          <p:cNvSpPr>
            <a:spLocks noChangeShapeType="1"/>
          </p:cNvSpPr>
          <p:nvPr/>
        </p:nvSpPr>
        <p:spPr bwMode="auto">
          <a:xfrm>
            <a:off x="334434" y="804863"/>
            <a:ext cx="3649133" cy="0"/>
          </a:xfrm>
          <a:prstGeom prst="line">
            <a:avLst/>
          </a:prstGeom>
          <a:noFill/>
          <a:ln w="508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4" name="Text Box 174"/>
          <p:cNvSpPr>
            <a:spLocks noChangeArrowheads="1"/>
          </p:cNvSpPr>
          <p:nvPr/>
        </p:nvSpPr>
        <p:spPr bwMode="auto">
          <a:xfrm>
            <a:off x="11398251" y="1981200"/>
            <a:ext cx="531283" cy="1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US" altLang="zh-CN" sz="1000" b="1" i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LAN</a:t>
            </a:r>
            <a:endParaRPr lang="zh-CN" altLang="en-US"/>
          </a:p>
        </p:txBody>
      </p:sp>
      <p:sp>
        <p:nvSpPr>
          <p:cNvPr id="17415" name="Line 173"/>
          <p:cNvSpPr>
            <a:spLocks noChangeShapeType="1"/>
          </p:cNvSpPr>
          <p:nvPr/>
        </p:nvSpPr>
        <p:spPr bwMode="auto">
          <a:xfrm flipV="1">
            <a:off x="258233" y="2184400"/>
            <a:ext cx="11760200" cy="0"/>
          </a:xfrm>
          <a:prstGeom prst="line">
            <a:avLst/>
          </a:prstGeom>
          <a:noFill/>
          <a:ln w="31750">
            <a:solidFill>
              <a:srgbClr val="0070C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33" tIns="41418" rIns="82833" bIns="41418"/>
          <a:lstStyle/>
          <a:p>
            <a:endParaRPr lang="zh-CN" altLang="en-US"/>
          </a:p>
        </p:txBody>
      </p:sp>
      <p:sp>
        <p:nvSpPr>
          <p:cNvPr id="17416" name="Line 198"/>
          <p:cNvSpPr>
            <a:spLocks noChangeShapeType="1"/>
          </p:cNvSpPr>
          <p:nvPr/>
        </p:nvSpPr>
        <p:spPr bwMode="auto">
          <a:xfrm>
            <a:off x="3657600" y="1922463"/>
            <a:ext cx="0" cy="265112"/>
          </a:xfrm>
          <a:prstGeom prst="line">
            <a:avLst/>
          </a:prstGeom>
          <a:noFill/>
          <a:ln w="19050">
            <a:solidFill>
              <a:srgbClr val="0070C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33" tIns="41418" rIns="82833" bIns="41418"/>
          <a:lstStyle/>
          <a:p>
            <a:endParaRPr lang="zh-CN" altLang="en-US"/>
          </a:p>
        </p:txBody>
      </p:sp>
      <p:sp>
        <p:nvSpPr>
          <p:cNvPr id="17417" name="Line 199"/>
          <p:cNvSpPr>
            <a:spLocks noChangeShapeType="1"/>
          </p:cNvSpPr>
          <p:nvPr/>
        </p:nvSpPr>
        <p:spPr bwMode="auto">
          <a:xfrm>
            <a:off x="8707967" y="1927225"/>
            <a:ext cx="2117" cy="265113"/>
          </a:xfrm>
          <a:prstGeom prst="line">
            <a:avLst/>
          </a:prstGeom>
          <a:noFill/>
          <a:ln w="19050">
            <a:solidFill>
              <a:srgbClr val="0070C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33" tIns="41418" rIns="82833" bIns="41418"/>
          <a:lstStyle/>
          <a:p>
            <a:endParaRPr lang="zh-CN" altLang="en-US"/>
          </a:p>
        </p:txBody>
      </p:sp>
      <p:pic>
        <p:nvPicPr>
          <p:cNvPr id="174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4" y="1143001"/>
            <a:ext cx="886884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67" y="1143001"/>
            <a:ext cx="886884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1" y="1143001"/>
            <a:ext cx="88688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567" y="1143001"/>
            <a:ext cx="886884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684" y="1143001"/>
            <a:ext cx="88688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134" y="1143001"/>
            <a:ext cx="886884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Line 198"/>
          <p:cNvSpPr>
            <a:spLocks noChangeShapeType="1"/>
          </p:cNvSpPr>
          <p:nvPr/>
        </p:nvSpPr>
        <p:spPr bwMode="auto">
          <a:xfrm>
            <a:off x="0" y="1922463"/>
            <a:ext cx="0" cy="265112"/>
          </a:xfrm>
          <a:prstGeom prst="line">
            <a:avLst/>
          </a:prstGeom>
          <a:noFill/>
          <a:ln w="19050">
            <a:solidFill>
              <a:srgbClr val="0070C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33" tIns="41418" rIns="82833" bIns="41418"/>
          <a:lstStyle/>
          <a:p>
            <a:endParaRPr lang="zh-CN" altLang="en-US"/>
          </a:p>
        </p:txBody>
      </p:sp>
      <p:sp>
        <p:nvSpPr>
          <p:cNvPr id="17425" name="Line 198"/>
          <p:cNvSpPr>
            <a:spLocks noChangeShapeType="1"/>
          </p:cNvSpPr>
          <p:nvPr/>
        </p:nvSpPr>
        <p:spPr bwMode="auto">
          <a:xfrm>
            <a:off x="5312833" y="1922463"/>
            <a:ext cx="0" cy="265112"/>
          </a:xfrm>
          <a:prstGeom prst="line">
            <a:avLst/>
          </a:prstGeom>
          <a:noFill/>
          <a:ln w="19050">
            <a:solidFill>
              <a:srgbClr val="0070C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33" tIns="41418" rIns="82833" bIns="41418"/>
          <a:lstStyle/>
          <a:p>
            <a:endParaRPr lang="zh-CN" altLang="en-US"/>
          </a:p>
        </p:txBody>
      </p:sp>
      <p:sp>
        <p:nvSpPr>
          <p:cNvPr id="17426" name="Line 198"/>
          <p:cNvSpPr>
            <a:spLocks noChangeShapeType="1"/>
          </p:cNvSpPr>
          <p:nvPr/>
        </p:nvSpPr>
        <p:spPr bwMode="auto">
          <a:xfrm>
            <a:off x="7141633" y="1922463"/>
            <a:ext cx="0" cy="265112"/>
          </a:xfrm>
          <a:prstGeom prst="line">
            <a:avLst/>
          </a:prstGeom>
          <a:noFill/>
          <a:ln w="19050">
            <a:solidFill>
              <a:srgbClr val="0070C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33" tIns="41418" rIns="82833" bIns="41418"/>
          <a:lstStyle/>
          <a:p>
            <a:endParaRPr lang="zh-CN" altLang="en-US"/>
          </a:p>
        </p:txBody>
      </p:sp>
      <p:sp>
        <p:nvSpPr>
          <p:cNvPr id="17427" name="Line 198"/>
          <p:cNvSpPr>
            <a:spLocks noChangeShapeType="1"/>
          </p:cNvSpPr>
          <p:nvPr/>
        </p:nvSpPr>
        <p:spPr bwMode="auto">
          <a:xfrm>
            <a:off x="10363200" y="1927225"/>
            <a:ext cx="0" cy="265113"/>
          </a:xfrm>
          <a:prstGeom prst="line">
            <a:avLst/>
          </a:prstGeom>
          <a:noFill/>
          <a:ln w="19050">
            <a:solidFill>
              <a:srgbClr val="0070C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33" tIns="41418" rIns="82833" bIns="41418"/>
          <a:lstStyle/>
          <a:p>
            <a:endParaRPr lang="zh-CN" altLang="en-US"/>
          </a:p>
        </p:txBody>
      </p:sp>
      <p:sp>
        <p:nvSpPr>
          <p:cNvPr id="17428" name="圆角矩形 17"/>
          <p:cNvSpPr>
            <a:spLocks noChangeArrowheads="1"/>
          </p:cNvSpPr>
          <p:nvPr/>
        </p:nvSpPr>
        <p:spPr bwMode="auto">
          <a:xfrm>
            <a:off x="2178051" y="5453063"/>
            <a:ext cx="1392767" cy="1046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29" name="矩形 18"/>
          <p:cNvSpPr>
            <a:spLocks noChangeArrowheads="1"/>
          </p:cNvSpPr>
          <p:nvPr/>
        </p:nvSpPr>
        <p:spPr bwMode="auto">
          <a:xfrm>
            <a:off x="2351618" y="5584825"/>
            <a:ext cx="433916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0" name="矩形 19"/>
          <p:cNvSpPr>
            <a:spLocks noChangeArrowheads="1"/>
          </p:cNvSpPr>
          <p:nvPr/>
        </p:nvSpPr>
        <p:spPr bwMode="auto">
          <a:xfrm>
            <a:off x="2961218" y="5584825"/>
            <a:ext cx="433916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1" name="矩形 20"/>
          <p:cNvSpPr>
            <a:spLocks noChangeArrowheads="1"/>
          </p:cNvSpPr>
          <p:nvPr/>
        </p:nvSpPr>
        <p:spPr bwMode="auto">
          <a:xfrm>
            <a:off x="2351618" y="6042025"/>
            <a:ext cx="433916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2" name="矩形 21"/>
          <p:cNvSpPr>
            <a:spLocks noChangeArrowheads="1"/>
          </p:cNvSpPr>
          <p:nvPr/>
        </p:nvSpPr>
        <p:spPr bwMode="auto">
          <a:xfrm>
            <a:off x="2961218" y="6042025"/>
            <a:ext cx="433916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3" name="圆角矩形 22"/>
          <p:cNvSpPr>
            <a:spLocks noChangeArrowheads="1"/>
          </p:cNvSpPr>
          <p:nvPr/>
        </p:nvSpPr>
        <p:spPr bwMode="auto">
          <a:xfrm>
            <a:off x="3831167" y="5453063"/>
            <a:ext cx="1394884" cy="1046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4" name="矩形 23"/>
          <p:cNvSpPr>
            <a:spLocks noChangeArrowheads="1"/>
          </p:cNvSpPr>
          <p:nvPr/>
        </p:nvSpPr>
        <p:spPr bwMode="auto">
          <a:xfrm>
            <a:off x="4006851" y="5584825"/>
            <a:ext cx="433916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5" name="矩形 24"/>
          <p:cNvSpPr>
            <a:spLocks noChangeArrowheads="1"/>
          </p:cNvSpPr>
          <p:nvPr/>
        </p:nvSpPr>
        <p:spPr bwMode="auto">
          <a:xfrm>
            <a:off x="4616451" y="5584825"/>
            <a:ext cx="433916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6" name="矩形 25"/>
          <p:cNvSpPr>
            <a:spLocks noChangeArrowheads="1"/>
          </p:cNvSpPr>
          <p:nvPr/>
        </p:nvSpPr>
        <p:spPr bwMode="auto">
          <a:xfrm>
            <a:off x="4006851" y="6042025"/>
            <a:ext cx="433916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7" name="矩形 26"/>
          <p:cNvSpPr>
            <a:spLocks noChangeArrowheads="1"/>
          </p:cNvSpPr>
          <p:nvPr/>
        </p:nvSpPr>
        <p:spPr bwMode="auto">
          <a:xfrm>
            <a:off x="4616451" y="6042025"/>
            <a:ext cx="433916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8" name="圆角矩形 27"/>
          <p:cNvSpPr>
            <a:spLocks noChangeArrowheads="1"/>
          </p:cNvSpPr>
          <p:nvPr/>
        </p:nvSpPr>
        <p:spPr bwMode="auto">
          <a:xfrm>
            <a:off x="5486401" y="5453063"/>
            <a:ext cx="1392767" cy="1046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39" name="矩形 28"/>
          <p:cNvSpPr>
            <a:spLocks noChangeArrowheads="1"/>
          </p:cNvSpPr>
          <p:nvPr/>
        </p:nvSpPr>
        <p:spPr bwMode="auto">
          <a:xfrm>
            <a:off x="5659968" y="5584825"/>
            <a:ext cx="436033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40" name="矩形 29"/>
          <p:cNvSpPr>
            <a:spLocks noChangeArrowheads="1"/>
          </p:cNvSpPr>
          <p:nvPr/>
        </p:nvSpPr>
        <p:spPr bwMode="auto">
          <a:xfrm>
            <a:off x="6269568" y="5584825"/>
            <a:ext cx="436033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41" name="矩形 30"/>
          <p:cNvSpPr>
            <a:spLocks noChangeArrowheads="1"/>
          </p:cNvSpPr>
          <p:nvPr/>
        </p:nvSpPr>
        <p:spPr bwMode="auto">
          <a:xfrm>
            <a:off x="5659968" y="6042025"/>
            <a:ext cx="436033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42" name="矩形 31"/>
          <p:cNvSpPr>
            <a:spLocks noChangeArrowheads="1"/>
          </p:cNvSpPr>
          <p:nvPr/>
        </p:nvSpPr>
        <p:spPr bwMode="auto">
          <a:xfrm>
            <a:off x="6269568" y="6042025"/>
            <a:ext cx="436033" cy="32543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443" name="TextBox 117"/>
          <p:cNvSpPr>
            <a:spLocks noChangeArrowheads="1"/>
          </p:cNvSpPr>
          <p:nvPr/>
        </p:nvSpPr>
        <p:spPr bwMode="auto">
          <a:xfrm>
            <a:off x="2178052" y="5127625"/>
            <a:ext cx="1390649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Controller</a:t>
            </a:r>
            <a:endParaRPr lang="zh-CN" altLang="en-US" dirty="0"/>
          </a:p>
        </p:txBody>
      </p:sp>
      <p:sp>
        <p:nvSpPr>
          <p:cNvPr id="17444" name="TextBox 118"/>
          <p:cNvSpPr>
            <a:spLocks noChangeArrowheads="1"/>
          </p:cNvSpPr>
          <p:nvPr/>
        </p:nvSpPr>
        <p:spPr bwMode="auto">
          <a:xfrm>
            <a:off x="3829051" y="5127625"/>
            <a:ext cx="1394883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Controller</a:t>
            </a:r>
            <a:endParaRPr lang="zh-CN" altLang="en-US" dirty="0"/>
          </a:p>
        </p:txBody>
      </p:sp>
      <p:sp>
        <p:nvSpPr>
          <p:cNvPr id="17445" name="TextBox 124"/>
          <p:cNvSpPr>
            <a:spLocks noChangeArrowheads="1"/>
          </p:cNvSpPr>
          <p:nvPr/>
        </p:nvSpPr>
        <p:spPr bwMode="auto">
          <a:xfrm>
            <a:off x="22961" y="5780090"/>
            <a:ext cx="1824567" cy="1713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Original State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99" name="椭圆 36"/>
          <p:cNvSpPr>
            <a:spLocks noChangeArrowheads="1"/>
          </p:cNvSpPr>
          <p:nvPr/>
        </p:nvSpPr>
        <p:spPr bwMode="auto">
          <a:xfrm>
            <a:off x="1915585" y="2579689"/>
            <a:ext cx="9927167" cy="719137"/>
          </a:xfrm>
          <a:prstGeom prst="ellipse">
            <a:avLst/>
          </a:prstGeom>
          <a:noFill/>
          <a:ln w="25400">
            <a:solidFill>
              <a:srgbClr val="8064A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19500" name="直接箭头连接符 37"/>
          <p:cNvCxnSpPr>
            <a:cxnSpLocks noChangeShapeType="1"/>
          </p:cNvCxnSpPr>
          <p:nvPr/>
        </p:nvCxnSpPr>
        <p:spPr bwMode="auto">
          <a:xfrm rot="5400000">
            <a:off x="2198423" y="2904861"/>
            <a:ext cx="1176338" cy="2117"/>
          </a:xfrm>
          <a:prstGeom prst="straightConnector1">
            <a:avLst/>
          </a:prstGeom>
          <a:noFill/>
          <a:ln w="155575">
            <a:solidFill>
              <a:srgbClr val="00B0F0">
                <a:alpha val="50195"/>
              </a:srgbClr>
            </a:solidFill>
            <a:bevel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01" name="TextBox 126"/>
          <p:cNvSpPr>
            <a:spLocks noChangeArrowheads="1"/>
          </p:cNvSpPr>
          <p:nvPr/>
        </p:nvSpPr>
        <p:spPr bwMode="auto">
          <a:xfrm>
            <a:off x="0" y="2711451"/>
            <a:ext cx="1900769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Parallel Data I/O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9502" name="圆角矩形 39"/>
          <p:cNvSpPr>
            <a:spLocks noChangeArrowheads="1"/>
          </p:cNvSpPr>
          <p:nvPr/>
        </p:nvSpPr>
        <p:spPr bwMode="auto">
          <a:xfrm>
            <a:off x="7141634" y="3886201"/>
            <a:ext cx="1392767" cy="1044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03" name="圆角矩形 40"/>
          <p:cNvSpPr>
            <a:spLocks noChangeArrowheads="1"/>
          </p:cNvSpPr>
          <p:nvPr/>
        </p:nvSpPr>
        <p:spPr bwMode="auto">
          <a:xfrm>
            <a:off x="8794751" y="3886201"/>
            <a:ext cx="1394883" cy="1044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04" name="圆角矩形 41"/>
          <p:cNvSpPr>
            <a:spLocks noChangeArrowheads="1"/>
          </p:cNvSpPr>
          <p:nvPr/>
        </p:nvSpPr>
        <p:spPr bwMode="auto">
          <a:xfrm>
            <a:off x="10449984" y="3886201"/>
            <a:ext cx="1394883" cy="1044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05" name="TextBox 95"/>
          <p:cNvSpPr>
            <a:spLocks noChangeArrowheads="1"/>
          </p:cNvSpPr>
          <p:nvPr/>
        </p:nvSpPr>
        <p:spPr bwMode="auto">
          <a:xfrm>
            <a:off x="7141633" y="3502025"/>
            <a:ext cx="1390651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Controller</a:t>
            </a:r>
            <a:endParaRPr lang="zh-CN" altLang="en-US" dirty="0"/>
          </a:p>
        </p:txBody>
      </p:sp>
      <p:sp>
        <p:nvSpPr>
          <p:cNvPr id="19506" name="TextBox 96"/>
          <p:cNvSpPr>
            <a:spLocks noChangeArrowheads="1"/>
          </p:cNvSpPr>
          <p:nvPr/>
        </p:nvSpPr>
        <p:spPr bwMode="auto">
          <a:xfrm>
            <a:off x="8792633" y="3502025"/>
            <a:ext cx="1397000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Controller</a:t>
            </a:r>
            <a:endParaRPr lang="zh-CN" altLang="en-US" dirty="0"/>
          </a:p>
        </p:txBody>
      </p:sp>
      <p:sp>
        <p:nvSpPr>
          <p:cNvPr id="19507" name="TextBox 97"/>
          <p:cNvSpPr>
            <a:spLocks noChangeArrowheads="1"/>
          </p:cNvSpPr>
          <p:nvPr/>
        </p:nvSpPr>
        <p:spPr bwMode="auto">
          <a:xfrm>
            <a:off x="10447867" y="3473450"/>
            <a:ext cx="1394884" cy="325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Controller</a:t>
            </a:r>
            <a:endParaRPr lang="zh-CN" altLang="en-US" dirty="0"/>
          </a:p>
        </p:txBody>
      </p:sp>
      <p:sp>
        <p:nvSpPr>
          <p:cNvPr id="19508" name="圆角矩形 45"/>
          <p:cNvSpPr>
            <a:spLocks noChangeArrowheads="1"/>
          </p:cNvSpPr>
          <p:nvPr/>
        </p:nvSpPr>
        <p:spPr bwMode="auto">
          <a:xfrm>
            <a:off x="2178051" y="3886201"/>
            <a:ext cx="1392767" cy="1044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09" name="矩形 46"/>
          <p:cNvSpPr>
            <a:spLocks noChangeArrowheads="1"/>
          </p:cNvSpPr>
          <p:nvPr/>
        </p:nvSpPr>
        <p:spPr bwMode="auto">
          <a:xfrm>
            <a:off x="2351618" y="4016376"/>
            <a:ext cx="433916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0" name="矩形 47"/>
          <p:cNvSpPr>
            <a:spLocks noChangeArrowheads="1"/>
          </p:cNvSpPr>
          <p:nvPr/>
        </p:nvSpPr>
        <p:spPr bwMode="auto">
          <a:xfrm>
            <a:off x="2961218" y="4016376"/>
            <a:ext cx="433916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1" name="矩形 48"/>
          <p:cNvSpPr>
            <a:spLocks noChangeArrowheads="1"/>
          </p:cNvSpPr>
          <p:nvPr/>
        </p:nvSpPr>
        <p:spPr bwMode="auto">
          <a:xfrm>
            <a:off x="2351618" y="4473576"/>
            <a:ext cx="433916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2" name="矩形 49"/>
          <p:cNvSpPr>
            <a:spLocks noChangeArrowheads="1"/>
          </p:cNvSpPr>
          <p:nvPr/>
        </p:nvSpPr>
        <p:spPr bwMode="auto">
          <a:xfrm>
            <a:off x="2961218" y="4473576"/>
            <a:ext cx="433916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3" name="圆角矩形 50"/>
          <p:cNvSpPr>
            <a:spLocks noChangeArrowheads="1"/>
          </p:cNvSpPr>
          <p:nvPr/>
        </p:nvSpPr>
        <p:spPr bwMode="auto">
          <a:xfrm>
            <a:off x="3831167" y="3886201"/>
            <a:ext cx="1394884" cy="1044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4" name="矩形 51"/>
          <p:cNvSpPr>
            <a:spLocks noChangeArrowheads="1"/>
          </p:cNvSpPr>
          <p:nvPr/>
        </p:nvSpPr>
        <p:spPr bwMode="auto">
          <a:xfrm>
            <a:off x="4006851" y="4016376"/>
            <a:ext cx="433916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5" name="矩形 52"/>
          <p:cNvSpPr>
            <a:spLocks noChangeArrowheads="1"/>
          </p:cNvSpPr>
          <p:nvPr/>
        </p:nvSpPr>
        <p:spPr bwMode="auto">
          <a:xfrm>
            <a:off x="4616451" y="4016376"/>
            <a:ext cx="433916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6" name="矩形 53"/>
          <p:cNvSpPr>
            <a:spLocks noChangeArrowheads="1"/>
          </p:cNvSpPr>
          <p:nvPr/>
        </p:nvSpPr>
        <p:spPr bwMode="auto">
          <a:xfrm>
            <a:off x="4006851" y="4473576"/>
            <a:ext cx="433916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7" name="矩形 54"/>
          <p:cNvSpPr>
            <a:spLocks noChangeArrowheads="1"/>
          </p:cNvSpPr>
          <p:nvPr/>
        </p:nvSpPr>
        <p:spPr bwMode="auto">
          <a:xfrm>
            <a:off x="4616451" y="4473576"/>
            <a:ext cx="433916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8" name="圆角矩形 55"/>
          <p:cNvSpPr>
            <a:spLocks noChangeArrowheads="1"/>
          </p:cNvSpPr>
          <p:nvPr/>
        </p:nvSpPr>
        <p:spPr bwMode="auto">
          <a:xfrm>
            <a:off x="5486401" y="3886201"/>
            <a:ext cx="1392767" cy="1044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19" name="矩形 56"/>
          <p:cNvSpPr>
            <a:spLocks noChangeArrowheads="1"/>
          </p:cNvSpPr>
          <p:nvPr/>
        </p:nvSpPr>
        <p:spPr bwMode="auto">
          <a:xfrm>
            <a:off x="5659968" y="4016376"/>
            <a:ext cx="436033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20" name="矩形 57"/>
          <p:cNvSpPr>
            <a:spLocks noChangeArrowheads="1"/>
          </p:cNvSpPr>
          <p:nvPr/>
        </p:nvSpPr>
        <p:spPr bwMode="auto">
          <a:xfrm>
            <a:off x="6269568" y="4016376"/>
            <a:ext cx="436033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21" name="矩形 58"/>
          <p:cNvSpPr>
            <a:spLocks noChangeArrowheads="1"/>
          </p:cNvSpPr>
          <p:nvPr/>
        </p:nvSpPr>
        <p:spPr bwMode="auto">
          <a:xfrm>
            <a:off x="5659968" y="4473576"/>
            <a:ext cx="436033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22" name="矩形 59"/>
          <p:cNvSpPr>
            <a:spLocks noChangeArrowheads="1"/>
          </p:cNvSpPr>
          <p:nvPr/>
        </p:nvSpPr>
        <p:spPr bwMode="auto">
          <a:xfrm>
            <a:off x="6269568" y="4473576"/>
            <a:ext cx="436033" cy="32702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  <a:bevel/>
            <a:headEnd/>
            <a:tailEnd/>
          </a:ln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23" name="TextBox 135"/>
          <p:cNvSpPr>
            <a:spLocks noChangeArrowheads="1"/>
          </p:cNvSpPr>
          <p:nvPr/>
        </p:nvSpPr>
        <p:spPr bwMode="auto">
          <a:xfrm>
            <a:off x="2178052" y="3502025"/>
            <a:ext cx="1390649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Controller</a:t>
            </a:r>
            <a:endParaRPr lang="zh-CN" altLang="en-US" dirty="0"/>
          </a:p>
        </p:txBody>
      </p:sp>
      <p:sp>
        <p:nvSpPr>
          <p:cNvPr id="19524" name="TextBox 136"/>
          <p:cNvSpPr>
            <a:spLocks noChangeArrowheads="1"/>
          </p:cNvSpPr>
          <p:nvPr/>
        </p:nvSpPr>
        <p:spPr bwMode="auto">
          <a:xfrm>
            <a:off x="3829051" y="3502025"/>
            <a:ext cx="1394883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dirty="0" smtClean="0"/>
              <a:t>Data Controller</a:t>
            </a:r>
            <a:endParaRPr lang="zh-CN" altLang="en-US" sz="1200" dirty="0"/>
          </a:p>
        </p:txBody>
      </p:sp>
      <p:sp>
        <p:nvSpPr>
          <p:cNvPr id="19525" name="TextBox 137"/>
          <p:cNvSpPr>
            <a:spLocks noChangeArrowheads="1"/>
          </p:cNvSpPr>
          <p:nvPr/>
        </p:nvSpPr>
        <p:spPr bwMode="auto">
          <a:xfrm>
            <a:off x="5486401" y="3502025"/>
            <a:ext cx="1392767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Controller</a:t>
            </a:r>
            <a:endParaRPr lang="zh-CN" altLang="en-US" dirty="0"/>
          </a:p>
        </p:txBody>
      </p:sp>
      <p:cxnSp>
        <p:nvCxnSpPr>
          <p:cNvPr id="19526" name="直接箭头连接符 63"/>
          <p:cNvCxnSpPr>
            <a:cxnSpLocks noChangeShapeType="1"/>
          </p:cNvCxnSpPr>
          <p:nvPr/>
        </p:nvCxnSpPr>
        <p:spPr bwMode="auto">
          <a:xfrm rot="5400000">
            <a:off x="3836723" y="2904861"/>
            <a:ext cx="1176338" cy="2117"/>
          </a:xfrm>
          <a:prstGeom prst="straightConnector1">
            <a:avLst/>
          </a:prstGeom>
          <a:noFill/>
          <a:ln w="155575">
            <a:solidFill>
              <a:srgbClr val="00B0F0">
                <a:alpha val="50195"/>
              </a:srgbClr>
            </a:solidFill>
            <a:bevel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7" name="直接箭头连接符 64"/>
          <p:cNvCxnSpPr>
            <a:cxnSpLocks noChangeShapeType="1"/>
          </p:cNvCxnSpPr>
          <p:nvPr/>
        </p:nvCxnSpPr>
        <p:spPr bwMode="auto">
          <a:xfrm rot="5400000">
            <a:off x="5584031" y="2905919"/>
            <a:ext cx="1176338" cy="0"/>
          </a:xfrm>
          <a:prstGeom prst="straightConnector1">
            <a:avLst/>
          </a:prstGeom>
          <a:noFill/>
          <a:ln w="155575">
            <a:solidFill>
              <a:srgbClr val="00B0F0">
                <a:alpha val="50195"/>
              </a:srgbClr>
            </a:solidFill>
            <a:bevel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8" name="直接箭头连接符 65"/>
          <p:cNvCxnSpPr>
            <a:cxnSpLocks noChangeShapeType="1"/>
          </p:cNvCxnSpPr>
          <p:nvPr/>
        </p:nvCxnSpPr>
        <p:spPr bwMode="auto">
          <a:xfrm rot="5400000">
            <a:off x="7247731" y="2905919"/>
            <a:ext cx="1176338" cy="0"/>
          </a:xfrm>
          <a:prstGeom prst="straightConnector1">
            <a:avLst/>
          </a:prstGeom>
          <a:noFill/>
          <a:ln w="155575">
            <a:solidFill>
              <a:srgbClr val="00B0F0">
                <a:alpha val="50195"/>
              </a:srgbClr>
            </a:solidFill>
            <a:bevel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9" name="直接箭头连接符 66"/>
          <p:cNvCxnSpPr>
            <a:cxnSpLocks noChangeShapeType="1"/>
          </p:cNvCxnSpPr>
          <p:nvPr/>
        </p:nvCxnSpPr>
        <p:spPr bwMode="auto">
          <a:xfrm rot="5400000">
            <a:off x="8902964" y="2905919"/>
            <a:ext cx="1176338" cy="0"/>
          </a:xfrm>
          <a:prstGeom prst="straightConnector1">
            <a:avLst/>
          </a:prstGeom>
          <a:noFill/>
          <a:ln w="155575">
            <a:solidFill>
              <a:srgbClr val="00B0F0">
                <a:alpha val="50195"/>
              </a:srgbClr>
            </a:solidFill>
            <a:bevel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30" name="直接箭头连接符 67"/>
          <p:cNvCxnSpPr>
            <a:cxnSpLocks noChangeShapeType="1"/>
          </p:cNvCxnSpPr>
          <p:nvPr/>
        </p:nvCxnSpPr>
        <p:spPr bwMode="auto">
          <a:xfrm rot="5400000">
            <a:off x="10643923" y="2904861"/>
            <a:ext cx="1176338" cy="2117"/>
          </a:xfrm>
          <a:prstGeom prst="straightConnector1">
            <a:avLst/>
          </a:prstGeom>
          <a:noFill/>
          <a:ln w="155575">
            <a:solidFill>
              <a:srgbClr val="00B0F0">
                <a:alpha val="50195"/>
              </a:srgbClr>
            </a:solidFill>
            <a:bevel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31" name="TextBox 143"/>
          <p:cNvSpPr>
            <a:spLocks noChangeArrowheads="1"/>
          </p:cNvSpPr>
          <p:nvPr/>
        </p:nvSpPr>
        <p:spPr bwMode="auto">
          <a:xfrm>
            <a:off x="-63000" y="4484877"/>
            <a:ext cx="1828799" cy="252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6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After Expansion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532" name="直接箭头连接符 69"/>
          <p:cNvCxnSpPr>
            <a:cxnSpLocks noChangeShapeType="1"/>
          </p:cNvCxnSpPr>
          <p:nvPr/>
        </p:nvCxnSpPr>
        <p:spPr bwMode="auto">
          <a:xfrm rot="5400000">
            <a:off x="1512358" y="3722688"/>
            <a:ext cx="2546350" cy="0"/>
          </a:xfrm>
          <a:prstGeom prst="straightConnector1">
            <a:avLst/>
          </a:prstGeom>
          <a:noFill/>
          <a:ln w="155575">
            <a:solidFill>
              <a:srgbClr val="00B0F0">
                <a:alpha val="50195"/>
              </a:srgbClr>
            </a:solidFill>
            <a:bevel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33" name="直接箭头连接符 70"/>
          <p:cNvCxnSpPr>
            <a:cxnSpLocks noChangeShapeType="1"/>
          </p:cNvCxnSpPr>
          <p:nvPr/>
        </p:nvCxnSpPr>
        <p:spPr bwMode="auto">
          <a:xfrm rot="5400000">
            <a:off x="3168650" y="3721630"/>
            <a:ext cx="2546350" cy="2117"/>
          </a:xfrm>
          <a:prstGeom prst="straightConnector1">
            <a:avLst/>
          </a:prstGeom>
          <a:noFill/>
          <a:ln w="155575">
            <a:solidFill>
              <a:srgbClr val="00B0F0">
                <a:alpha val="50195"/>
              </a:srgbClr>
            </a:solidFill>
            <a:bevel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34" name="直接箭头连接符 71"/>
          <p:cNvCxnSpPr>
            <a:cxnSpLocks noChangeShapeType="1"/>
          </p:cNvCxnSpPr>
          <p:nvPr/>
        </p:nvCxnSpPr>
        <p:spPr bwMode="auto">
          <a:xfrm rot="5400000">
            <a:off x="4910668" y="3721630"/>
            <a:ext cx="2546350" cy="2116"/>
          </a:xfrm>
          <a:prstGeom prst="straightConnector1">
            <a:avLst/>
          </a:prstGeom>
          <a:noFill/>
          <a:ln w="155575">
            <a:solidFill>
              <a:srgbClr val="00B0F0">
                <a:alpha val="50195"/>
              </a:srgbClr>
            </a:solidFill>
            <a:bevel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35" name="椭圆 72"/>
          <p:cNvSpPr>
            <a:spLocks noChangeArrowheads="1"/>
          </p:cNvSpPr>
          <p:nvPr/>
        </p:nvSpPr>
        <p:spPr bwMode="auto">
          <a:xfrm>
            <a:off x="1842247" y="3502025"/>
            <a:ext cx="5137149" cy="719138"/>
          </a:xfrm>
          <a:prstGeom prst="ellipse">
            <a:avLst/>
          </a:prstGeom>
          <a:noFill/>
          <a:ln w="25400">
            <a:solidFill>
              <a:srgbClr val="8064A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833" tIns="41418" rIns="82833" bIns="414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sz="16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36" name="TextBox 73"/>
          <p:cNvSpPr>
            <a:spLocks noChangeArrowheads="1"/>
          </p:cNvSpPr>
          <p:nvPr/>
        </p:nvSpPr>
        <p:spPr bwMode="auto">
          <a:xfrm>
            <a:off x="-1" y="3494088"/>
            <a:ext cx="1900769" cy="392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Parallel Data I/O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19537" name="组合 74"/>
          <p:cNvGrpSpPr>
            <a:grpSpLocks/>
          </p:cNvGrpSpPr>
          <p:nvPr/>
        </p:nvGrpSpPr>
        <p:grpSpPr bwMode="auto">
          <a:xfrm>
            <a:off x="8015818" y="5157788"/>
            <a:ext cx="3077633" cy="1378457"/>
            <a:chOff x="0" y="0"/>
            <a:chExt cx="2307608" cy="1378781"/>
          </a:xfrm>
        </p:grpSpPr>
        <p:sp>
          <p:nvSpPr>
            <p:cNvPr id="17486" name="下箭头 75"/>
            <p:cNvSpPr>
              <a:spLocks noChangeArrowheads="1"/>
            </p:cNvSpPr>
            <p:nvPr/>
          </p:nvSpPr>
          <p:spPr bwMode="auto">
            <a:xfrm rot="10800000">
              <a:off x="1008140" y="0"/>
              <a:ext cx="360050" cy="1341360"/>
            </a:xfrm>
            <a:prstGeom prst="downArrow">
              <a:avLst>
                <a:gd name="adj1" fmla="val 50000"/>
                <a:gd name="adj2" fmla="val 49984"/>
              </a:avLst>
            </a:prstGeom>
            <a:gradFill rotWithShape="1">
              <a:gsLst>
                <a:gs pos="0">
                  <a:srgbClr val="FFFFFF"/>
                </a:gs>
                <a:gs pos="34999">
                  <a:srgbClr val="FFFFFF"/>
                </a:gs>
                <a:gs pos="100000">
                  <a:srgbClr val="4AACC6"/>
                </a:gs>
              </a:gsLst>
              <a:path path="rect">
                <a:fillToRect l="50000" t="-79999" r="50000" b="-79999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487" name="文本框 75"/>
            <p:cNvSpPr>
              <a:spLocks noChangeArrowheads="1"/>
            </p:cNvSpPr>
            <p:nvPr/>
          </p:nvSpPr>
          <p:spPr bwMode="auto">
            <a:xfrm>
              <a:off x="0" y="793869"/>
              <a:ext cx="2307608" cy="58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6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Increase Data Controller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1600" b="1" dirty="0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Strategically Transfer Data </a:t>
              </a:r>
              <a:endPara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7485" name="TextBox 118"/>
          <p:cNvSpPr>
            <a:spLocks noChangeArrowheads="1"/>
          </p:cNvSpPr>
          <p:nvPr/>
        </p:nvSpPr>
        <p:spPr bwMode="auto">
          <a:xfrm>
            <a:off x="5469467" y="5127625"/>
            <a:ext cx="1394884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Controller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Massive Space, Elastic Expansion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961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2000"/>
                                        <p:tgtEl>
                                          <p:spTgt spid="1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4" dur="2000"/>
                                        <p:tgtEl>
                                          <p:spTgt spid="1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9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9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9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9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649E-6 2.68456E-7 C -0.05766 -0.05852 -0.11533 -0.11683 -3.57649E-6 -0.14094 C 0.11533 -0.16506 0.57933 -0.15772 0.69245 -0.14535 C 0.80558 -0.13297 0.68064 -0.08012 0.67891 -0.06712 " pathEditMode="relative" rAng="0" ptsTypes="aaaA">
                                      <p:cBhvr>
                                        <p:cTn id="150" dur="2000" fill="hold"/>
                                        <p:tgtEl>
                                          <p:spTgt spid="195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1171E-6 -0.00483 C -0.06192 -0.05462 -0.12368 -0.1042 -0.01717 -0.12584 C 0.08934 -0.14748 0.52293 -0.14433 0.63873 -0.13487 C 0.75453 -0.12542 0.71625 -0.09706 0.67812 -0.0687 " pathEditMode="relative" rAng="0" ptsTypes="aaaA">
                                      <p:cBhvr>
                                        <p:cTn id="152" dur="1000" fill="hold"/>
                                        <p:tgtEl>
                                          <p:spTgt spid="1951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150000" y="-71000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255 C -0.02673 -0.0243 -0.05364 -0.04606 0.00348 -0.05509 C 0.06042 -0.06412 0.28351 -0.06643 0.34254 -0.05741 C 0.40157 -0.04838 0.37969 -0.0243 0.35799 -0.00023 " pathEditMode="relative" rAng="0" ptsTypes="aaaA">
                                      <p:cBhvr>
                                        <p:cTn id="154" dur="1000" fill="hold"/>
                                        <p:tgtEl>
                                          <p:spTgt spid="195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74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214 -0.04664 -0.06428 -0.09307 0 -0.11408 C 0.06428 -0.13508 0.31748 -0.13319 0.38538 -0.12563 C 0.45329 -0.11807 0.43044 -0.09328 0.4076 -0.06849 " pathEditMode="relative" rAng="0" ptsTypes="aaaA">
                                      <p:cBhvr>
                                        <p:cTn id="156" dur="1000" fill="hold"/>
                                        <p:tgtEl>
                                          <p:spTgt spid="195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9882E-6 -0.00357 C -0.00599 -0.01953 -0.01198 -0.03529 -0.00174 -0.04243 C 0.00851 -0.04958 0.04821 -0.04663 0.0616 -0.04705 C 0.07499 -0.04748 0.07484 -0.05231 0.07877 -0.04474 C 0.08271 -0.03718 0.08413 -0.01932 0.08555 -0.00126 " pathEditMode="relative" rAng="0" ptsTypes="aaaaA">
                                      <p:cBhvr>
                                        <p:cTn id="158" dur="1000" fill="hold"/>
                                        <p:tgtEl>
                                          <p:spTgt spid="195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0000" y="-23000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1675E-6 2.52101E-7 C -0.02191 -0.04811 -0.04365 -0.09622 -0.01545 -0.1187 C 0.01275 -0.14118 0.1358 -0.14307 0.16952 -0.13466 C 0.20324 -0.12626 0.19489 -0.09748 0.18654 -0.06849 " pathEditMode="relative" rAng="0" ptsTypes="aaaA">
                                      <p:cBhvr>
                                        <p:cTn id="160" dur="1000" fill="hold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6 0.0145 L 0.05023 -0.06639 " pathEditMode="relative" rAng="0" ptsTypes="AA">
                                      <p:cBhvr>
                                        <p:cTn id="162" dur="1000" fill="hold"/>
                                        <p:tgtEl>
                                          <p:spTgt spid="195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0000" y="-4100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2 0.0145 L -2.19808E-6 -0.06639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195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000" y="-4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9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9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9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9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7" dur="20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0" dur="20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9" grpId="0" bldLvl="0" animBg="1" autoUpdateAnimBg="0"/>
      <p:bldP spid="19500" grpId="0" animBg="1"/>
      <p:bldP spid="19501" grpId="0" bldLvl="0" animBg="1" autoUpdateAnimBg="0"/>
      <p:bldP spid="19502" grpId="0" bldLvl="0" animBg="1" autoUpdateAnimBg="0"/>
      <p:bldP spid="19503" grpId="0" bldLvl="0" animBg="1" autoUpdateAnimBg="0"/>
      <p:bldP spid="19504" grpId="0" bldLvl="0" animBg="1" autoUpdateAnimBg="0"/>
      <p:bldP spid="19505" grpId="0" bldLvl="0" animBg="1" autoUpdateAnimBg="0"/>
      <p:bldP spid="19506" grpId="0" bldLvl="0" animBg="1" autoUpdateAnimBg="0"/>
      <p:bldP spid="19507" grpId="0" bldLvl="0" animBg="1" autoUpdateAnimBg="0"/>
      <p:bldP spid="19508" grpId="0" bldLvl="0" animBg="1" autoUpdateAnimBg="0"/>
      <p:bldP spid="19509" grpId="0" bldLvl="0" animBg="1" autoUpdateAnimBg="0"/>
      <p:bldP spid="19510" grpId="0" bldLvl="0" animBg="1" autoUpdateAnimBg="0"/>
      <p:bldP spid="19511" grpId="0" bldLvl="0" animBg="1" autoUpdateAnimBg="0"/>
      <p:bldP spid="19511" grpId="1" bldLvl="0" animBg="1" autoUpdateAnimBg="0"/>
      <p:bldP spid="19512" grpId="0" bldLvl="0" animBg="1" autoUpdateAnimBg="0"/>
      <p:bldP spid="19512" grpId="1" bldLvl="0" animBg="1" autoUpdateAnimBg="0"/>
      <p:bldP spid="19513" grpId="0" bldLvl="0" animBg="1" autoUpdateAnimBg="0"/>
      <p:bldP spid="19514" grpId="0" bldLvl="0" animBg="1" autoUpdateAnimBg="0"/>
      <p:bldP spid="19515" grpId="0" bldLvl="0" animBg="1" autoUpdateAnimBg="0"/>
      <p:bldP spid="19515" grpId="1" bldLvl="0" animBg="1" autoUpdateAnimBg="0"/>
      <p:bldP spid="19516" grpId="0" bldLvl="0" animBg="1" autoUpdateAnimBg="0"/>
      <p:bldP spid="19516" grpId="1" bldLvl="0" animBg="1" autoUpdateAnimBg="0"/>
      <p:bldP spid="19517" grpId="0" bldLvl="0" animBg="1" autoUpdateAnimBg="0"/>
      <p:bldP spid="19517" grpId="1" bldLvl="0" animBg="1" autoUpdateAnimBg="0"/>
      <p:bldP spid="19518" grpId="0" bldLvl="0" animBg="1" autoUpdateAnimBg="0"/>
      <p:bldP spid="19519" grpId="0" bldLvl="0" animBg="1" autoUpdateAnimBg="0"/>
      <p:bldP spid="19520" grpId="0" bldLvl="0" animBg="1" autoUpdateAnimBg="0"/>
      <p:bldP spid="19520" grpId="1" bldLvl="0" animBg="1" autoUpdateAnimBg="0"/>
      <p:bldP spid="19521" grpId="0" bldLvl="0" animBg="1" autoUpdateAnimBg="0"/>
      <p:bldP spid="19521" grpId="1" bldLvl="0" animBg="1" autoUpdateAnimBg="0"/>
      <p:bldP spid="19522" grpId="0" bldLvl="0" animBg="1" autoUpdateAnimBg="0"/>
      <p:bldP spid="19522" grpId="1" bldLvl="0" animBg="1" autoUpdateAnimBg="0"/>
      <p:bldP spid="19523" grpId="0" bldLvl="0" animBg="1" autoUpdateAnimBg="0"/>
      <p:bldP spid="19524" grpId="0" bldLvl="0" animBg="1" autoUpdateAnimBg="0"/>
      <p:bldP spid="19525" grpId="0" bldLvl="0" animBg="1" autoUpdateAnimBg="0"/>
      <p:bldP spid="19526" grpId="0" animBg="1"/>
      <p:bldP spid="19527" grpId="0" animBg="1"/>
      <p:bldP spid="19528" grpId="0" animBg="1"/>
      <p:bldP spid="19529" grpId="0" animBg="1"/>
      <p:bldP spid="19530" grpId="0" animBg="1"/>
      <p:bldP spid="19531" grpId="0" bldLvl="0" animBg="1" autoUpdateAnimBg="0"/>
      <p:bldP spid="19532" grpId="0" animBg="1"/>
      <p:bldP spid="19532" grpId="1" animBg="1"/>
      <p:bldP spid="19533" grpId="0" animBg="1"/>
      <p:bldP spid="19533" grpId="1" animBg="1"/>
      <p:bldP spid="19534" grpId="0" animBg="1"/>
      <p:bldP spid="19534" grpId="1" animBg="1"/>
      <p:bldP spid="19535" grpId="0" bldLvl="0" animBg="1" autoUpdateAnimBg="0"/>
      <p:bldP spid="19535" grpId="1" bldLvl="0" animBg="1" autoUpdateAnimBg="0"/>
      <p:bldP spid="19536" grpId="0" bldLvl="0" animBg="1" autoUpdateAnimBg="0"/>
      <p:bldP spid="19536" grpId="1" bldLvl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直接连接符 9"/>
          <p:cNvSpPr>
            <a:spLocks noChangeShapeType="1"/>
          </p:cNvSpPr>
          <p:nvPr/>
        </p:nvSpPr>
        <p:spPr bwMode="auto">
          <a:xfrm>
            <a:off x="334434" y="804863"/>
            <a:ext cx="3649133" cy="0"/>
          </a:xfrm>
          <a:prstGeom prst="line">
            <a:avLst/>
          </a:prstGeom>
          <a:noFill/>
          <a:ln w="508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63" name="圆角矩形 78"/>
          <p:cNvSpPr>
            <a:spLocks noChangeArrowheads="1"/>
          </p:cNvSpPr>
          <p:nvPr/>
        </p:nvSpPr>
        <p:spPr bwMode="auto">
          <a:xfrm>
            <a:off x="315384" y="1211264"/>
            <a:ext cx="4148667" cy="4752975"/>
          </a:xfrm>
          <a:prstGeom prst="roundRect">
            <a:avLst>
              <a:gd name="adj" fmla="val 341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889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1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Provider</a:t>
            </a:r>
            <a:endParaRPr lang="zh-CN" altLang="en-US" sz="21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Proprietary Linux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，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Windows kernel mode provider</a:t>
            </a:r>
          </a:p>
          <a:p>
            <a:pPr lvl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POSIX API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lvl="1" eaLnBrk="1" hangingPunct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NFS/CIFS/FTP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interface</a:t>
            </a:r>
          </a:p>
          <a:p>
            <a:pPr lvl="1" eaLnBrk="1" hangingPunct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RESTful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interface</a:t>
            </a:r>
          </a:p>
          <a:p>
            <a:pPr lvl="1" eaLnBrk="1" hangingPunct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HDFS interface</a:t>
            </a:r>
          </a:p>
          <a:p>
            <a:pPr lvl="1" eaLnBrk="1" hangingPunct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SNMP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interface</a:t>
            </a:r>
          </a:p>
          <a:p>
            <a:pPr marL="0" lvl="1" eaLnBrk="1" hangingPunct="1">
              <a:lnSpc>
                <a:spcPct val="125000"/>
              </a:lnSpc>
              <a:buFont typeface="Arial" panose="020B0604020202020204" pitchFamily="34" charset="0"/>
              <a:buNone/>
              <a:defRPr/>
            </a:pPr>
            <a:endParaRPr lang="en-US" altLang="zh-CN" sz="2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marL="0" lvl="1" eaLnBrk="1" hangingPunct="1">
              <a:lnSpc>
                <a:spcPct val="125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Network Interface</a:t>
            </a:r>
            <a:endParaRPr lang="zh-CN" altLang="en-US" sz="2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lvl="1" eaLnBrk="1" hangingPunct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40/56/100Gb IB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lvl="1" eaLnBrk="1" hangingPunct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10Gb/1Gb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Ethernet</a:t>
            </a:r>
          </a:p>
          <a:p>
            <a:pPr lvl="1" eaLnBrk="1" hangingPunct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RDMA</a:t>
            </a:r>
            <a:endParaRPr lang="zh-CN" altLang="en-US" sz="16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lvl="1" eaLnBrk="1" hangingPunct="1">
              <a:lnSpc>
                <a:spcPct val="125000"/>
              </a:lnSpc>
              <a:buFont typeface="Wingdings" pitchFamily="2" charset="2"/>
              <a:buChar char="u"/>
              <a:defRPr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Support load balancing and redundancy </a:t>
            </a:r>
          </a:p>
        </p:txBody>
      </p:sp>
      <p:sp>
        <p:nvSpPr>
          <p:cNvPr id="23564" name="Rectangle 4"/>
          <p:cNvSpPr>
            <a:spLocks noChangeArrowheads="1"/>
          </p:cNvSpPr>
          <p:nvPr/>
        </p:nvSpPr>
        <p:spPr bwMode="auto">
          <a:xfrm>
            <a:off x="5975351" y="5037138"/>
            <a:ext cx="4476749" cy="539750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Aft>
                <a:spcPct val="20000"/>
              </a:spcAft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Para</a:t>
            </a:r>
            <a:r>
              <a:rPr lang="zh-CN" altLang="en-US" sz="2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  <a:r>
              <a:rPr lang="en-US" altLang="zh-CN" sz="28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tor File System</a:t>
            </a: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65" name="Line 5"/>
          <p:cNvSpPr>
            <a:spLocks noChangeShapeType="1"/>
          </p:cNvSpPr>
          <p:nvPr/>
        </p:nvSpPr>
        <p:spPr bwMode="auto">
          <a:xfrm>
            <a:off x="7967134" y="4678363"/>
            <a:ext cx="4233" cy="285750"/>
          </a:xfrm>
          <a:prstGeom prst="line">
            <a:avLst/>
          </a:prstGeom>
          <a:noFill/>
          <a:ln w="38100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6" name="Line 6"/>
          <p:cNvSpPr>
            <a:spLocks noChangeShapeType="1"/>
          </p:cNvSpPr>
          <p:nvPr/>
        </p:nvSpPr>
        <p:spPr bwMode="auto">
          <a:xfrm>
            <a:off x="5664201" y="4678363"/>
            <a:ext cx="1443567" cy="285750"/>
          </a:xfrm>
          <a:prstGeom prst="line">
            <a:avLst/>
          </a:prstGeom>
          <a:noFill/>
          <a:ln w="38100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7" name="Line 7"/>
          <p:cNvSpPr>
            <a:spLocks noChangeShapeType="1"/>
          </p:cNvSpPr>
          <p:nvPr/>
        </p:nvSpPr>
        <p:spPr bwMode="auto">
          <a:xfrm flipH="1">
            <a:off x="9313334" y="4678363"/>
            <a:ext cx="1341967" cy="285750"/>
          </a:xfrm>
          <a:prstGeom prst="line">
            <a:avLst/>
          </a:prstGeom>
          <a:noFill/>
          <a:ln w="38100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8" name="Rectangle 8"/>
          <p:cNvSpPr>
            <a:spLocks noChangeArrowheads="1"/>
          </p:cNvSpPr>
          <p:nvPr/>
        </p:nvSpPr>
        <p:spPr bwMode="auto">
          <a:xfrm>
            <a:off x="4993218" y="3421063"/>
            <a:ext cx="1536700" cy="12573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Application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Node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9" name="Text Box 17"/>
          <p:cNvSpPr>
            <a:spLocks noChangeArrowheads="1"/>
          </p:cNvSpPr>
          <p:nvPr/>
        </p:nvSpPr>
        <p:spPr bwMode="auto">
          <a:xfrm>
            <a:off x="9025468" y="3886200"/>
            <a:ext cx="89323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● ● ●</a:t>
            </a:r>
            <a:endParaRPr lang="zh-CN" altLang="en-US" sz="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CN" altLang="en-US" sz="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70" name="Text Box 18"/>
          <p:cNvSpPr>
            <a:spLocks noChangeArrowheads="1"/>
          </p:cNvSpPr>
          <p:nvPr/>
        </p:nvSpPr>
        <p:spPr bwMode="auto">
          <a:xfrm>
            <a:off x="4895851" y="2216151"/>
            <a:ext cx="7226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Private Interface Application Mode (Parallel Storage)</a:t>
            </a:r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Supporting Linux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and Windows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3571" name="Text Box 22"/>
          <p:cNvSpPr>
            <a:spLocks noChangeArrowheads="1"/>
          </p:cNvSpPr>
          <p:nvPr/>
        </p:nvSpPr>
        <p:spPr bwMode="auto">
          <a:xfrm>
            <a:off x="4847167" y="981075"/>
            <a:ext cx="681778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NFS/CIFS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Access Mode (Cluster NAS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)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3572" name="Rectangle 34"/>
          <p:cNvSpPr>
            <a:spLocks noChangeArrowheads="1"/>
          </p:cNvSpPr>
          <p:nvPr/>
        </p:nvSpPr>
        <p:spPr bwMode="auto">
          <a:xfrm>
            <a:off x="7200901" y="3421063"/>
            <a:ext cx="1536700" cy="12573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Application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Node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3" name="Rectangle 37"/>
          <p:cNvSpPr>
            <a:spLocks noChangeArrowheads="1"/>
          </p:cNvSpPr>
          <p:nvPr/>
        </p:nvSpPr>
        <p:spPr bwMode="auto">
          <a:xfrm>
            <a:off x="9889067" y="3421063"/>
            <a:ext cx="1536700" cy="12573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Application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Node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4" name="Rectangle 40"/>
          <p:cNvSpPr>
            <a:spLocks noChangeArrowheads="1"/>
          </p:cNvSpPr>
          <p:nvPr/>
        </p:nvSpPr>
        <p:spPr bwMode="auto">
          <a:xfrm>
            <a:off x="4993218" y="3428207"/>
            <a:ext cx="1536700" cy="12573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I/O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Node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5" name="Rectangle 41"/>
          <p:cNvSpPr>
            <a:spLocks noChangeArrowheads="1"/>
          </p:cNvSpPr>
          <p:nvPr/>
        </p:nvSpPr>
        <p:spPr bwMode="auto">
          <a:xfrm>
            <a:off x="7223596" y="3429000"/>
            <a:ext cx="1536700" cy="12573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I/O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Node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6" name="Rectangle 42"/>
          <p:cNvSpPr>
            <a:spLocks noChangeArrowheads="1"/>
          </p:cNvSpPr>
          <p:nvPr/>
        </p:nvSpPr>
        <p:spPr bwMode="auto">
          <a:xfrm>
            <a:off x="9903884" y="3420643"/>
            <a:ext cx="1536700" cy="1257300"/>
          </a:xfrm>
          <a:prstGeom prst="rect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I/O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Node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77" name="Rectangle 9"/>
          <p:cNvSpPr>
            <a:spLocks noChangeArrowheads="1"/>
          </p:cNvSpPr>
          <p:nvPr/>
        </p:nvSpPr>
        <p:spPr bwMode="auto">
          <a:xfrm>
            <a:off x="5088467" y="4249739"/>
            <a:ext cx="1346200" cy="3587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oApp</a:t>
            </a:r>
            <a:endParaRPr lang="zh-CN" altLang="en-US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78" name="Rectangle 10"/>
          <p:cNvSpPr>
            <a:spLocks noChangeArrowheads="1"/>
          </p:cNvSpPr>
          <p:nvPr/>
        </p:nvSpPr>
        <p:spPr bwMode="auto">
          <a:xfrm>
            <a:off x="5088467" y="3960814"/>
            <a:ext cx="1346200" cy="2889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VFS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79" name="Rectangle 35"/>
          <p:cNvSpPr>
            <a:spLocks noChangeArrowheads="1"/>
          </p:cNvSpPr>
          <p:nvPr/>
        </p:nvSpPr>
        <p:spPr bwMode="auto">
          <a:xfrm>
            <a:off x="7298267" y="4249738"/>
            <a:ext cx="1341967" cy="36036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oApp</a:t>
            </a:r>
            <a:endParaRPr lang="zh-CN" altLang="en-US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80" name="Rectangle 36"/>
          <p:cNvSpPr>
            <a:spLocks noChangeArrowheads="1"/>
          </p:cNvSpPr>
          <p:nvPr/>
        </p:nvSpPr>
        <p:spPr bwMode="auto">
          <a:xfrm>
            <a:off x="7298267" y="3962400"/>
            <a:ext cx="1341967" cy="28733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VFS</a:t>
            </a:r>
            <a:endParaRPr lang="zh-CN" altLang="en-US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81" name="Rectangle 38"/>
          <p:cNvSpPr>
            <a:spLocks noChangeArrowheads="1"/>
          </p:cNvSpPr>
          <p:nvPr/>
        </p:nvSpPr>
        <p:spPr bwMode="auto">
          <a:xfrm>
            <a:off x="9986434" y="4249739"/>
            <a:ext cx="1341967" cy="3587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oApp</a:t>
            </a:r>
            <a:endParaRPr lang="zh-CN" altLang="en-US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82" name="Rectangle 39"/>
          <p:cNvSpPr>
            <a:spLocks noChangeArrowheads="1"/>
          </p:cNvSpPr>
          <p:nvPr/>
        </p:nvSpPr>
        <p:spPr bwMode="auto">
          <a:xfrm>
            <a:off x="9984317" y="3960813"/>
            <a:ext cx="1344083" cy="2603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WinFS</a:t>
            </a:r>
          </a:p>
        </p:txBody>
      </p:sp>
      <p:sp>
        <p:nvSpPr>
          <p:cNvPr id="23583" name="Rectangle 29"/>
          <p:cNvSpPr>
            <a:spLocks noChangeArrowheads="1"/>
          </p:cNvSpPr>
          <p:nvPr/>
        </p:nvSpPr>
        <p:spPr bwMode="auto">
          <a:xfrm>
            <a:off x="4703233" y="4246564"/>
            <a:ext cx="7249584" cy="170338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Storage System Formation</a:t>
            </a:r>
            <a:endParaRPr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84" name="Rectangle 43"/>
          <p:cNvSpPr>
            <a:spLocks noChangeArrowheads="1"/>
          </p:cNvSpPr>
          <p:nvPr/>
        </p:nvSpPr>
        <p:spPr bwMode="auto">
          <a:xfrm>
            <a:off x="4703233" y="3141664"/>
            <a:ext cx="7249584" cy="280828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Storage System Formation</a:t>
            </a:r>
            <a:endParaRPr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85" name="Line 45"/>
          <p:cNvSpPr>
            <a:spLocks noChangeShapeType="1"/>
          </p:cNvSpPr>
          <p:nvPr/>
        </p:nvSpPr>
        <p:spPr bwMode="auto">
          <a:xfrm flipH="1">
            <a:off x="10752667" y="2276475"/>
            <a:ext cx="2117" cy="1081088"/>
          </a:xfrm>
          <a:prstGeom prst="line">
            <a:avLst/>
          </a:prstGeom>
          <a:noFill/>
          <a:ln w="38100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86" name="Line 46"/>
          <p:cNvSpPr>
            <a:spLocks noChangeShapeType="1"/>
          </p:cNvSpPr>
          <p:nvPr/>
        </p:nvSpPr>
        <p:spPr bwMode="auto">
          <a:xfrm flipH="1">
            <a:off x="8064500" y="2276475"/>
            <a:ext cx="2117" cy="1081088"/>
          </a:xfrm>
          <a:prstGeom prst="line">
            <a:avLst/>
          </a:prstGeom>
          <a:noFill/>
          <a:ln w="38100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87" name="Line 47"/>
          <p:cNvSpPr>
            <a:spLocks noChangeShapeType="1"/>
          </p:cNvSpPr>
          <p:nvPr/>
        </p:nvSpPr>
        <p:spPr bwMode="auto">
          <a:xfrm flipH="1">
            <a:off x="5759451" y="2276475"/>
            <a:ext cx="2116" cy="1081088"/>
          </a:xfrm>
          <a:prstGeom prst="line">
            <a:avLst/>
          </a:prstGeom>
          <a:noFill/>
          <a:ln w="38100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88" name="Rectangle 19"/>
          <p:cNvSpPr>
            <a:spLocks noChangeArrowheads="1"/>
          </p:cNvSpPr>
          <p:nvPr/>
        </p:nvSpPr>
        <p:spPr bwMode="auto">
          <a:xfrm>
            <a:off x="4656667" y="1557338"/>
            <a:ext cx="1824567" cy="7223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Application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Server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89" name="Rectangle 20"/>
          <p:cNvSpPr>
            <a:spLocks noChangeArrowheads="1"/>
          </p:cNvSpPr>
          <p:nvPr/>
        </p:nvSpPr>
        <p:spPr bwMode="auto">
          <a:xfrm>
            <a:off x="7200901" y="1557338"/>
            <a:ext cx="1824567" cy="7223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FTP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Storage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Server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90" name="Rectangle 21"/>
          <p:cNvSpPr>
            <a:spLocks noChangeArrowheads="1"/>
          </p:cNvSpPr>
          <p:nvPr/>
        </p:nvSpPr>
        <p:spPr bwMode="auto">
          <a:xfrm>
            <a:off x="9889067" y="1557338"/>
            <a:ext cx="1824567" cy="7223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Windows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Server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91" name="Oval 27"/>
          <p:cNvSpPr>
            <a:spLocks noChangeArrowheads="1"/>
          </p:cNvSpPr>
          <p:nvPr/>
        </p:nvSpPr>
        <p:spPr bwMode="auto">
          <a:xfrm>
            <a:off x="4751917" y="2559049"/>
            <a:ext cx="7200900" cy="441325"/>
          </a:xfrm>
          <a:prstGeom prst="ellipse">
            <a:avLst/>
          </a:prstGeom>
          <a:solidFill>
            <a:srgbClr val="9BBB59"/>
          </a:solidFill>
          <a:ln w="9525">
            <a:solidFill>
              <a:schemeClr val="accent1"/>
            </a:solidFill>
            <a:bevel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NFS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CIFS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、FTP、REST、HDFS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</a:t>
            </a:r>
          </a:p>
        </p:txBody>
      </p:sp>
      <p:sp>
        <p:nvSpPr>
          <p:cNvPr id="23592" name="Text Box 54"/>
          <p:cNvSpPr>
            <a:spLocks noChangeArrowheads="1"/>
          </p:cNvSpPr>
          <p:nvPr/>
        </p:nvSpPr>
        <p:spPr bwMode="auto">
          <a:xfrm>
            <a:off x="9188451" y="2011363"/>
            <a:ext cx="891116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● ● ●</a:t>
            </a:r>
            <a:endParaRPr lang="zh-CN" altLang="en-US" sz="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CN" altLang="en-US" sz="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93" name="Rectangle 39"/>
          <p:cNvSpPr>
            <a:spLocks noChangeArrowheads="1"/>
          </p:cNvSpPr>
          <p:nvPr/>
        </p:nvSpPr>
        <p:spPr bwMode="auto">
          <a:xfrm>
            <a:off x="9984317" y="3933825"/>
            <a:ext cx="1344083" cy="2857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VFS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Abundant </a:t>
            </a:r>
            <a:r>
              <a:rPr lang="en-US" altLang="zh-CN" sz="2400" dirty="0"/>
              <a:t>I</a:t>
            </a:r>
            <a:r>
              <a:rPr lang="en-US" altLang="zh-CN" sz="2400" dirty="0" smtClean="0"/>
              <a:t>nterface, Diverse Applications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283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3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3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3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3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3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3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3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3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3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3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94" dur="5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 bldLvl="0" animBg="1" autoUpdateAnimBg="0"/>
      <p:bldP spid="23565" grpId="0" animBg="1"/>
      <p:bldP spid="23566" grpId="0" animBg="1"/>
      <p:bldP spid="23567" grpId="0" animBg="1"/>
      <p:bldP spid="23568" grpId="0" bldLvl="0" animBg="1" autoUpdateAnimBg="0"/>
      <p:bldP spid="23568" grpId="1" bldLvl="0" animBg="1" autoUpdateAnimBg="0"/>
      <p:bldP spid="23569" grpId="0" bldLvl="0" autoUpdateAnimBg="0"/>
      <p:bldP spid="23570" grpId="0" bldLvl="0" autoUpdateAnimBg="0"/>
      <p:bldP spid="23570" grpId="1" bldLvl="0" autoUpdateAnimBg="0"/>
      <p:bldP spid="23571" grpId="0" bldLvl="0" autoUpdateAnimBg="0"/>
      <p:bldP spid="23572" grpId="0" bldLvl="0" animBg="1" autoUpdateAnimBg="0"/>
      <p:bldP spid="23572" grpId="1" bldLvl="0" animBg="1" autoUpdateAnimBg="0"/>
      <p:bldP spid="23573" grpId="0" bldLvl="0" animBg="1" autoUpdateAnimBg="0"/>
      <p:bldP spid="23573" grpId="1" bldLvl="0" animBg="1" autoUpdateAnimBg="0"/>
      <p:bldP spid="23574" grpId="0" bldLvl="0" animBg="1" autoUpdateAnimBg="0"/>
      <p:bldP spid="23575" grpId="0" bldLvl="0" animBg="1" autoUpdateAnimBg="0"/>
      <p:bldP spid="23576" grpId="0" bldLvl="0" animBg="1" autoUpdateAnimBg="0"/>
      <p:bldP spid="23577" grpId="0" bldLvl="0" animBg="1" autoUpdateAnimBg="0"/>
      <p:bldP spid="23578" grpId="0" bldLvl="0" animBg="1" autoUpdateAnimBg="0"/>
      <p:bldP spid="23579" grpId="0" bldLvl="0" animBg="1" autoUpdateAnimBg="0"/>
      <p:bldP spid="23580" grpId="0" bldLvl="0" animBg="1" autoUpdateAnimBg="0"/>
      <p:bldP spid="23581" grpId="0" bldLvl="0" animBg="1" autoUpdateAnimBg="0"/>
      <p:bldP spid="23582" grpId="0" bldLvl="0" animBg="1" autoUpdateAnimBg="0"/>
      <p:bldP spid="23583" grpId="0" bldLvl="0" animBg="1" autoUpdateAnimBg="0"/>
      <p:bldP spid="23583" grpId="1" bldLvl="0" animBg="1" autoUpdateAnimBg="0"/>
      <p:bldP spid="23584" grpId="0" bldLvl="0" animBg="1" autoUpdateAnimBg="0"/>
      <p:bldP spid="23585" grpId="0" animBg="1"/>
      <p:bldP spid="23586" grpId="0" animBg="1"/>
      <p:bldP spid="23587" grpId="0" animBg="1"/>
      <p:bldP spid="23588" grpId="0" bldLvl="0" animBg="1" autoUpdateAnimBg="0"/>
      <p:bldP spid="23589" grpId="0" bldLvl="0" animBg="1" autoUpdateAnimBg="0"/>
      <p:bldP spid="23590" grpId="0" bldLvl="0" animBg="1" autoUpdateAnimBg="0"/>
      <p:bldP spid="23591" grpId="0" bldLvl="0" animBg="1" autoUpdateAnimBg="0"/>
      <p:bldP spid="23592" grpId="0" bldLvl="0" autoUpdateAnimBg="0"/>
      <p:bldP spid="23593" grpId="0" bldLvl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RESTful</a:t>
            </a:r>
            <a:r>
              <a:rPr lang="en-US" altLang="zh-CN" dirty="0"/>
              <a:t> </a:t>
            </a:r>
            <a:r>
              <a:rPr lang="en-US" altLang="zh-CN" dirty="0" smtClean="0"/>
              <a:t>Interface</a:t>
            </a:r>
            <a:endParaRPr lang="zh-CN" altLang="en-US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00730" y="4908004"/>
            <a:ext cx="1536700" cy="12573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Data Node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17"/>
          <p:cNvSpPr>
            <a:spLocks noChangeArrowheads="1"/>
          </p:cNvSpPr>
          <p:nvPr/>
        </p:nvSpPr>
        <p:spPr bwMode="auto">
          <a:xfrm>
            <a:off x="4632980" y="5373141"/>
            <a:ext cx="89323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● ● ●</a:t>
            </a:r>
            <a:endParaRPr lang="zh-CN" altLang="en-US" sz="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CN" altLang="en-US" sz="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2808413" y="4908004"/>
            <a:ext cx="1536700" cy="12573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Data Node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5496579" y="4908004"/>
            <a:ext cx="1536700" cy="12573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Data Node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95979" y="5059957"/>
            <a:ext cx="1346200" cy="3587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Web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Engine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Rectangle 35"/>
          <p:cNvSpPr>
            <a:spLocks noChangeArrowheads="1"/>
          </p:cNvSpPr>
          <p:nvPr/>
        </p:nvSpPr>
        <p:spPr bwMode="auto">
          <a:xfrm>
            <a:off x="2905779" y="5059957"/>
            <a:ext cx="1341967" cy="36036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Web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Engine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Rectangle 38"/>
          <p:cNvSpPr>
            <a:spLocks noChangeArrowheads="1"/>
          </p:cNvSpPr>
          <p:nvPr/>
        </p:nvSpPr>
        <p:spPr bwMode="auto">
          <a:xfrm>
            <a:off x="5593946" y="5059957"/>
            <a:ext cx="1341967" cy="3587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Web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Engine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695979" y="5447755"/>
            <a:ext cx="1346200" cy="2889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Service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2905779" y="5447755"/>
            <a:ext cx="1346200" cy="2889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Service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5593946" y="5446169"/>
            <a:ext cx="1346200" cy="2889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Data Service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Freeform 36"/>
          <p:cNvSpPr>
            <a:spLocks/>
          </p:cNvSpPr>
          <p:nvPr/>
        </p:nvSpPr>
        <p:spPr bwMode="gray">
          <a:xfrm>
            <a:off x="-24680" y="3547789"/>
            <a:ext cx="7488832" cy="1185600"/>
          </a:xfrm>
          <a:custGeom>
            <a:avLst/>
            <a:gdLst>
              <a:gd name="T0" fmla="*/ 0 w 5016"/>
              <a:gd name="T1" fmla="*/ 927 h 2256"/>
              <a:gd name="T2" fmla="*/ 1366 w 5016"/>
              <a:gd name="T3" fmla="*/ 291 h 2256"/>
              <a:gd name="T4" fmla="*/ 1183 w 5016"/>
              <a:gd name="T5" fmla="*/ 308 h 2256"/>
              <a:gd name="T6" fmla="*/ 1388 w 5016"/>
              <a:gd name="T7" fmla="*/ 181 h 2256"/>
              <a:gd name="T8" fmla="*/ 1731 w 5016"/>
              <a:gd name="T9" fmla="*/ 266 h 2256"/>
              <a:gd name="T10" fmla="*/ 1548 w 5016"/>
              <a:gd name="T11" fmla="*/ 278 h 2256"/>
              <a:gd name="T12" fmla="*/ 2395 w 5016"/>
              <a:gd name="T13" fmla="*/ 531 h 2256"/>
              <a:gd name="T14" fmla="*/ 3002 w 5016"/>
              <a:gd name="T15" fmla="*/ 132 h 2256"/>
              <a:gd name="T16" fmla="*/ 2775 w 5016"/>
              <a:gd name="T17" fmla="*/ 132 h 2256"/>
              <a:gd name="T18" fmla="*/ 3162 w 5016"/>
              <a:gd name="T19" fmla="*/ 0 h 2256"/>
              <a:gd name="T20" fmla="*/ 3527 w 5016"/>
              <a:gd name="T21" fmla="*/ 136 h 2256"/>
              <a:gd name="T22" fmla="*/ 3315 w 5016"/>
              <a:gd name="T23" fmla="*/ 134 h 2256"/>
              <a:gd name="T24" fmla="*/ 3907 w 5016"/>
              <a:gd name="T25" fmla="*/ 538 h 2256"/>
              <a:gd name="T26" fmla="*/ 4711 w 5016"/>
              <a:gd name="T27" fmla="*/ 271 h 2256"/>
              <a:gd name="T28" fmla="*/ 4506 w 5016"/>
              <a:gd name="T29" fmla="*/ 266 h 2256"/>
              <a:gd name="T30" fmla="*/ 4849 w 5016"/>
              <a:gd name="T31" fmla="*/ 174 h 2256"/>
              <a:gd name="T32" fmla="*/ 5090 w 5016"/>
              <a:gd name="T33" fmla="*/ 280 h 2256"/>
              <a:gd name="T34" fmla="*/ 4901 w 5016"/>
              <a:gd name="T35" fmla="*/ 278 h 2256"/>
              <a:gd name="T36" fmla="*/ 6105 w 5016"/>
              <a:gd name="T37" fmla="*/ 920 h 2256"/>
              <a:gd name="T38" fmla="*/ 0 w 5016"/>
              <a:gd name="T39" fmla="*/ 927 h 22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016"/>
              <a:gd name="T61" fmla="*/ 0 h 2256"/>
              <a:gd name="T62" fmla="*/ 5016 w 5016"/>
              <a:gd name="T63" fmla="*/ 2256 h 22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016" h="2256">
                <a:moveTo>
                  <a:pt x="0" y="2240"/>
                </a:moveTo>
                <a:cubicBezTo>
                  <a:pt x="276" y="2109"/>
                  <a:pt x="1182" y="1474"/>
                  <a:pt x="1122" y="702"/>
                </a:cubicBezTo>
                <a:lnTo>
                  <a:pt x="972" y="744"/>
                </a:lnTo>
                <a:cubicBezTo>
                  <a:pt x="988" y="702"/>
                  <a:pt x="1140" y="436"/>
                  <a:pt x="1140" y="438"/>
                </a:cubicBezTo>
                <a:lnTo>
                  <a:pt x="1422" y="642"/>
                </a:lnTo>
                <a:cubicBezTo>
                  <a:pt x="1422" y="642"/>
                  <a:pt x="1260" y="672"/>
                  <a:pt x="1272" y="672"/>
                </a:cubicBezTo>
                <a:cubicBezTo>
                  <a:pt x="1428" y="1008"/>
                  <a:pt x="1620" y="1350"/>
                  <a:pt x="1968" y="1284"/>
                </a:cubicBezTo>
                <a:cubicBezTo>
                  <a:pt x="2316" y="1218"/>
                  <a:pt x="2460" y="576"/>
                  <a:pt x="2466" y="318"/>
                </a:cubicBezTo>
                <a:lnTo>
                  <a:pt x="2280" y="318"/>
                </a:lnTo>
                <a:lnTo>
                  <a:pt x="2598" y="0"/>
                </a:lnTo>
                <a:lnTo>
                  <a:pt x="2898" y="330"/>
                </a:lnTo>
                <a:lnTo>
                  <a:pt x="2724" y="324"/>
                </a:lnTo>
                <a:cubicBezTo>
                  <a:pt x="2724" y="325"/>
                  <a:pt x="2760" y="1284"/>
                  <a:pt x="3210" y="1302"/>
                </a:cubicBezTo>
                <a:cubicBezTo>
                  <a:pt x="3660" y="1320"/>
                  <a:pt x="3816" y="912"/>
                  <a:pt x="3870" y="654"/>
                </a:cubicBezTo>
                <a:lnTo>
                  <a:pt x="3702" y="642"/>
                </a:lnTo>
                <a:lnTo>
                  <a:pt x="3984" y="420"/>
                </a:lnTo>
                <a:lnTo>
                  <a:pt x="4182" y="678"/>
                </a:lnTo>
                <a:lnTo>
                  <a:pt x="4026" y="672"/>
                </a:lnTo>
                <a:cubicBezTo>
                  <a:pt x="4032" y="678"/>
                  <a:pt x="3960" y="1862"/>
                  <a:pt x="5016" y="2225"/>
                </a:cubicBezTo>
                <a:cubicBezTo>
                  <a:pt x="3438" y="2232"/>
                  <a:pt x="1092" y="2256"/>
                  <a:pt x="0" y="2240"/>
                </a:cubicBezTo>
                <a:close/>
              </a:path>
            </a:pathLst>
          </a:custGeom>
          <a:gradFill rotWithShape="1">
            <a:gsLst>
              <a:gs pos="0">
                <a:srgbClr val="0099CC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171" name="组合 7170"/>
          <p:cNvGrpSpPr/>
          <p:nvPr/>
        </p:nvGrpSpPr>
        <p:grpSpPr>
          <a:xfrm>
            <a:off x="5702921" y="3122094"/>
            <a:ext cx="782376" cy="544094"/>
            <a:chOff x="10095409" y="1635153"/>
            <a:chExt cx="782376" cy="544094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95409" y="1635153"/>
              <a:ext cx="389297" cy="544094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88488" y="1635153"/>
              <a:ext cx="389297" cy="544094"/>
            </a:xfrm>
            <a:prstGeom prst="rect">
              <a:avLst/>
            </a:prstGeom>
          </p:spPr>
        </p:pic>
      </p:grpSp>
      <p:grpSp>
        <p:nvGrpSpPr>
          <p:cNvPr id="7168" name="组合 7167"/>
          <p:cNvGrpSpPr/>
          <p:nvPr/>
        </p:nvGrpSpPr>
        <p:grpSpPr>
          <a:xfrm>
            <a:off x="1255660" y="3122094"/>
            <a:ext cx="747407" cy="569711"/>
            <a:chOff x="5648148" y="1635153"/>
            <a:chExt cx="747407" cy="569711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8148" y="1635153"/>
              <a:ext cx="375844" cy="569711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9711" y="1635153"/>
              <a:ext cx="375844" cy="569711"/>
            </a:xfrm>
            <a:prstGeom prst="rect">
              <a:avLst/>
            </a:prstGeom>
          </p:spPr>
        </p:pic>
      </p:grpSp>
      <p:grpSp>
        <p:nvGrpSpPr>
          <p:cNvPr id="7169" name="组合 7168"/>
          <p:cNvGrpSpPr/>
          <p:nvPr/>
        </p:nvGrpSpPr>
        <p:grpSpPr>
          <a:xfrm>
            <a:off x="3528130" y="3025093"/>
            <a:ext cx="825565" cy="522696"/>
            <a:chOff x="7920618" y="1538152"/>
            <a:chExt cx="825565" cy="522696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49912" y="1538152"/>
              <a:ext cx="396271" cy="522696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0618" y="1538152"/>
              <a:ext cx="396271" cy="522696"/>
            </a:xfrm>
            <a:prstGeom prst="rect">
              <a:avLst/>
            </a:prstGeom>
          </p:spPr>
        </p:pic>
      </p:grpSp>
      <p:sp>
        <p:nvSpPr>
          <p:cNvPr id="7173" name="TextBox 7172"/>
          <p:cNvSpPr txBox="1"/>
          <p:nvPr/>
        </p:nvSpPr>
        <p:spPr>
          <a:xfrm>
            <a:off x="2042179" y="4267869"/>
            <a:ext cx="355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RESTful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Interface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rotocol Transfer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174" name="组合 7173"/>
          <p:cNvGrpSpPr/>
          <p:nvPr/>
        </p:nvGrpSpPr>
        <p:grpSpPr>
          <a:xfrm>
            <a:off x="1599546" y="1700808"/>
            <a:ext cx="860095" cy="720079"/>
            <a:chOff x="8592278" y="836713"/>
            <a:chExt cx="1032114" cy="864095"/>
          </a:xfrm>
        </p:grpSpPr>
        <p:sp>
          <p:nvSpPr>
            <p:cNvPr id="64" name="圆柱形 63"/>
            <p:cNvSpPr/>
            <p:nvPr/>
          </p:nvSpPr>
          <p:spPr>
            <a:xfrm>
              <a:off x="8592278" y="1412776"/>
              <a:ext cx="1025320" cy="288032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8592281" y="836713"/>
              <a:ext cx="1032111" cy="576064"/>
              <a:chOff x="6444208" y="1052736"/>
              <a:chExt cx="942304" cy="576064"/>
            </a:xfrm>
          </p:grpSpPr>
          <p:sp>
            <p:nvSpPr>
              <p:cNvPr id="66" name="圆柱形 65"/>
              <p:cNvSpPr/>
              <p:nvPr/>
            </p:nvSpPr>
            <p:spPr>
              <a:xfrm>
                <a:off x="6450408" y="1052736"/>
                <a:ext cx="936104" cy="288032"/>
              </a:xfrm>
              <a:prstGeom prst="can">
                <a:avLst/>
              </a:prstGeom>
              <a:solidFill>
                <a:schemeClr val="bg1">
                  <a:lumMod val="65000"/>
                </a:schemeClr>
              </a:solidFill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  <a:softEdge rad="12700"/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圆柱形 66"/>
              <p:cNvSpPr/>
              <p:nvPr/>
            </p:nvSpPr>
            <p:spPr>
              <a:xfrm>
                <a:off x="6444208" y="1340768"/>
                <a:ext cx="936104" cy="288032"/>
              </a:xfrm>
              <a:prstGeom prst="can">
                <a:avLst/>
              </a:prstGeom>
              <a:solidFill>
                <a:schemeClr val="bg1">
                  <a:lumMod val="65000"/>
                </a:schemeClr>
              </a:solidFill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  <a:softEdge rad="12700"/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21" y="1159631"/>
            <a:ext cx="495587" cy="371690"/>
          </a:xfrm>
          <a:prstGeom prst="rect">
            <a:avLst/>
          </a:prstGeom>
        </p:spPr>
      </p:pic>
      <p:pic>
        <p:nvPicPr>
          <p:cNvPr id="71" name="Picture 5" descr="C:\Users\tatanacio\AppData\Local\Microsoft\Windows\Temporary Internet Files\Content.IE5\GPES99Z1\MC900432599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65" y="1018344"/>
            <a:ext cx="4318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6" name="直接箭头连接符 7175"/>
          <p:cNvCxnSpPr/>
          <p:nvPr/>
        </p:nvCxnSpPr>
        <p:spPr>
          <a:xfrm flipH="1">
            <a:off x="2535071" y="1423553"/>
            <a:ext cx="1091860" cy="421653"/>
          </a:xfrm>
          <a:prstGeom prst="straightConnector1">
            <a:avLst/>
          </a:prstGeom>
          <a:ln w="28575">
            <a:solidFill>
              <a:srgbClr val="00B0F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矩形 2"/>
          <p:cNvSpPr>
            <a:spLocks noChangeArrowheads="1"/>
          </p:cNvSpPr>
          <p:nvPr/>
        </p:nvSpPr>
        <p:spPr bwMode="auto">
          <a:xfrm>
            <a:off x="6672065" y="620688"/>
            <a:ext cx="4335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RESTful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Interface</a:t>
            </a:r>
            <a:endParaRPr lang="zh-CN" altLang="en-US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Key-Value access</a:t>
            </a:r>
          </a:p>
        </p:txBody>
      </p:sp>
      <p:sp>
        <p:nvSpPr>
          <p:cNvPr id="96" name="矩形 2"/>
          <p:cNvSpPr>
            <a:spLocks noChangeArrowheads="1"/>
          </p:cNvSpPr>
          <p:nvPr/>
        </p:nvSpPr>
        <p:spPr bwMode="auto">
          <a:xfrm>
            <a:off x="7491918" y="4005064"/>
            <a:ext cx="467037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indent="0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Suitable Scenario</a:t>
            </a:r>
            <a:endParaRPr lang="zh-CN" alt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Write Once Read Many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Digital Media (Image, Audio), Scan Image, Law and referenced documents, Medical Image, Bank notes, etc.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Binode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storage system is recommended for small 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cale CAS storage</a:t>
            </a:r>
          </a:p>
        </p:txBody>
      </p:sp>
      <p:sp>
        <p:nvSpPr>
          <p:cNvPr id="98" name="矩形 2"/>
          <p:cNvSpPr>
            <a:spLocks noChangeArrowheads="1"/>
          </p:cNvSpPr>
          <p:nvPr/>
        </p:nvSpPr>
        <p:spPr bwMode="auto">
          <a:xfrm>
            <a:off x="6672064" y="1303435"/>
            <a:ext cx="4821067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PUT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(write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)</a:t>
            </a:r>
            <a:endParaRPr lang="en-US" altLang="zh-CN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Client side write operation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After the file is written onto the storage, key is generated, sending back to the client  </a:t>
            </a:r>
          </a:p>
        </p:txBody>
      </p:sp>
      <p:sp>
        <p:nvSpPr>
          <p:cNvPr id="99" name="矩形 2"/>
          <p:cNvSpPr>
            <a:spLocks noChangeArrowheads="1"/>
          </p:cNvSpPr>
          <p:nvPr/>
        </p:nvSpPr>
        <p:spPr bwMode="auto">
          <a:xfrm>
            <a:off x="6631674" y="2633589"/>
            <a:ext cx="467934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GET (Read)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Client side read operation, sending key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Storage side send the corresponding file (value) back to client</a:t>
            </a:r>
          </a:p>
        </p:txBody>
      </p:sp>
      <p:cxnSp>
        <p:nvCxnSpPr>
          <p:cNvPr id="100" name="直接箭头连接符 99"/>
          <p:cNvCxnSpPr/>
          <p:nvPr/>
        </p:nvCxnSpPr>
        <p:spPr>
          <a:xfrm flipV="1">
            <a:off x="2729722" y="1553242"/>
            <a:ext cx="1115986" cy="44116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1" name="TextBox 7180"/>
          <p:cNvSpPr txBox="1"/>
          <p:nvPr/>
        </p:nvSpPr>
        <p:spPr>
          <a:xfrm>
            <a:off x="2131125" y="2114974"/>
            <a:ext cx="493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KEY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041E-7 -1.48148E-6 L -0.13285 0.14213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2" y="710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538E-6 2.96296E-6 L 0.13115 -0.09329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1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15 -0.09329 L 0.00117 -0.00926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9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85 0.14213 L 0.003 0.01597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6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 autoUpdateAnimBg="0"/>
      <p:bldP spid="9" grpId="0" bldLvl="0" autoUpdateAnimBg="0"/>
      <p:bldP spid="12" grpId="0" bldLvl="0" animBg="1" autoUpdateAnimBg="0"/>
      <p:bldP spid="13" grpId="0" bldLvl="0" animBg="1" autoUpdateAnimBg="0"/>
      <p:bldP spid="17" grpId="0" bldLvl="0" animBg="1" autoUpdateAnimBg="0"/>
      <p:bldP spid="19" grpId="0" bldLvl="0" animBg="1" autoUpdateAnimBg="0"/>
      <p:bldP spid="21" grpId="0" bldLvl="0" animBg="1" autoUpdateAnimBg="0"/>
      <p:bldP spid="34" grpId="0" animBg="1"/>
      <p:bldP spid="35" grpId="0" animBg="1"/>
      <p:bldP spid="36" grpId="0" animBg="1"/>
      <p:bldP spid="37" grpId="0" animBg="1"/>
      <p:bldP spid="7173" grpId="0"/>
      <p:bldP spid="95" grpId="0"/>
      <p:bldP spid="96" grpId="0"/>
      <p:bldP spid="98" grpId="0"/>
      <p:bldP spid="99" grpId="0"/>
      <p:bldP spid="7181" grpId="0"/>
      <p:bldP spid="7181" grpId="1"/>
      <p:bldP spid="7181" grpId="2"/>
      <p:bldP spid="7181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953005" y="3182594"/>
            <a:ext cx="3186292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Distributed </a:t>
            </a:r>
            <a:r>
              <a:rPr lang="en-US" altLang="zh-CN" sz="1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 Storage(HDFS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968208" y="3187249"/>
            <a:ext cx="3186292" cy="6263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ParaStor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Distributed File System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HDFS</a:t>
            </a:r>
            <a:r>
              <a:rPr lang="en-US" altLang="zh-CN" dirty="0"/>
              <a:t> </a:t>
            </a:r>
            <a:r>
              <a:rPr lang="en-US" altLang="zh-CN" dirty="0" smtClean="0"/>
              <a:t>Interface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9017774" y="2484986"/>
            <a:ext cx="1152536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Memory Calculation Engine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12257" y="2472423"/>
            <a:ext cx="927040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5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Stream Processing Engine</a:t>
            </a:r>
            <a:endParaRPr lang="zh-CN" altLang="en-US" sz="11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03860" y="2484986"/>
            <a:ext cx="1202646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Parallel Database Middleware</a:t>
            </a:r>
          </a:p>
        </p:txBody>
      </p:sp>
      <p:sp>
        <p:nvSpPr>
          <p:cNvPr id="7" name="矩形 6"/>
          <p:cNvSpPr/>
          <p:nvPr/>
        </p:nvSpPr>
        <p:spPr>
          <a:xfrm>
            <a:off x="7960460" y="2484986"/>
            <a:ext cx="1002205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5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Batch Processing Engine</a:t>
            </a:r>
            <a:endParaRPr lang="zh-CN" altLang="en-US" sz="11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98558" y="3186608"/>
            <a:ext cx="1202646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Relational Database</a:t>
            </a:r>
          </a:p>
        </p:txBody>
      </p:sp>
      <p:sp>
        <p:nvSpPr>
          <p:cNvPr id="9" name="矩形 8"/>
          <p:cNvSpPr/>
          <p:nvPr/>
        </p:nvSpPr>
        <p:spPr>
          <a:xfrm>
            <a:off x="6703860" y="3888230"/>
            <a:ext cx="4448592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Sugon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ETL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Toolset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03860" y="1766923"/>
            <a:ext cx="3063192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Access Interface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SQL++/JDBC/CLI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28499" y="1766923"/>
            <a:ext cx="1323954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Mining Library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07968" y="1069179"/>
            <a:ext cx="826819" cy="34579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08502" y="1078937"/>
            <a:ext cx="977150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Behavior </a:t>
            </a:r>
          </a:p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61625" y="1077345"/>
            <a:ext cx="987440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Public Opinion Analysis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812791" y="1078937"/>
            <a:ext cx="1100009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Personalized Recommendation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979621" y="1072244"/>
            <a:ext cx="1172831" cy="6263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Multi-Dimensional Display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218335" y="1056615"/>
            <a:ext cx="413410" cy="34579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671916" y="1052736"/>
            <a:ext cx="413410" cy="34579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698558" y="4844263"/>
            <a:ext cx="5158082" cy="1609072"/>
            <a:chOff x="6698558" y="4844263"/>
            <a:chExt cx="5158082" cy="1609072"/>
          </a:xfrm>
        </p:grpSpPr>
        <p:sp>
          <p:nvSpPr>
            <p:cNvPr id="3" name="圆角矩形标注 2"/>
            <p:cNvSpPr/>
            <p:nvPr/>
          </p:nvSpPr>
          <p:spPr>
            <a:xfrm flipV="1">
              <a:off x="6698558" y="4844263"/>
              <a:ext cx="5158082" cy="1609072"/>
            </a:xfrm>
            <a:prstGeom prst="wedgeRoundRectCallout">
              <a:avLst>
                <a:gd name="adj1" fmla="val 2530"/>
                <a:gd name="adj2" fmla="val 131227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032104" y="5085184"/>
              <a:ext cx="45996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p"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Provide HFDS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standardized interface</a:t>
              </a:r>
            </a:p>
            <a:p>
              <a:pPr marL="285750" indent="-285750">
                <a:buFont typeface="Wingdings" panose="05000000000000000000" pitchFamily="2" charset="2"/>
                <a:buChar char="p"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Potential for the underlying storage space for Hadoop big data analytic software</a:t>
              </a:r>
            </a:p>
            <a:p>
              <a:pPr marL="285750" indent="-285750">
                <a:buFont typeface="Wingdings" panose="05000000000000000000" pitchFamily="2" charset="2"/>
                <a:buChar char="p"/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Seamless combination with </a:t>
              </a:r>
              <a:r>
                <a:rPr lang="en-US" altLang="zh-CN" sz="16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Xdata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products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08818" y="1287946"/>
            <a:ext cx="3013884" cy="548949"/>
            <a:chOff x="7127180" y="1628800"/>
            <a:chExt cx="3289300" cy="1209675"/>
          </a:xfrm>
        </p:grpSpPr>
        <p:sp>
          <p:nvSpPr>
            <p:cNvPr id="25" name="MH_Other_3"/>
            <p:cNvSpPr/>
            <p:nvPr>
              <p:custDataLst>
                <p:tags r:id="rId4"/>
              </p:custDataLst>
            </p:nvPr>
          </p:nvSpPr>
          <p:spPr>
            <a:xfrm flipH="1">
              <a:off x="7127180" y="1628800"/>
              <a:ext cx="3289300" cy="1209675"/>
            </a:xfrm>
            <a:prstGeom prst="roundRect">
              <a:avLst>
                <a:gd name="adj" fmla="val 464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MH_SubTitle_2"/>
            <p:cNvSpPr/>
            <p:nvPr>
              <p:custDataLst>
                <p:tags r:id="rId5"/>
              </p:custDataLst>
            </p:nvPr>
          </p:nvSpPr>
          <p:spPr>
            <a:xfrm flipH="1">
              <a:off x="7241480" y="1727225"/>
              <a:ext cx="3060700" cy="1012825"/>
            </a:xfrm>
            <a:prstGeom prst="roundRect">
              <a:avLst>
                <a:gd name="adj" fmla="val 46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7200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Product Features</a:t>
              </a:r>
              <a:endPara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MH_Other_4"/>
            <p:cNvSpPr/>
            <p:nvPr>
              <p:custDataLst>
                <p:tags r:id="rId6"/>
              </p:custDataLst>
            </p:nvPr>
          </p:nvSpPr>
          <p:spPr>
            <a:xfrm flipH="1">
              <a:off x="7144643" y="1898675"/>
              <a:ext cx="958850" cy="874712"/>
            </a:xfrm>
            <a:custGeom>
              <a:avLst/>
              <a:gdLst>
                <a:gd name="connsiteX0" fmla="*/ 776377 w 785004"/>
                <a:gd name="connsiteY0" fmla="*/ 0 h 715992"/>
                <a:gd name="connsiteX1" fmla="*/ 439947 w 785004"/>
                <a:gd name="connsiteY1" fmla="*/ 0 h 715992"/>
                <a:gd name="connsiteX2" fmla="*/ 0 w 785004"/>
                <a:gd name="connsiteY2" fmla="*/ 715992 h 715992"/>
                <a:gd name="connsiteX3" fmla="*/ 785004 w 785004"/>
                <a:gd name="connsiteY3" fmla="*/ 715992 h 715992"/>
                <a:gd name="connsiteX4" fmla="*/ 776377 w 785004"/>
                <a:gd name="connsiteY4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715992">
                  <a:moveTo>
                    <a:pt x="776377" y="0"/>
                  </a:moveTo>
                  <a:lnTo>
                    <a:pt x="439947" y="0"/>
                  </a:lnTo>
                  <a:lnTo>
                    <a:pt x="0" y="715992"/>
                  </a:lnTo>
                  <a:lnTo>
                    <a:pt x="785004" y="715992"/>
                  </a:lnTo>
                  <a:lnTo>
                    <a:pt x="77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72000" anchor="b">
              <a:normAutofit fontScale="77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08818" y="3815604"/>
            <a:ext cx="3016906" cy="549500"/>
            <a:chOff x="7127180" y="3490937"/>
            <a:chExt cx="3289300" cy="1209675"/>
          </a:xfrm>
        </p:grpSpPr>
        <p:sp>
          <p:nvSpPr>
            <p:cNvPr id="29" name="MH_Other_7"/>
            <p:cNvSpPr/>
            <p:nvPr>
              <p:custDataLst>
                <p:tags r:id="rId1"/>
              </p:custDataLst>
            </p:nvPr>
          </p:nvSpPr>
          <p:spPr>
            <a:xfrm flipH="1">
              <a:off x="7127180" y="3490937"/>
              <a:ext cx="3289300" cy="1209675"/>
            </a:xfrm>
            <a:prstGeom prst="roundRect">
              <a:avLst>
                <a:gd name="adj" fmla="val 464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MH_SubTitle_4"/>
            <p:cNvSpPr/>
            <p:nvPr>
              <p:custDataLst>
                <p:tags r:id="rId2"/>
              </p:custDataLst>
            </p:nvPr>
          </p:nvSpPr>
          <p:spPr>
            <a:xfrm flipH="1">
              <a:off x="7241480" y="3589362"/>
              <a:ext cx="3060700" cy="1012825"/>
            </a:xfrm>
            <a:prstGeom prst="roundRect">
              <a:avLst>
                <a:gd name="adj" fmla="val 46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7200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Advantages</a:t>
              </a:r>
              <a:endParaRPr lang="zh-CN" altLang="en-US" sz="2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MH_Other_8"/>
            <p:cNvSpPr/>
            <p:nvPr>
              <p:custDataLst>
                <p:tags r:id="rId3"/>
              </p:custDataLst>
            </p:nvPr>
          </p:nvSpPr>
          <p:spPr>
            <a:xfrm flipH="1">
              <a:off x="7144643" y="3760812"/>
              <a:ext cx="958850" cy="874713"/>
            </a:xfrm>
            <a:custGeom>
              <a:avLst/>
              <a:gdLst>
                <a:gd name="connsiteX0" fmla="*/ 776377 w 785004"/>
                <a:gd name="connsiteY0" fmla="*/ 0 h 715992"/>
                <a:gd name="connsiteX1" fmla="*/ 439947 w 785004"/>
                <a:gd name="connsiteY1" fmla="*/ 0 h 715992"/>
                <a:gd name="connsiteX2" fmla="*/ 0 w 785004"/>
                <a:gd name="connsiteY2" fmla="*/ 715992 h 715992"/>
                <a:gd name="connsiteX3" fmla="*/ 785004 w 785004"/>
                <a:gd name="connsiteY3" fmla="*/ 715992 h 715992"/>
                <a:gd name="connsiteX4" fmla="*/ 776377 w 785004"/>
                <a:gd name="connsiteY4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715992">
                  <a:moveTo>
                    <a:pt x="776377" y="0"/>
                  </a:moveTo>
                  <a:lnTo>
                    <a:pt x="439947" y="0"/>
                  </a:lnTo>
                  <a:lnTo>
                    <a:pt x="0" y="715992"/>
                  </a:lnTo>
                  <a:lnTo>
                    <a:pt x="785004" y="715992"/>
                  </a:lnTo>
                  <a:lnTo>
                    <a:pt x="77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72000" anchor="b">
              <a:normAutofit fontScale="77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2"/>
          <p:cNvSpPr>
            <a:spLocks noChangeArrowheads="1"/>
          </p:cNvSpPr>
          <p:nvPr/>
        </p:nvSpPr>
        <p:spPr bwMode="auto">
          <a:xfrm>
            <a:off x="680868" y="2084655"/>
            <a:ext cx="54871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ParaStor-Xdata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integrated system</a:t>
            </a: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Install 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Xdata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softwares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on 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ParaStor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data nodes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Separate deployment for </a:t>
            </a:r>
            <a:r>
              <a:rPr lang="en-US" altLang="zh-CN" sz="14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Xdata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node management</a:t>
            </a:r>
          </a:p>
        </p:txBody>
      </p:sp>
      <p:sp>
        <p:nvSpPr>
          <p:cNvPr id="33" name="矩形 2"/>
          <p:cNvSpPr>
            <a:spLocks noChangeArrowheads="1"/>
          </p:cNvSpPr>
          <p:nvPr/>
        </p:nvSpPr>
        <p:spPr bwMode="auto">
          <a:xfrm>
            <a:off x="680868" y="4676943"/>
            <a:ext cx="548714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Complete independent development, capable of deep application optimizations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ParaStor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compared to open-source HDFS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High space utilization, performance, redundancy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Cost advantage of integrated system</a:t>
            </a:r>
          </a:p>
        </p:txBody>
      </p:sp>
      <p:sp>
        <p:nvSpPr>
          <p:cNvPr id="20" name="TextBox 19"/>
          <p:cNvSpPr txBox="1"/>
          <p:nvPr/>
        </p:nvSpPr>
        <p:spPr>
          <a:xfrm rot="5400000">
            <a:off x="5029015" y="2451541"/>
            <a:ext cx="245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Sugon</a:t>
            </a:r>
            <a:r>
              <a:rPr lang="en-US" dirty="0" smtClean="0">
                <a:solidFill>
                  <a:schemeClr val="bg1"/>
                </a:solidFill>
              </a:rPr>
              <a:t> Big Data Platform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Management Software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10223107" y="2613509"/>
            <a:ext cx="248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Big Data Security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5400000">
            <a:off x="10612197" y="2606418"/>
            <a:ext cx="257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Big Data Standard System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Cluster NAS</a:t>
            </a:r>
            <a:r>
              <a:rPr lang="en-US" altLang="zh-CN" dirty="0"/>
              <a:t> </a:t>
            </a:r>
            <a:r>
              <a:rPr lang="en-US" altLang="zh-CN" dirty="0" smtClean="0"/>
              <a:t>Access Area</a:t>
            </a:r>
            <a:endParaRPr lang="zh-CN" altLang="en-US" dirty="0"/>
          </a:p>
        </p:txBody>
      </p:sp>
      <p:sp>
        <p:nvSpPr>
          <p:cNvPr id="5" name="圆角矩形 23"/>
          <p:cNvSpPr>
            <a:spLocks noChangeArrowheads="1"/>
          </p:cNvSpPr>
          <p:nvPr/>
        </p:nvSpPr>
        <p:spPr bwMode="auto">
          <a:xfrm>
            <a:off x="7488154" y="2132857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oStor1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圆角矩形 23"/>
          <p:cNvSpPr>
            <a:spLocks noChangeArrowheads="1"/>
          </p:cNvSpPr>
          <p:nvPr/>
        </p:nvSpPr>
        <p:spPr bwMode="auto">
          <a:xfrm>
            <a:off x="8466874" y="2132857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oStor2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" name="圆角矩形 23"/>
          <p:cNvSpPr>
            <a:spLocks noChangeArrowheads="1"/>
          </p:cNvSpPr>
          <p:nvPr/>
        </p:nvSpPr>
        <p:spPr bwMode="auto">
          <a:xfrm>
            <a:off x="9445594" y="2132857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oStor3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圆角矩形 23"/>
          <p:cNvSpPr>
            <a:spLocks noChangeArrowheads="1"/>
          </p:cNvSpPr>
          <p:nvPr/>
        </p:nvSpPr>
        <p:spPr bwMode="auto">
          <a:xfrm>
            <a:off x="10424314" y="2132857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oStor4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圆角矩形 23"/>
          <p:cNvSpPr>
            <a:spLocks noChangeArrowheads="1"/>
          </p:cNvSpPr>
          <p:nvPr/>
        </p:nvSpPr>
        <p:spPr bwMode="auto">
          <a:xfrm>
            <a:off x="7464152" y="3140968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oStor5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圆角矩形 23"/>
          <p:cNvSpPr>
            <a:spLocks noChangeArrowheads="1"/>
          </p:cNvSpPr>
          <p:nvPr/>
        </p:nvSpPr>
        <p:spPr bwMode="auto">
          <a:xfrm>
            <a:off x="8442872" y="3140968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oStor6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圆角矩形 23"/>
          <p:cNvSpPr>
            <a:spLocks noChangeArrowheads="1"/>
          </p:cNvSpPr>
          <p:nvPr/>
        </p:nvSpPr>
        <p:spPr bwMode="auto">
          <a:xfrm>
            <a:off x="9421592" y="3140968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oStor7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圆角矩形 23"/>
          <p:cNvSpPr>
            <a:spLocks noChangeArrowheads="1"/>
          </p:cNvSpPr>
          <p:nvPr/>
        </p:nvSpPr>
        <p:spPr bwMode="auto">
          <a:xfrm>
            <a:off x="10400312" y="3140968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oStor8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圆角矩形 23"/>
          <p:cNvSpPr>
            <a:spLocks noChangeArrowheads="1"/>
          </p:cNvSpPr>
          <p:nvPr/>
        </p:nvSpPr>
        <p:spPr bwMode="auto">
          <a:xfrm>
            <a:off x="7464152" y="4149080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oStor9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圆角矩形 23"/>
          <p:cNvSpPr>
            <a:spLocks noChangeArrowheads="1"/>
          </p:cNvSpPr>
          <p:nvPr/>
        </p:nvSpPr>
        <p:spPr bwMode="auto">
          <a:xfrm>
            <a:off x="8442872" y="4149080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oStor10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5" name="圆角矩形 23"/>
          <p:cNvSpPr>
            <a:spLocks noChangeArrowheads="1"/>
          </p:cNvSpPr>
          <p:nvPr/>
        </p:nvSpPr>
        <p:spPr bwMode="auto">
          <a:xfrm>
            <a:off x="9421592" y="4149080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oStor11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圆角矩形 23"/>
          <p:cNvSpPr>
            <a:spLocks noChangeArrowheads="1"/>
          </p:cNvSpPr>
          <p:nvPr/>
        </p:nvSpPr>
        <p:spPr bwMode="auto">
          <a:xfrm>
            <a:off x="10400312" y="4149080"/>
            <a:ext cx="737999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82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oStor12</a:t>
            </a:r>
            <a:endParaRPr lang="zh-CN" altLang="en-US" sz="82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矩形 2"/>
          <p:cNvSpPr>
            <a:spLocks noChangeArrowheads="1"/>
          </p:cNvSpPr>
          <p:nvPr/>
        </p:nvSpPr>
        <p:spPr bwMode="auto">
          <a:xfrm>
            <a:off x="824884" y="1052736"/>
            <a:ext cx="54871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Storage system provides NAS protocols through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Access Area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All data nodes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sz="16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oStor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</a:t>
            </a:r>
            <a:endParaRPr lang="en-US" altLang="zh-CN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Partial data nodes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Flexible setting, reduces coupling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109252" y="1556792"/>
            <a:ext cx="4536504" cy="3507050"/>
            <a:chOff x="7109252" y="1556792"/>
            <a:chExt cx="4536504" cy="3507050"/>
          </a:xfrm>
        </p:grpSpPr>
        <p:grpSp>
          <p:nvGrpSpPr>
            <p:cNvPr id="19" name="组合 18"/>
            <p:cNvGrpSpPr/>
            <p:nvPr/>
          </p:nvGrpSpPr>
          <p:grpSpPr>
            <a:xfrm>
              <a:off x="10039343" y="1556792"/>
              <a:ext cx="905643" cy="622455"/>
              <a:chOff x="484978" y="1366347"/>
              <a:chExt cx="1123648" cy="622453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84978" y="1366347"/>
                <a:ext cx="552571" cy="622453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56055" y="1366347"/>
                <a:ext cx="552571" cy="622453"/>
              </a:xfrm>
              <a:prstGeom prst="rect">
                <a:avLst/>
              </a:prstGeom>
            </p:spPr>
          </p:pic>
        </p:grpSp>
        <p:grpSp>
          <p:nvGrpSpPr>
            <p:cNvPr id="35" name="组合 34"/>
            <p:cNvGrpSpPr/>
            <p:nvPr/>
          </p:nvGrpSpPr>
          <p:grpSpPr>
            <a:xfrm>
              <a:off x="7109252" y="1556792"/>
              <a:ext cx="4536504" cy="3507050"/>
              <a:chOff x="7109252" y="1556792"/>
              <a:chExt cx="4536504" cy="3507050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7109252" y="1556792"/>
                <a:ext cx="4536504" cy="350705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8079103" y="1677099"/>
                <a:ext cx="22999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NAS</a:t>
                </a:r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Access Area</a:t>
                </a:r>
                <a:endPara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7153340" y="4105855"/>
            <a:ext cx="4536504" cy="1480910"/>
            <a:chOff x="1651118" y="2132857"/>
            <a:chExt cx="4536504" cy="1480910"/>
          </a:xfrm>
        </p:grpSpPr>
        <p:grpSp>
          <p:nvGrpSpPr>
            <p:cNvPr id="22" name="组合 21"/>
            <p:cNvGrpSpPr/>
            <p:nvPr/>
          </p:nvGrpSpPr>
          <p:grpSpPr>
            <a:xfrm>
              <a:off x="5101213" y="3025461"/>
              <a:ext cx="803611" cy="569711"/>
              <a:chOff x="2425314" y="1366347"/>
              <a:chExt cx="1072837" cy="616102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25314" y="1366347"/>
                <a:ext cx="501760" cy="61610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996391" y="1366347"/>
                <a:ext cx="501760" cy="616102"/>
              </a:xfrm>
              <a:prstGeom prst="rect">
                <a:avLst/>
              </a:prstGeom>
            </p:spPr>
          </p:pic>
        </p:grpSp>
        <p:grpSp>
          <p:nvGrpSpPr>
            <p:cNvPr id="39" name="组合 38"/>
            <p:cNvGrpSpPr/>
            <p:nvPr/>
          </p:nvGrpSpPr>
          <p:grpSpPr>
            <a:xfrm>
              <a:off x="1651118" y="2132857"/>
              <a:ext cx="4536504" cy="1480910"/>
              <a:chOff x="7109252" y="1556792"/>
              <a:chExt cx="4536504" cy="3507050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7109252" y="1556792"/>
                <a:ext cx="4536504" cy="350705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7852112" y="4105192"/>
                <a:ext cx="2424437" cy="874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NAS</a:t>
                </a:r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Access Area 2</a:t>
                </a:r>
                <a:endPara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6292912" y="1984168"/>
            <a:ext cx="3017065" cy="1970230"/>
            <a:chOff x="3546409" y="4182315"/>
            <a:chExt cx="3017065" cy="1970230"/>
          </a:xfrm>
        </p:grpSpPr>
        <p:grpSp>
          <p:nvGrpSpPr>
            <p:cNvPr id="31" name="组合 30"/>
            <p:cNvGrpSpPr/>
            <p:nvPr/>
          </p:nvGrpSpPr>
          <p:grpSpPr>
            <a:xfrm>
              <a:off x="3669025" y="5437014"/>
              <a:ext cx="825565" cy="522696"/>
              <a:chOff x="7452400" y="1366347"/>
              <a:chExt cx="1111494" cy="609750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030377" y="1366347"/>
                <a:ext cx="533517" cy="609750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452400" y="1366347"/>
                <a:ext cx="533517" cy="609750"/>
              </a:xfrm>
              <a:prstGeom prst="rect">
                <a:avLst/>
              </a:prstGeom>
            </p:spPr>
          </p:pic>
        </p:grpSp>
        <p:grpSp>
          <p:nvGrpSpPr>
            <p:cNvPr id="47" name="组合 46"/>
            <p:cNvGrpSpPr/>
            <p:nvPr/>
          </p:nvGrpSpPr>
          <p:grpSpPr>
            <a:xfrm>
              <a:off x="3546409" y="4182315"/>
              <a:ext cx="3017065" cy="1970230"/>
              <a:chOff x="7109252" y="1556792"/>
              <a:chExt cx="4536504" cy="3507050"/>
            </a:xfrm>
          </p:grpSpPr>
          <p:sp>
            <p:nvSpPr>
              <p:cNvPr id="48" name="圆角矩形 47"/>
              <p:cNvSpPr/>
              <p:nvPr/>
            </p:nvSpPr>
            <p:spPr>
              <a:xfrm>
                <a:off x="7109252" y="1556792"/>
                <a:ext cx="4536504" cy="350705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7172393" y="2330848"/>
                <a:ext cx="2141796" cy="1643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NAS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Access Area 1</a:t>
                </a:r>
                <a:endPara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3" name="矩形 2"/>
          <p:cNvSpPr>
            <a:spLocks noChangeArrowheads="1"/>
          </p:cNvSpPr>
          <p:nvPr/>
        </p:nvSpPr>
        <p:spPr bwMode="auto">
          <a:xfrm>
            <a:off x="824884" y="2882260"/>
            <a:ext cx="54871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NAS Strategies based on 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NAS setting access area respectively </a:t>
            </a:r>
            <a:endParaRPr lang="zh-CN" altLang="en-US" sz="14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5" name="矩形 2"/>
          <p:cNvSpPr>
            <a:spLocks noChangeArrowheads="1"/>
          </p:cNvSpPr>
          <p:nvPr/>
        </p:nvSpPr>
        <p:spPr bwMode="auto">
          <a:xfrm>
            <a:off x="1341085" y="3486490"/>
            <a:ext cx="54871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Support NFS/CIFS/FTP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service</a:t>
            </a:r>
          </a:p>
        </p:txBody>
      </p:sp>
      <p:sp>
        <p:nvSpPr>
          <p:cNvPr id="56" name="矩形 2"/>
          <p:cNvSpPr>
            <a:spLocks noChangeArrowheads="1"/>
          </p:cNvSpPr>
          <p:nvPr/>
        </p:nvSpPr>
        <p:spPr bwMode="auto">
          <a:xfrm>
            <a:off x="1341085" y="3767198"/>
            <a:ext cx="54871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NIS/AD/LDAP domain server</a:t>
            </a:r>
          </a:p>
        </p:txBody>
      </p:sp>
      <p:sp>
        <p:nvSpPr>
          <p:cNvPr id="57" name="矩形 2"/>
          <p:cNvSpPr>
            <a:spLocks noChangeArrowheads="1"/>
          </p:cNvSpPr>
          <p:nvPr/>
        </p:nvSpPr>
        <p:spPr bwMode="auto">
          <a:xfrm>
            <a:off x="1341085" y="4068437"/>
            <a:ext cx="54871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Single/multiple domain name setting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External access IP</a:t>
            </a:r>
          </a:p>
        </p:txBody>
      </p:sp>
      <p:sp>
        <p:nvSpPr>
          <p:cNvPr id="58" name="矩形 2"/>
          <p:cNvSpPr>
            <a:spLocks noChangeArrowheads="1"/>
          </p:cNvSpPr>
          <p:nvPr/>
        </p:nvSpPr>
        <p:spPr bwMode="auto">
          <a:xfrm>
            <a:off x="1341085" y="4698864"/>
            <a:ext cx="54871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DNS load balance method</a:t>
            </a:r>
          </a:p>
        </p:txBody>
      </p:sp>
      <p:sp>
        <p:nvSpPr>
          <p:cNvPr id="59" name="矩形 2"/>
          <p:cNvSpPr>
            <a:spLocks noChangeArrowheads="1"/>
          </p:cNvSpPr>
          <p:nvPr/>
        </p:nvSpPr>
        <p:spPr bwMode="auto">
          <a:xfrm>
            <a:off x="1343455" y="4998459"/>
            <a:ext cx="54871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Directory and user rights settings</a:t>
            </a:r>
          </a:p>
        </p:txBody>
      </p:sp>
      <p:sp>
        <p:nvSpPr>
          <p:cNvPr id="60" name="矩形 2"/>
          <p:cNvSpPr>
            <a:spLocks noChangeArrowheads="1"/>
          </p:cNvSpPr>
          <p:nvPr/>
        </p:nvSpPr>
        <p:spPr bwMode="auto">
          <a:xfrm>
            <a:off x="1341176" y="5245750"/>
            <a:ext cx="54871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ACL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settings</a:t>
            </a:r>
          </a:p>
        </p:txBody>
      </p:sp>
    </p:spTree>
    <p:extLst>
      <p:ext uri="{BB962C8B-B14F-4D97-AF65-F5344CB8AC3E}">
        <p14:creationId xmlns:p14="http://schemas.microsoft.com/office/powerpoint/2010/main" val="28944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Load Balancing </a:t>
            </a:r>
            <a:endParaRPr lang="zh-CN" altLang="en-US" sz="2400" dirty="0"/>
          </a:p>
        </p:txBody>
      </p:sp>
      <p:sp>
        <p:nvSpPr>
          <p:cNvPr id="4" name="圆角矩形 23"/>
          <p:cNvSpPr>
            <a:spLocks noChangeArrowheads="1"/>
          </p:cNvSpPr>
          <p:nvPr/>
        </p:nvSpPr>
        <p:spPr bwMode="auto">
          <a:xfrm>
            <a:off x="191344" y="1772816"/>
            <a:ext cx="1632182" cy="26642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oStor1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" name="圆角矩形 23"/>
          <p:cNvSpPr>
            <a:spLocks noChangeArrowheads="1"/>
          </p:cNvSpPr>
          <p:nvPr/>
        </p:nvSpPr>
        <p:spPr bwMode="auto">
          <a:xfrm>
            <a:off x="1991544" y="1772816"/>
            <a:ext cx="1632182" cy="26642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oStor2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圆角矩形 23"/>
          <p:cNvSpPr>
            <a:spLocks noChangeArrowheads="1"/>
          </p:cNvSpPr>
          <p:nvPr/>
        </p:nvSpPr>
        <p:spPr bwMode="auto">
          <a:xfrm>
            <a:off x="3871131" y="1772816"/>
            <a:ext cx="1632182" cy="26642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oStor3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" name="圆角矩形 23"/>
          <p:cNvSpPr>
            <a:spLocks noChangeArrowheads="1"/>
          </p:cNvSpPr>
          <p:nvPr/>
        </p:nvSpPr>
        <p:spPr bwMode="auto">
          <a:xfrm>
            <a:off x="5750718" y="1772816"/>
            <a:ext cx="1632182" cy="26642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2FF"/>
              </a:gs>
              <a:gs pos="34999">
                <a:srgbClr val="BD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accent1"/>
            </a:solidFill>
            <a:bevel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 sz="825" b="1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oStor4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云形 7"/>
          <p:cNvSpPr/>
          <p:nvPr/>
        </p:nvSpPr>
        <p:spPr>
          <a:xfrm>
            <a:off x="5548708" y="737927"/>
            <a:ext cx="2880320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NAS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Access Area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0" y="1556792"/>
            <a:ext cx="7735067" cy="36724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7903085" y="1558533"/>
            <a:ext cx="40495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Dynamic Domain Name Setting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Domain Name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  <a:hlinkClick r:id="rId2"/>
              </a:rPr>
              <a:t>www.parastor.com</a:t>
            </a:r>
            <a:endParaRPr lang="en-US" altLang="zh-CN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IP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Pool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：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10.0.0.1~10.0.0.12</a:t>
            </a:r>
            <a:endParaRPr lang="zh-CN" altLang="en-US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1" name="矩形 2"/>
          <p:cNvSpPr>
            <a:spLocks noChangeArrowheads="1"/>
          </p:cNvSpPr>
          <p:nvPr/>
        </p:nvSpPr>
        <p:spPr bwMode="auto">
          <a:xfrm>
            <a:off x="7903085" y="3501008"/>
            <a:ext cx="40495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Domain Name DNS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Load </a:t>
            </a:r>
            <a:r>
              <a:rPr lang="en-US" altLang="zh-CN" sz="16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Blancing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Polling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IO stream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bandwidth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</a:t>
            </a:r>
            <a:endParaRPr lang="en-US" altLang="zh-CN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Number of connections</a:t>
            </a:r>
            <a:endParaRPr lang="zh-CN" altLang="en-US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28248" y="386104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28248" y="4221088"/>
            <a:ext cx="432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222" y="233407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10.0.0.1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51584" y="233407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10.0.0.2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23792" y="233407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10.0.0.3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23992" y="233407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10.0.0.4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2426" y="28953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10.0.0.5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51584" y="28953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10.0.0.6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223792" y="28953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10.0.0.7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23792" y="339023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10.0.0.9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28248" y="4581128"/>
            <a:ext cx="432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3952" y="339023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10.0.0.8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6274" y="4629035"/>
            <a:ext cx="13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n-US" altLang="zh-CN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0MB/s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190841" y="4629035"/>
            <a:ext cx="13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100MB/s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28807" y="4629035"/>
            <a:ext cx="13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80MB/s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023992" y="4629035"/>
            <a:ext cx="13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en-US" altLang="zh-CN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0MB/s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023992" y="28953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10.0.0.10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54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2" grpId="1"/>
      <p:bldP spid="13" grpId="0"/>
      <p:bldP spid="13" grpId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直接连接符 9"/>
          <p:cNvSpPr>
            <a:spLocks noChangeShapeType="1"/>
          </p:cNvSpPr>
          <p:nvPr/>
        </p:nvSpPr>
        <p:spPr bwMode="auto">
          <a:xfrm>
            <a:off x="334434" y="804863"/>
            <a:ext cx="3649133" cy="0"/>
          </a:xfrm>
          <a:prstGeom prst="line">
            <a:avLst/>
          </a:prstGeom>
          <a:noFill/>
          <a:ln w="50800">
            <a:solidFill>
              <a:srgbClr val="FF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8" name="圆角矩形 3"/>
          <p:cNvSpPr>
            <a:spLocks noChangeArrowheads="1"/>
          </p:cNvSpPr>
          <p:nvPr/>
        </p:nvSpPr>
        <p:spPr bwMode="auto">
          <a:xfrm>
            <a:off x="433918" y="895350"/>
            <a:ext cx="11330516" cy="1392238"/>
          </a:xfrm>
          <a:prstGeom prst="roundRect">
            <a:avLst>
              <a:gd name="adj" fmla="val 10190"/>
            </a:avLst>
          </a:prstGeom>
          <a:solidFill>
            <a:srgbClr val="4BACC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439" name="圆角矩形 4"/>
          <p:cNvSpPr>
            <a:spLocks noChangeArrowheads="1"/>
          </p:cNvSpPr>
          <p:nvPr/>
        </p:nvSpPr>
        <p:spPr bwMode="auto">
          <a:xfrm>
            <a:off x="433918" y="990601"/>
            <a:ext cx="11330516" cy="119856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ParaStor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Cloud Storage Management System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Includes monitoring, managing, and advanced mode, simple and intuitive, unified management, intelligent monitoring, timely warning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9136749" cy="571483"/>
          </a:xfrm>
        </p:spPr>
        <p:txBody>
          <a:bodyPr/>
          <a:lstStyle/>
          <a:p>
            <a:r>
              <a:rPr lang="en-US" altLang="zh-CN" sz="2400" dirty="0" smtClean="0"/>
              <a:t>Unified Management, Easy Operation and Maintenance </a:t>
            </a:r>
            <a:endParaRPr lang="zh-CN" altLang="en-US" sz="2400" dirty="0"/>
          </a:p>
        </p:txBody>
      </p:sp>
      <p:pic>
        <p:nvPicPr>
          <p:cNvPr id="7" name="图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81" y="2636912"/>
            <a:ext cx="1150956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36" y="2636913"/>
            <a:ext cx="10051429" cy="3897145"/>
          </a:xfrm>
          <a:prstGeom prst="rect">
            <a:avLst/>
          </a:prstGeom>
          <a:noFill/>
        </p:spPr>
      </p:pic>
      <p:pic>
        <p:nvPicPr>
          <p:cNvPr id="9" name="图片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91" y="2648188"/>
            <a:ext cx="9724708" cy="3770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782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43627" y="1196752"/>
            <a:ext cx="10264875" cy="92149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495755" y="2862228"/>
            <a:ext cx="10264875" cy="9214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Hierarchical Storage</a:t>
            </a:r>
            <a:endParaRPr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8208235" y="836712"/>
            <a:ext cx="201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Hot Data Area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32438" y="2492896"/>
            <a:ext cx="201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Cold Data Area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88022" y="2338115"/>
            <a:ext cx="192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File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0415" y="2138060"/>
            <a:ext cx="2122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Long Creation Time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253666" y="2118246"/>
            <a:ext cx="2266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 </a:t>
            </a:r>
            <a:r>
              <a:rPr lang="en-US" altLang="zh-CN" sz="1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Access Frequency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55574" y="2765157"/>
            <a:ext cx="2252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Access Frequency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88382" y="4094876"/>
            <a:ext cx="5815597" cy="2412664"/>
            <a:chOff x="66288" y="4094876"/>
            <a:chExt cx="4361696" cy="2412664"/>
          </a:xfrm>
        </p:grpSpPr>
        <p:grpSp>
          <p:nvGrpSpPr>
            <p:cNvPr id="35" name="组合 34"/>
            <p:cNvGrpSpPr/>
            <p:nvPr/>
          </p:nvGrpSpPr>
          <p:grpSpPr>
            <a:xfrm>
              <a:off x="575556" y="4094876"/>
              <a:ext cx="3852428" cy="1116519"/>
              <a:chOff x="148028" y="4238892"/>
              <a:chExt cx="3852428" cy="1116519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251520" y="4365104"/>
                <a:ext cx="1296144" cy="864096"/>
                <a:chOff x="251520" y="4365104"/>
                <a:chExt cx="1296144" cy="864096"/>
              </a:xfrm>
            </p:grpSpPr>
            <p:sp>
              <p:nvSpPr>
                <p:cNvPr id="23" name="圆柱形 22"/>
                <p:cNvSpPr/>
                <p:nvPr/>
              </p:nvSpPr>
              <p:spPr>
                <a:xfrm>
                  <a:off x="257720" y="4365104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圆柱形 23"/>
                <p:cNvSpPr/>
                <p:nvPr/>
              </p:nvSpPr>
              <p:spPr>
                <a:xfrm>
                  <a:off x="977800" y="4365104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圆柱形 26"/>
                <p:cNvSpPr/>
                <p:nvPr/>
              </p:nvSpPr>
              <p:spPr>
                <a:xfrm>
                  <a:off x="251520" y="4653136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圆柱形 27"/>
                <p:cNvSpPr/>
                <p:nvPr/>
              </p:nvSpPr>
              <p:spPr>
                <a:xfrm>
                  <a:off x="251520" y="4941168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圆柱形 28"/>
                <p:cNvSpPr/>
                <p:nvPr/>
              </p:nvSpPr>
              <p:spPr>
                <a:xfrm>
                  <a:off x="977800" y="4653136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圆柱形 29"/>
                <p:cNvSpPr/>
                <p:nvPr/>
              </p:nvSpPr>
              <p:spPr>
                <a:xfrm>
                  <a:off x="977800" y="4941168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2" name="圆角矩形 31"/>
              <p:cNvSpPr/>
              <p:nvPr/>
            </p:nvSpPr>
            <p:spPr>
              <a:xfrm>
                <a:off x="148028" y="4238892"/>
                <a:ext cx="3852428" cy="1116519"/>
              </a:xfrm>
              <a:prstGeom prst="round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816604" y="4581128"/>
                <a:ext cx="21318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Node 1</a:t>
                </a:r>
              </a:p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SSD/10K SAS + SATA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575556" y="5391021"/>
              <a:ext cx="3852428" cy="1116519"/>
              <a:chOff x="148028" y="4238892"/>
              <a:chExt cx="3852428" cy="1116519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251520" y="4365104"/>
                <a:ext cx="1296144" cy="864096"/>
                <a:chOff x="251520" y="4365104"/>
                <a:chExt cx="1296144" cy="864096"/>
              </a:xfrm>
            </p:grpSpPr>
            <p:sp>
              <p:nvSpPr>
                <p:cNvPr id="40" name="圆柱形 39"/>
                <p:cNvSpPr/>
                <p:nvPr/>
              </p:nvSpPr>
              <p:spPr>
                <a:xfrm>
                  <a:off x="257720" y="4365104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圆柱形 40"/>
                <p:cNvSpPr/>
                <p:nvPr/>
              </p:nvSpPr>
              <p:spPr>
                <a:xfrm>
                  <a:off x="977800" y="4365104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圆柱形 41"/>
                <p:cNvSpPr/>
                <p:nvPr/>
              </p:nvSpPr>
              <p:spPr>
                <a:xfrm>
                  <a:off x="251520" y="4653136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圆柱形 42"/>
                <p:cNvSpPr/>
                <p:nvPr/>
              </p:nvSpPr>
              <p:spPr>
                <a:xfrm>
                  <a:off x="251520" y="4941168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圆柱形 43"/>
                <p:cNvSpPr/>
                <p:nvPr/>
              </p:nvSpPr>
              <p:spPr>
                <a:xfrm>
                  <a:off x="977800" y="4653136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圆柱形 44"/>
                <p:cNvSpPr/>
                <p:nvPr/>
              </p:nvSpPr>
              <p:spPr>
                <a:xfrm>
                  <a:off x="977800" y="4941168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8" name="圆角矩形 37"/>
              <p:cNvSpPr/>
              <p:nvPr/>
            </p:nvSpPr>
            <p:spPr>
              <a:xfrm>
                <a:off x="148028" y="4238892"/>
                <a:ext cx="3852428" cy="1116519"/>
              </a:xfrm>
              <a:prstGeom prst="round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1816604" y="4581128"/>
                <a:ext cx="21318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Node 2</a:t>
                </a:r>
              </a:p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SSD/10K SAS + SATA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66288" y="4563323"/>
              <a:ext cx="461665" cy="145796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Node Classification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381054" y="4094876"/>
            <a:ext cx="5859629" cy="2412664"/>
            <a:chOff x="4785790" y="4094876"/>
            <a:chExt cx="4394722" cy="2412664"/>
          </a:xfrm>
        </p:grpSpPr>
        <p:grpSp>
          <p:nvGrpSpPr>
            <p:cNvPr id="47" name="组合 46"/>
            <p:cNvGrpSpPr/>
            <p:nvPr/>
          </p:nvGrpSpPr>
          <p:grpSpPr>
            <a:xfrm>
              <a:off x="4785790" y="4094876"/>
              <a:ext cx="3955919" cy="1116519"/>
              <a:chOff x="148028" y="4238892"/>
              <a:chExt cx="3955919" cy="1116519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251520" y="4365104"/>
                <a:ext cx="1296144" cy="864096"/>
                <a:chOff x="251520" y="4365104"/>
                <a:chExt cx="1296144" cy="864096"/>
              </a:xfrm>
            </p:grpSpPr>
            <p:sp>
              <p:nvSpPr>
                <p:cNvPr id="51" name="圆柱形 50"/>
                <p:cNvSpPr/>
                <p:nvPr/>
              </p:nvSpPr>
              <p:spPr>
                <a:xfrm>
                  <a:off x="257720" y="4365104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圆柱形 51"/>
                <p:cNvSpPr/>
                <p:nvPr/>
              </p:nvSpPr>
              <p:spPr>
                <a:xfrm>
                  <a:off x="977800" y="4365104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圆柱形 52"/>
                <p:cNvSpPr/>
                <p:nvPr/>
              </p:nvSpPr>
              <p:spPr>
                <a:xfrm>
                  <a:off x="251520" y="4653136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圆柱形 53"/>
                <p:cNvSpPr/>
                <p:nvPr/>
              </p:nvSpPr>
              <p:spPr>
                <a:xfrm>
                  <a:off x="251520" y="4941168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圆柱形 54"/>
                <p:cNvSpPr/>
                <p:nvPr/>
              </p:nvSpPr>
              <p:spPr>
                <a:xfrm>
                  <a:off x="977800" y="4653136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圆柱形 55"/>
                <p:cNvSpPr/>
                <p:nvPr/>
              </p:nvSpPr>
              <p:spPr>
                <a:xfrm>
                  <a:off x="977800" y="4941168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9" name="圆角矩形 48"/>
              <p:cNvSpPr/>
              <p:nvPr/>
            </p:nvSpPr>
            <p:spPr>
              <a:xfrm>
                <a:off x="148028" y="4238892"/>
                <a:ext cx="3852428" cy="1116519"/>
              </a:xfrm>
              <a:prstGeom prst="round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1816603" y="4437112"/>
                <a:ext cx="228734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Online storage area</a:t>
                </a:r>
              </a:p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 performance storage node</a:t>
                </a:r>
              </a:p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SSD/10K SAS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4785790" y="5391021"/>
              <a:ext cx="3852428" cy="1116519"/>
              <a:chOff x="148028" y="4238892"/>
              <a:chExt cx="3852428" cy="1116519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251520" y="4365104"/>
                <a:ext cx="1296144" cy="864096"/>
                <a:chOff x="251520" y="4365104"/>
                <a:chExt cx="1296144" cy="864096"/>
              </a:xfrm>
            </p:grpSpPr>
            <p:sp>
              <p:nvSpPr>
                <p:cNvPr id="61" name="圆柱形 60"/>
                <p:cNvSpPr/>
                <p:nvPr/>
              </p:nvSpPr>
              <p:spPr>
                <a:xfrm>
                  <a:off x="257720" y="4365104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圆柱形 61"/>
                <p:cNvSpPr/>
                <p:nvPr/>
              </p:nvSpPr>
              <p:spPr>
                <a:xfrm>
                  <a:off x="977800" y="4365104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圆柱形 62"/>
                <p:cNvSpPr/>
                <p:nvPr/>
              </p:nvSpPr>
              <p:spPr>
                <a:xfrm>
                  <a:off x="251520" y="4653136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圆柱形 63"/>
                <p:cNvSpPr/>
                <p:nvPr/>
              </p:nvSpPr>
              <p:spPr>
                <a:xfrm>
                  <a:off x="251520" y="4941168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圆柱形 64"/>
                <p:cNvSpPr/>
                <p:nvPr/>
              </p:nvSpPr>
              <p:spPr>
                <a:xfrm>
                  <a:off x="977800" y="4653136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圆柱形 65"/>
                <p:cNvSpPr/>
                <p:nvPr/>
              </p:nvSpPr>
              <p:spPr>
                <a:xfrm>
                  <a:off x="977800" y="4941168"/>
                  <a:ext cx="569864" cy="28803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9" name="圆角矩形 58"/>
              <p:cNvSpPr/>
              <p:nvPr/>
            </p:nvSpPr>
            <p:spPr>
              <a:xfrm>
                <a:off x="148028" y="4238892"/>
                <a:ext cx="3852428" cy="1116519"/>
              </a:xfrm>
              <a:prstGeom prst="round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1816604" y="4490535"/>
                <a:ext cx="213185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Near/Off-line storage area</a:t>
                </a:r>
              </a:p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Big data storage node</a:t>
                </a:r>
              </a:p>
              <a:p>
                <a:r>
                  <a:rPr lang="en-US" altLang="zh-CN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SATA</a:t>
                </a:r>
                <a:endPara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7" name="文本框 66"/>
            <p:cNvSpPr txBox="1"/>
            <p:nvPr/>
          </p:nvSpPr>
          <p:spPr>
            <a:xfrm>
              <a:off x="8718847" y="4563323"/>
              <a:ext cx="461665" cy="145796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Node to Node Classification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40415" y="1448851"/>
            <a:ext cx="1927919" cy="5399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latin typeface="+mj-lt"/>
                <a:ea typeface="微软雅黑" panose="020B0503020204020204" pitchFamily="34" charset="-122"/>
              </a:rPr>
              <a:t>FILE1</a:t>
            </a:r>
            <a:endParaRPr lang="zh-CN" altLang="en-US" sz="2800"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240665" y="1448851"/>
            <a:ext cx="1927919" cy="53998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latin typeface="+mj-lt"/>
                <a:ea typeface="微软雅黑" panose="020B0503020204020204" pitchFamily="34" charset="-122"/>
              </a:rPr>
              <a:t>FILE2</a:t>
            </a:r>
            <a:endParaRPr lang="zh-CN" altLang="en-US" sz="2800"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807968" y="1448851"/>
            <a:ext cx="1927919" cy="53998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latin typeface="+mj-lt"/>
                <a:ea typeface="微软雅黑" panose="020B0503020204020204" pitchFamily="34" charset="-122"/>
              </a:rPr>
              <a:t>FILE3</a:t>
            </a:r>
            <a:endParaRPr lang="zh-CN" altLang="en-US" sz="2800"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208218" y="1448851"/>
            <a:ext cx="1927919" cy="53998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latin typeface="+mj-lt"/>
                <a:ea typeface="微软雅黑" panose="020B0503020204020204" pitchFamily="34" charset="-122"/>
              </a:rPr>
              <a:t>FILE4</a:t>
            </a:r>
            <a:endParaRPr lang="zh-CN" altLang="en-US" sz="2800"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7144430" y="3140969"/>
            <a:ext cx="1927919" cy="53998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latin typeface="+mj-lt"/>
                <a:ea typeface="微软雅黑" panose="020B0503020204020204" pitchFamily="34" charset="-122"/>
              </a:rPr>
              <a:t>FILE5</a:t>
            </a:r>
            <a:endParaRPr lang="zh-CN" altLang="en-US" sz="2800"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9544679" y="3140969"/>
            <a:ext cx="1927919" cy="5399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mtClean="0">
                <a:latin typeface="+mj-lt"/>
                <a:ea typeface="微软雅黑" panose="020B0503020204020204" pitchFamily="34" charset="-122"/>
              </a:rPr>
              <a:t>FILE6</a:t>
            </a:r>
            <a:endParaRPr lang="zh-CN" altLang="en-US" sz="2800"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89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1163 0.2488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0295 0.2493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0.32014 -0.2467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3" grpId="0" animBg="1"/>
      <p:bldP spid="3" grpId="1" animBg="1"/>
      <p:bldP spid="70" grpId="0" animBg="1"/>
      <p:bldP spid="70" grpId="1" animBg="1"/>
      <p:bldP spid="71" grpId="0" animBg="1"/>
      <p:bldP spid="72" grpId="0" animBg="1"/>
      <p:bldP spid="73" grpId="0" animBg="1"/>
      <p:bldP spid="73" grpId="1" animBg="1"/>
      <p:bldP spid="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2"/>
          <p:cNvSpPr txBox="1"/>
          <p:nvPr/>
        </p:nvSpPr>
        <p:spPr>
          <a:xfrm>
            <a:off x="143339" y="974049"/>
            <a:ext cx="5386875" cy="3893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Changes in Storage Market </a:t>
            </a:r>
          </a:p>
          <a:p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0990" lvl="1" indent="-380990">
              <a:buFont typeface="Wingdings" panose="05000000000000000000" pitchFamily="2" charset="2"/>
              <a:buChar char="p"/>
            </a:pPr>
            <a:r>
              <a:rPr lang="en-US" altLang="zh-CN" sz="2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 2015, the global storage market showed slow growth</a:t>
            </a:r>
            <a:r>
              <a:rPr lang="zh-CN" altLang="en-US" sz="2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0990" lvl="1" indent="-380990">
              <a:buFont typeface="Wingdings" panose="05000000000000000000" pitchFamily="2" charset="2"/>
              <a:buChar char="p"/>
            </a:pPr>
            <a:r>
              <a:rPr lang="en-US" altLang="zh-CN" sz="2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 2015, the growth rate in Mainland China is 14.8%, 7.8% of the global market share</a:t>
            </a: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0990" indent="-380990">
              <a:buFont typeface="Wingdings" panose="05000000000000000000" pitchFamily="2" charset="2"/>
              <a:buChar char="p"/>
            </a:pPr>
            <a:r>
              <a:rPr lang="en-US" altLang="zh-CN" sz="2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State owned manufacturers market grew by 43.3%, with current market share of 56.9% </a:t>
            </a: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0990" indent="-380990">
              <a:buFont typeface="Wingdings" panose="05000000000000000000" pitchFamily="2" charset="2"/>
              <a:buChar char="u"/>
            </a:pP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0990" indent="-380990">
              <a:buFont typeface="Wingdings" panose="05000000000000000000" pitchFamily="2" charset="2"/>
              <a:buChar char="p"/>
            </a:pP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76468" y="4218820"/>
            <a:ext cx="6163548" cy="268996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Cluster NAS market continued to thrive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0990" lvl="2" indent="-380990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lang="en-US" altLang="zh-CN" sz="2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Global market Scale-out NAS maintained steady growth</a:t>
            </a:r>
            <a:r>
              <a:rPr lang="zh-CN" altLang="en-US" sz="2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19.9%)</a:t>
            </a:r>
          </a:p>
          <a:p>
            <a:pPr marL="380990" indent="-380990">
              <a:buFont typeface="Wingdings" panose="05000000000000000000" pitchFamily="2" charset="2"/>
              <a:buChar char="p"/>
            </a:pPr>
            <a:r>
              <a:rPr lang="en-US" altLang="zh-CN" sz="2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China market Scale-out cluster architecture storage market share reached 45.8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  <a:p>
            <a:pPr marL="380990" indent="-380990">
              <a:buFont typeface="Wingdings" panose="05000000000000000000" pitchFamily="2" charset="2"/>
              <a:buChar char="u"/>
            </a:pP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0990" indent="-380990">
              <a:buFont typeface="Wingdings" panose="05000000000000000000" pitchFamily="2" charset="2"/>
              <a:buChar char="p"/>
            </a:pP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7480564" cy="571483"/>
          </a:xfrm>
        </p:spPr>
        <p:txBody>
          <a:bodyPr/>
          <a:lstStyle/>
          <a:p>
            <a:r>
              <a:rPr lang="en-US" altLang="zh-CN" dirty="0" smtClean="0"/>
              <a:t>Development Trends of Storage Market</a:t>
            </a:r>
            <a:endParaRPr lang="zh-CN" altLang="en-US" dirty="0"/>
          </a:p>
        </p:txBody>
      </p:sp>
      <p:graphicFrame>
        <p:nvGraphicFramePr>
          <p:cNvPr id="10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71512"/>
              </p:ext>
            </p:extLst>
          </p:nvPr>
        </p:nvGraphicFramePr>
        <p:xfrm>
          <a:off x="5951984" y="1196752"/>
          <a:ext cx="5980702" cy="472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06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Quota Management</a:t>
            </a:r>
            <a:endParaRPr lang="zh-CN" altLang="en-US" sz="2400" dirty="0"/>
          </a:p>
        </p:txBody>
      </p:sp>
      <p:sp>
        <p:nvSpPr>
          <p:cNvPr id="10" name="圆柱形 9"/>
          <p:cNvSpPr/>
          <p:nvPr/>
        </p:nvSpPr>
        <p:spPr>
          <a:xfrm>
            <a:off x="8592277" y="1412776"/>
            <a:ext cx="1248139" cy="288032"/>
          </a:xfrm>
          <a:prstGeom prst="can">
            <a:avLst/>
          </a:prstGeom>
          <a:solidFill>
            <a:schemeClr val="bg1">
              <a:lumMod val="65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8592277" y="836713"/>
            <a:ext cx="2818764" cy="659617"/>
            <a:chOff x="6444208" y="1052736"/>
            <a:chExt cx="2114073" cy="659617"/>
          </a:xfrm>
        </p:grpSpPr>
        <p:sp>
          <p:nvSpPr>
            <p:cNvPr id="8" name="圆柱形 7"/>
            <p:cNvSpPr/>
            <p:nvPr/>
          </p:nvSpPr>
          <p:spPr>
            <a:xfrm>
              <a:off x="6450408" y="1052736"/>
              <a:ext cx="936104" cy="288032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柱形 8"/>
            <p:cNvSpPr/>
            <p:nvPr/>
          </p:nvSpPr>
          <p:spPr>
            <a:xfrm>
              <a:off x="6444208" y="1340768"/>
              <a:ext cx="936104" cy="288032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00955" y="1373799"/>
              <a:ext cx="11573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Storage Pool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6368563" y="1790620"/>
            <a:ext cx="5968131" cy="702276"/>
            <a:chOff x="4776422" y="1790620"/>
            <a:chExt cx="4476098" cy="702276"/>
          </a:xfrm>
        </p:grpSpPr>
        <p:sp>
          <p:nvSpPr>
            <p:cNvPr id="22" name="文本框 21"/>
            <p:cNvSpPr txBox="1"/>
            <p:nvPr/>
          </p:nvSpPr>
          <p:spPr>
            <a:xfrm>
              <a:off x="8604448" y="2104194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FS2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776422" y="1790620"/>
              <a:ext cx="3797805" cy="702276"/>
              <a:chOff x="4776422" y="1790620"/>
              <a:chExt cx="3797805" cy="7022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5260573" y="1844824"/>
                <a:ext cx="1039619" cy="648072"/>
                <a:chOff x="5004048" y="2060848"/>
                <a:chExt cx="1039619" cy="648072"/>
              </a:xfrm>
            </p:grpSpPr>
            <p:sp>
              <p:nvSpPr>
                <p:cNvPr id="15" name="流程图: 预定义过程 14"/>
                <p:cNvSpPr/>
                <p:nvPr/>
              </p:nvSpPr>
              <p:spPr>
                <a:xfrm>
                  <a:off x="5107563" y="2420888"/>
                  <a:ext cx="936104" cy="288032"/>
                </a:xfrm>
                <a:prstGeom prst="flowChartPredefinedProcess">
                  <a:avLst/>
                </a:prstGeom>
                <a:solidFill>
                  <a:schemeClr val="bg1">
                    <a:lumMod val="65000"/>
                  </a:schemeClr>
                </a:soli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  <a:softEdge rad="12700"/>
                </a:effectLst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04048" y="2060848"/>
                  <a:ext cx="361950" cy="361950"/>
                </a:xfrm>
                <a:prstGeom prst="rect">
                  <a:avLst/>
                </a:prstGeom>
              </p:spPr>
            </p:pic>
          </p:grpSp>
          <p:sp>
            <p:nvSpPr>
              <p:cNvPr id="21" name="文本框 20"/>
              <p:cNvSpPr txBox="1"/>
              <p:nvPr/>
            </p:nvSpPr>
            <p:spPr>
              <a:xfrm>
                <a:off x="4776422" y="2104194"/>
                <a:ext cx="6480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FS1</a:t>
                </a:r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7622178" y="1844824"/>
                <a:ext cx="952049" cy="648072"/>
                <a:chOff x="5107563" y="2060848"/>
                <a:chExt cx="952049" cy="648072"/>
              </a:xfrm>
            </p:grpSpPr>
            <p:sp>
              <p:nvSpPr>
                <p:cNvPr id="19" name="流程图: 预定义过程 18"/>
                <p:cNvSpPr/>
                <p:nvPr/>
              </p:nvSpPr>
              <p:spPr>
                <a:xfrm>
                  <a:off x="5107563" y="2420888"/>
                  <a:ext cx="936104" cy="288032"/>
                </a:xfrm>
                <a:prstGeom prst="flowChartPredefinedProcess">
                  <a:avLst/>
                </a:prstGeom>
                <a:solidFill>
                  <a:schemeClr val="bg1">
                    <a:lumMod val="65000"/>
                  </a:schemeClr>
                </a:soli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  <a:softEdge rad="12700"/>
                </a:effectLst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97662" y="2060848"/>
                  <a:ext cx="361950" cy="361950"/>
                </a:xfrm>
                <a:prstGeom prst="rect">
                  <a:avLst/>
                </a:prstGeom>
              </p:spPr>
            </p:pic>
          </p:grpSp>
          <p:cxnSp>
            <p:nvCxnSpPr>
              <p:cNvPr id="27" name="直接箭头连接符 26"/>
              <p:cNvCxnSpPr/>
              <p:nvPr/>
            </p:nvCxnSpPr>
            <p:spPr>
              <a:xfrm flipH="1">
                <a:off x="6109741" y="1824106"/>
                <a:ext cx="504056" cy="403386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/>
              <p:cNvCxnSpPr/>
              <p:nvPr/>
            </p:nvCxnSpPr>
            <p:spPr>
              <a:xfrm>
                <a:off x="7281440" y="1790620"/>
                <a:ext cx="681475" cy="395002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组合 124"/>
          <p:cNvGrpSpPr/>
          <p:nvPr/>
        </p:nvGrpSpPr>
        <p:grpSpPr>
          <a:xfrm>
            <a:off x="6011168" y="1740098"/>
            <a:ext cx="6180832" cy="1128124"/>
            <a:chOff x="4508376" y="4598932"/>
            <a:chExt cx="4635624" cy="1128124"/>
          </a:xfrm>
        </p:grpSpPr>
        <p:grpSp>
          <p:nvGrpSpPr>
            <p:cNvPr id="99" name="组合 98"/>
            <p:cNvGrpSpPr/>
            <p:nvPr/>
          </p:nvGrpSpPr>
          <p:grpSpPr>
            <a:xfrm>
              <a:off x="4508376" y="4598932"/>
              <a:ext cx="4635624" cy="1128124"/>
              <a:chOff x="4508376" y="4598932"/>
              <a:chExt cx="4635624" cy="1128124"/>
            </a:xfrm>
          </p:grpSpPr>
          <p:sp>
            <p:nvSpPr>
              <p:cNvPr id="63" name="文本框 62"/>
              <p:cNvSpPr txBox="1"/>
              <p:nvPr/>
            </p:nvSpPr>
            <p:spPr>
              <a:xfrm>
                <a:off x="8144780" y="5388502"/>
                <a:ext cx="9992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Group</a:t>
                </a:r>
                <a:r>
                  <a:rPr lang="en-US" altLang="zh-CN" sz="160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流程图: 预定义过程 71"/>
              <p:cNvSpPr/>
              <p:nvPr/>
            </p:nvSpPr>
            <p:spPr>
              <a:xfrm>
                <a:off x="5516488" y="5013176"/>
                <a:ext cx="936104" cy="288032"/>
              </a:xfrm>
              <a:prstGeom prst="flowChartPredefinedProcess">
                <a:avLst/>
              </a:prstGeom>
              <a:solidFill>
                <a:schemeClr val="bg1">
                  <a:lumMod val="65000"/>
                </a:schemeClr>
              </a:solidFill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  <a:softEdge rad="12700"/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4508376" y="4912506"/>
                <a:ext cx="10685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Group</a:t>
                </a:r>
                <a:r>
                  <a:rPr lang="en-US" altLang="zh-CN" sz="160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流程图: 预定义过程 69"/>
              <p:cNvSpPr/>
              <p:nvPr/>
            </p:nvSpPr>
            <p:spPr>
              <a:xfrm>
                <a:off x="7774578" y="5013176"/>
                <a:ext cx="936104" cy="288032"/>
              </a:xfrm>
              <a:prstGeom prst="flowChartPredefinedProcess">
                <a:avLst/>
              </a:prstGeom>
              <a:solidFill>
                <a:schemeClr val="bg1">
                  <a:lumMod val="65000"/>
                </a:schemeClr>
              </a:solidFill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  <a:softEdge rad="12700"/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68" name="直接箭头连接符 67"/>
              <p:cNvCxnSpPr/>
              <p:nvPr/>
            </p:nvCxnSpPr>
            <p:spPr>
              <a:xfrm flipH="1">
                <a:off x="6262141" y="4632418"/>
                <a:ext cx="504056" cy="403386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箭头连接符 68"/>
              <p:cNvCxnSpPr/>
              <p:nvPr/>
            </p:nvCxnSpPr>
            <p:spPr>
              <a:xfrm>
                <a:off x="7433840" y="4598932"/>
                <a:ext cx="681475" cy="395002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566" y="4611307"/>
              <a:ext cx="371690" cy="371690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972" y="4611307"/>
              <a:ext cx="371690" cy="371690"/>
            </a:xfrm>
            <a:prstGeom prst="rect">
              <a:avLst/>
            </a:prstGeom>
          </p:spPr>
        </p:pic>
      </p:grpSp>
      <p:grpSp>
        <p:nvGrpSpPr>
          <p:cNvPr id="126" name="组合 125"/>
          <p:cNvGrpSpPr/>
          <p:nvPr/>
        </p:nvGrpSpPr>
        <p:grpSpPr>
          <a:xfrm>
            <a:off x="6011168" y="2480682"/>
            <a:ext cx="4273981" cy="948319"/>
            <a:chOff x="4508376" y="5339515"/>
            <a:chExt cx="3205486" cy="948319"/>
          </a:xfrm>
        </p:grpSpPr>
        <p:grpSp>
          <p:nvGrpSpPr>
            <p:cNvPr id="124" name="组合 123"/>
            <p:cNvGrpSpPr/>
            <p:nvPr/>
          </p:nvGrpSpPr>
          <p:grpSpPr>
            <a:xfrm>
              <a:off x="4508376" y="5339515"/>
              <a:ext cx="3205486" cy="948319"/>
              <a:chOff x="4508376" y="5339515"/>
              <a:chExt cx="3205486" cy="948319"/>
            </a:xfrm>
          </p:grpSpPr>
          <p:cxnSp>
            <p:nvCxnSpPr>
              <p:cNvPr id="74" name="直接箭头连接符 73"/>
              <p:cNvCxnSpPr/>
              <p:nvPr/>
            </p:nvCxnSpPr>
            <p:spPr>
              <a:xfrm flipH="1">
                <a:off x="5654991" y="5375126"/>
                <a:ext cx="95799" cy="403386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" name="组合 97"/>
              <p:cNvGrpSpPr/>
              <p:nvPr/>
            </p:nvGrpSpPr>
            <p:grpSpPr>
              <a:xfrm>
                <a:off x="4508376" y="5339515"/>
                <a:ext cx="3205486" cy="948319"/>
                <a:chOff x="4508376" y="5339515"/>
                <a:chExt cx="3205486" cy="948319"/>
              </a:xfrm>
            </p:grpSpPr>
            <p:grpSp>
              <p:nvGrpSpPr>
                <p:cNvPr id="76" name="组合 75"/>
                <p:cNvGrpSpPr/>
                <p:nvPr/>
              </p:nvGrpSpPr>
              <p:grpSpPr>
                <a:xfrm>
                  <a:off x="4508376" y="5733256"/>
                  <a:ext cx="774651" cy="554578"/>
                  <a:chOff x="4992271" y="2420888"/>
                  <a:chExt cx="774651" cy="554578"/>
                </a:xfrm>
              </p:grpSpPr>
              <p:sp>
                <p:nvSpPr>
                  <p:cNvPr id="89" name="流程图: 多文档 88"/>
                  <p:cNvSpPr/>
                  <p:nvPr/>
                </p:nvSpPr>
                <p:spPr>
                  <a:xfrm>
                    <a:off x="5107563" y="2420888"/>
                    <a:ext cx="478384" cy="261280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90" name="文本框 89"/>
                  <p:cNvSpPr txBox="1"/>
                  <p:nvPr/>
                </p:nvSpPr>
                <p:spPr>
                  <a:xfrm>
                    <a:off x="4992271" y="2636912"/>
                    <a:ext cx="77465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user</a:t>
                    </a:r>
                    <a:r>
                      <a:rPr lang="en-US" altLang="zh-CN" sz="160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</a:t>
                    </a:r>
                    <a:endParaRPr lang="zh-CN" altLang="en-US" sz="16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77" name="组合 76"/>
                <p:cNvGrpSpPr/>
                <p:nvPr/>
              </p:nvGrpSpPr>
              <p:grpSpPr>
                <a:xfrm>
                  <a:off x="5318654" y="5733256"/>
                  <a:ext cx="774651" cy="554578"/>
                  <a:chOff x="4992271" y="2420888"/>
                  <a:chExt cx="774651" cy="554578"/>
                </a:xfrm>
              </p:grpSpPr>
              <p:sp>
                <p:nvSpPr>
                  <p:cNvPr id="87" name="流程图: 多文档 86"/>
                  <p:cNvSpPr/>
                  <p:nvPr/>
                </p:nvSpPr>
                <p:spPr>
                  <a:xfrm>
                    <a:off x="5107563" y="2420888"/>
                    <a:ext cx="478384" cy="261280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88" name="文本框 87"/>
                  <p:cNvSpPr txBox="1"/>
                  <p:nvPr/>
                </p:nvSpPr>
                <p:spPr>
                  <a:xfrm>
                    <a:off x="4992271" y="2636912"/>
                    <a:ext cx="77465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user2</a:t>
                    </a:r>
                    <a:endParaRPr lang="zh-CN" altLang="en-US" sz="16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78" name="组合 77"/>
                <p:cNvGrpSpPr/>
                <p:nvPr/>
              </p:nvGrpSpPr>
              <p:grpSpPr>
                <a:xfrm>
                  <a:off x="6128932" y="5733256"/>
                  <a:ext cx="774651" cy="554578"/>
                  <a:chOff x="4992271" y="2420888"/>
                  <a:chExt cx="774651" cy="554578"/>
                </a:xfrm>
              </p:grpSpPr>
              <p:sp>
                <p:nvSpPr>
                  <p:cNvPr id="85" name="流程图: 多文档 84"/>
                  <p:cNvSpPr/>
                  <p:nvPr/>
                </p:nvSpPr>
                <p:spPr>
                  <a:xfrm>
                    <a:off x="5107563" y="2420888"/>
                    <a:ext cx="478384" cy="261280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86" name="文本框 85"/>
                  <p:cNvSpPr txBox="1"/>
                  <p:nvPr/>
                </p:nvSpPr>
                <p:spPr>
                  <a:xfrm>
                    <a:off x="4992271" y="2636912"/>
                    <a:ext cx="77465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user3</a:t>
                    </a:r>
                    <a:endParaRPr lang="zh-CN" altLang="en-US" sz="16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79" name="组合 78"/>
                <p:cNvGrpSpPr/>
                <p:nvPr/>
              </p:nvGrpSpPr>
              <p:grpSpPr>
                <a:xfrm>
                  <a:off x="6939211" y="5733256"/>
                  <a:ext cx="774651" cy="554578"/>
                  <a:chOff x="4992271" y="2420888"/>
                  <a:chExt cx="774651" cy="554578"/>
                </a:xfrm>
              </p:grpSpPr>
              <p:sp>
                <p:nvSpPr>
                  <p:cNvPr id="83" name="流程图: 多文档 82"/>
                  <p:cNvSpPr/>
                  <p:nvPr/>
                </p:nvSpPr>
                <p:spPr>
                  <a:xfrm>
                    <a:off x="5107563" y="2420888"/>
                    <a:ext cx="478384" cy="261280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600"/>
                  </a:p>
                </p:txBody>
              </p:sp>
              <p:sp>
                <p:nvSpPr>
                  <p:cNvPr id="84" name="文本框 83"/>
                  <p:cNvSpPr txBox="1"/>
                  <p:nvPr/>
                </p:nvSpPr>
                <p:spPr>
                  <a:xfrm>
                    <a:off x="4992271" y="2636912"/>
                    <a:ext cx="77465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user4</a:t>
                    </a:r>
                    <a:endParaRPr lang="zh-CN" altLang="en-US" sz="16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cxnSp>
              <p:nvCxnSpPr>
                <p:cNvPr id="80" name="直接箭头连接符 79"/>
                <p:cNvCxnSpPr/>
                <p:nvPr/>
              </p:nvCxnSpPr>
              <p:spPr>
                <a:xfrm flipH="1">
                  <a:off x="4940512" y="5339515"/>
                  <a:ext cx="504056" cy="403386"/>
                </a:xfrm>
                <a:prstGeom prst="straightConnector1">
                  <a:avLst/>
                </a:prstGeom>
                <a:ln w="28575"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箭头连接符 80"/>
                <p:cNvCxnSpPr/>
                <p:nvPr/>
              </p:nvCxnSpPr>
              <p:spPr>
                <a:xfrm>
                  <a:off x="6194243" y="5388502"/>
                  <a:ext cx="206286" cy="358130"/>
                </a:xfrm>
                <a:prstGeom prst="straightConnector1">
                  <a:avLst/>
                </a:prstGeom>
                <a:ln w="28575"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箭头连接符 81"/>
                <p:cNvCxnSpPr>
                  <a:endCxn id="83" idx="0"/>
                </p:cNvCxnSpPr>
                <p:nvPr/>
              </p:nvCxnSpPr>
              <p:spPr>
                <a:xfrm>
                  <a:off x="6452592" y="5353762"/>
                  <a:ext cx="874014" cy="379494"/>
                </a:xfrm>
                <a:prstGeom prst="straightConnector1">
                  <a:avLst/>
                </a:prstGeom>
                <a:ln w="28575"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4" name="图片 9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8740" y="5693398"/>
                  <a:ext cx="340995" cy="340995"/>
                </a:xfrm>
                <a:prstGeom prst="rect">
                  <a:avLst/>
                </a:prstGeom>
              </p:spPr>
            </p:pic>
            <p:pic>
              <p:nvPicPr>
                <p:cNvPr id="95" name="图片 9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7759" y="5679761"/>
                  <a:ext cx="340995" cy="340995"/>
                </a:xfrm>
                <a:prstGeom prst="rect">
                  <a:avLst/>
                </a:prstGeom>
              </p:spPr>
            </p:pic>
            <p:pic>
              <p:nvPicPr>
                <p:cNvPr id="96" name="图片 9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47229" y="5678077"/>
                  <a:ext cx="340995" cy="340995"/>
                </a:xfrm>
                <a:prstGeom prst="rect">
                  <a:avLst/>
                </a:prstGeom>
              </p:spPr>
            </p:pic>
          </p:grpSp>
        </p:grpSp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980" y="5688289"/>
              <a:ext cx="340995" cy="340995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0" y="1014148"/>
            <a:ext cx="5303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Multi-granularity </a:t>
            </a:r>
            <a:r>
              <a:rPr lang="en-US" altLang="zh-CN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sz="20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multi-hierarchy quota setting </a:t>
            </a:r>
            <a:endParaRPr lang="zh-CN" altLang="en-US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43627" y="1628801"/>
            <a:ext cx="3736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Based on file system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Based on catalog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Based on user group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Based on user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343627" y="1556793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363775" y="1868605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352549" y="2179589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352549" y="2480372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7426388" y="112552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7849449" y="258997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6994193" y="258806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8891488" y="258997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3" name="组合 122"/>
          <p:cNvGrpSpPr/>
          <p:nvPr/>
        </p:nvGrpSpPr>
        <p:grpSpPr>
          <a:xfrm>
            <a:off x="5807968" y="2531204"/>
            <a:ext cx="4273981" cy="948319"/>
            <a:chOff x="4355976" y="2531203"/>
            <a:chExt cx="3205486" cy="948319"/>
          </a:xfrm>
        </p:grpSpPr>
        <p:cxnSp>
          <p:nvCxnSpPr>
            <p:cNvPr id="47" name="直接箭头连接符 46"/>
            <p:cNvCxnSpPr/>
            <p:nvPr/>
          </p:nvCxnSpPr>
          <p:spPr>
            <a:xfrm flipH="1">
              <a:off x="5502591" y="2566814"/>
              <a:ext cx="95799" cy="403386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组合 55"/>
            <p:cNvGrpSpPr/>
            <p:nvPr/>
          </p:nvGrpSpPr>
          <p:grpSpPr>
            <a:xfrm>
              <a:off x="4355976" y="2531203"/>
              <a:ext cx="3205486" cy="948319"/>
              <a:chOff x="4355976" y="2531203"/>
              <a:chExt cx="3205486" cy="948319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4355976" y="2924944"/>
                <a:ext cx="774651" cy="554578"/>
                <a:chOff x="4992271" y="2420888"/>
                <a:chExt cx="774651" cy="554578"/>
              </a:xfrm>
            </p:grpSpPr>
            <p:sp>
              <p:nvSpPr>
                <p:cNvPr id="34" name="流程图: 多文档 33"/>
                <p:cNvSpPr/>
                <p:nvPr/>
              </p:nvSpPr>
              <p:spPr>
                <a:xfrm>
                  <a:off x="5107563" y="2420888"/>
                  <a:ext cx="478384" cy="261280"/>
                </a:xfrm>
                <a:prstGeom prst="flowChartMultidocumen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33" name="文本框 32"/>
                <p:cNvSpPr txBox="1"/>
                <p:nvPr/>
              </p:nvSpPr>
              <p:spPr>
                <a:xfrm>
                  <a:off x="4992271" y="2636912"/>
                  <a:ext cx="7746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dir1</a:t>
                  </a:r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5166254" y="2924944"/>
                <a:ext cx="774651" cy="554578"/>
                <a:chOff x="4992271" y="2420888"/>
                <a:chExt cx="774651" cy="554578"/>
              </a:xfrm>
            </p:grpSpPr>
            <p:sp>
              <p:nvSpPr>
                <p:cNvPr id="37" name="流程图: 多文档 36"/>
                <p:cNvSpPr/>
                <p:nvPr/>
              </p:nvSpPr>
              <p:spPr>
                <a:xfrm>
                  <a:off x="5107563" y="2420888"/>
                  <a:ext cx="478384" cy="261280"/>
                </a:xfrm>
                <a:prstGeom prst="flowChartMultidocumen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4992271" y="2636912"/>
                  <a:ext cx="7746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dir2</a:t>
                  </a:r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5976532" y="2924944"/>
                <a:ext cx="774651" cy="554578"/>
                <a:chOff x="4992271" y="2420888"/>
                <a:chExt cx="774651" cy="554578"/>
              </a:xfrm>
            </p:grpSpPr>
            <p:sp>
              <p:nvSpPr>
                <p:cNvPr id="40" name="流程图: 多文档 39"/>
                <p:cNvSpPr/>
                <p:nvPr/>
              </p:nvSpPr>
              <p:spPr>
                <a:xfrm>
                  <a:off x="5107563" y="2420888"/>
                  <a:ext cx="478384" cy="261280"/>
                </a:xfrm>
                <a:prstGeom prst="flowChartMultidocumen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4992271" y="2636912"/>
                  <a:ext cx="7746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dir3</a:t>
                  </a:r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6786811" y="2924944"/>
                <a:ext cx="774651" cy="554578"/>
                <a:chOff x="4992271" y="2420888"/>
                <a:chExt cx="774651" cy="554578"/>
              </a:xfrm>
            </p:grpSpPr>
            <p:sp>
              <p:nvSpPr>
                <p:cNvPr id="43" name="流程图: 多文档 42"/>
                <p:cNvSpPr/>
                <p:nvPr/>
              </p:nvSpPr>
              <p:spPr>
                <a:xfrm>
                  <a:off x="5107563" y="2420888"/>
                  <a:ext cx="478384" cy="261280"/>
                </a:xfrm>
                <a:prstGeom prst="flowChartMultidocumen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4992271" y="2636912"/>
                  <a:ext cx="7746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dir4</a:t>
                  </a:r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46" name="直接箭头连接符 45"/>
              <p:cNvCxnSpPr/>
              <p:nvPr/>
            </p:nvCxnSpPr>
            <p:spPr>
              <a:xfrm flipH="1">
                <a:off x="4788112" y="2531203"/>
                <a:ext cx="504056" cy="403386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/>
              <p:cNvCxnSpPr/>
              <p:nvPr/>
            </p:nvCxnSpPr>
            <p:spPr>
              <a:xfrm>
                <a:off x="6041843" y="2580190"/>
                <a:ext cx="206286" cy="358130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/>
              <p:cNvCxnSpPr>
                <a:endCxn id="43" idx="0"/>
              </p:cNvCxnSpPr>
              <p:nvPr/>
            </p:nvCxnSpPr>
            <p:spPr>
              <a:xfrm>
                <a:off x="6300192" y="2545450"/>
                <a:ext cx="874014" cy="379494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0" name="文本框 109"/>
          <p:cNvSpPr txBox="1"/>
          <p:nvPr/>
        </p:nvSpPr>
        <p:spPr>
          <a:xfrm>
            <a:off x="6160993" y="258532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9853141" y="190871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884879" y="337847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9335723" y="337847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8301197" y="337847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7120304" y="337847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9912424" y="184482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00TB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7889231" y="188159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200TB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7896200" y="184482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200TB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0" y="3687416"/>
            <a:ext cx="4559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Threshold limit </a:t>
            </a:r>
            <a:endParaRPr lang="zh-CN" altLang="en-US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343627" y="4318721"/>
            <a:ext cx="373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File threshold limit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Capacity soft threshold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File number hard threshold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Capacity hard threshold</a:t>
            </a:r>
          </a:p>
        </p:txBody>
      </p:sp>
      <p:sp>
        <p:nvSpPr>
          <p:cNvPr id="129" name="文本框 128"/>
          <p:cNvSpPr txBox="1"/>
          <p:nvPr/>
        </p:nvSpPr>
        <p:spPr>
          <a:xfrm>
            <a:off x="335360" y="4230061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335360" y="4509120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35360" y="4797152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343627" y="5055567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" name="图片 1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107" y="3841201"/>
            <a:ext cx="4813300" cy="2524125"/>
          </a:xfrm>
          <a:prstGeom prst="rect">
            <a:avLst/>
          </a:prstGeom>
        </p:spPr>
      </p:pic>
      <p:grpSp>
        <p:nvGrpSpPr>
          <p:cNvPr id="140" name="组合 139"/>
          <p:cNvGrpSpPr/>
          <p:nvPr/>
        </p:nvGrpSpPr>
        <p:grpSpPr>
          <a:xfrm>
            <a:off x="3390259" y="4158198"/>
            <a:ext cx="2978304" cy="742824"/>
            <a:chOff x="2583679" y="4144711"/>
            <a:chExt cx="2233728" cy="742824"/>
          </a:xfrm>
        </p:grpSpPr>
        <p:sp>
          <p:nvSpPr>
            <p:cNvPr id="139" name="文本框 138"/>
            <p:cNvSpPr txBox="1"/>
            <p:nvPr/>
          </p:nvSpPr>
          <p:spPr>
            <a:xfrm>
              <a:off x="2949936" y="4302760"/>
              <a:ext cx="1867471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Give warning</a:t>
              </a:r>
            </a:p>
            <a:p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Can continue to write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83679" y="4144711"/>
              <a:ext cx="547553" cy="494033"/>
            </a:xfrm>
            <a:prstGeom prst="rect">
              <a:avLst/>
            </a:prstGeom>
          </p:spPr>
        </p:pic>
      </p:grpSp>
      <p:grpSp>
        <p:nvGrpSpPr>
          <p:cNvPr id="145" name="组合 144"/>
          <p:cNvGrpSpPr/>
          <p:nvPr/>
        </p:nvGrpSpPr>
        <p:grpSpPr>
          <a:xfrm>
            <a:off x="3459419" y="4869160"/>
            <a:ext cx="2909144" cy="536668"/>
            <a:chOff x="2594564" y="5114498"/>
            <a:chExt cx="2181858" cy="536668"/>
          </a:xfrm>
        </p:grpSpPr>
        <p:sp>
          <p:nvSpPr>
            <p:cNvPr id="142" name="文本框 141"/>
            <p:cNvSpPr txBox="1"/>
            <p:nvPr/>
          </p:nvSpPr>
          <p:spPr>
            <a:xfrm>
              <a:off x="2990923" y="5292497"/>
              <a:ext cx="1785499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Unable to write</a:t>
              </a:r>
            </a:p>
          </p:txBody>
        </p:sp>
        <p:pic>
          <p:nvPicPr>
            <p:cNvPr id="144" name="图片 1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564" y="5114498"/>
              <a:ext cx="536668" cy="536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2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2" grpId="1"/>
      <p:bldP spid="103" grpId="0"/>
      <p:bldP spid="103" grpId="1"/>
      <p:bldP spid="104" grpId="0"/>
      <p:bldP spid="105" grpId="0"/>
      <p:bldP spid="106" grpId="0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3" grpId="0"/>
      <p:bldP spid="114" grpId="0"/>
      <p:bldP spid="115" grpId="0"/>
      <p:bldP spid="116" grpId="0"/>
      <p:bldP spid="117" grpId="0"/>
      <p:bldP spid="118" grpId="0"/>
      <p:bldP spid="118" grpId="1"/>
      <p:bldP spid="120" grpId="0"/>
      <p:bldP spid="127" grpId="0"/>
      <p:bldP spid="128" grpId="0"/>
      <p:bldP spid="129" grpId="0"/>
      <p:bldP spid="130" grpId="0"/>
      <p:bldP spid="131" grpId="0"/>
      <p:bldP spid="131" grpId="1"/>
      <p:bldP spid="1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灯片编号占位符 5"/>
          <p:cNvSpPr>
            <a:spLocks noChangeArrowheads="1"/>
          </p:cNvSpPr>
          <p:nvPr/>
        </p:nvSpPr>
        <p:spPr bwMode="auto">
          <a:xfrm>
            <a:off x="9891715" y="1092996"/>
            <a:ext cx="601663" cy="28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zh-CN" sz="135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*</a:t>
            </a:r>
            <a:endParaRPr lang="zh-CN" altLang="zh-CN" sz="1350" b="1">
              <a:solidFill>
                <a:srgbClr val="FFFFFF"/>
              </a:solidFill>
            </a:endParaRPr>
          </a:p>
        </p:txBody>
      </p:sp>
      <p:sp>
        <p:nvSpPr>
          <p:cNvPr id="24582" name="矩形 2"/>
          <p:cNvSpPr>
            <a:spLocks noChangeArrowheads="1"/>
          </p:cNvSpPr>
          <p:nvPr/>
        </p:nvSpPr>
        <p:spPr bwMode="auto">
          <a:xfrm>
            <a:off x="659557" y="3060031"/>
            <a:ext cx="10872887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WORM（Write Once Read Many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Overall WORM clock, guarantees WORM time can not be affected or modified by hardware time</a:t>
            </a:r>
          </a:p>
          <a:p>
            <a:pPr marL="0" indent="0"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Supports manually placing written data in WORM state</a:t>
            </a:r>
          </a:p>
          <a:p>
            <a:pPr marL="0" indent="0"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Supports setting the time when written data are set to WORN state</a:t>
            </a:r>
          </a:p>
          <a:p>
            <a:pPr marL="0" indent="0">
              <a:lnSpc>
                <a:spcPct val="150000"/>
              </a:lnSpc>
            </a:pP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 Supports additional write operation to the content of the WORM file         </a:t>
            </a:r>
          </a:p>
          <a:p>
            <a:pPr marL="0" indent="0">
              <a:lnSpc>
                <a:spcPct val="150000"/>
              </a:lnSpc>
            </a:pP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 Supports setting the expiration time of the WORM file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	</a:t>
            </a:r>
          </a:p>
          <a:p>
            <a:pPr marL="0" indent="0"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Supports WORN log, records WORN behaviors in the storage system 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556273"/>
            <a:ext cx="1076325" cy="103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47" descr="EndUserCiscoW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312317"/>
            <a:ext cx="4413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11"/>
          <p:cNvSpPr>
            <a:spLocks noChangeArrowheads="1"/>
          </p:cNvSpPr>
          <p:nvPr/>
        </p:nvSpPr>
        <p:spPr bwMode="auto">
          <a:xfrm>
            <a:off x="2633666" y="2582589"/>
            <a:ext cx="66236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3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Client</a:t>
            </a:r>
            <a:endParaRPr lang="zh-CN" altLang="en-US" sz="135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245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2" y="1556273"/>
            <a:ext cx="4324351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8" descr="C:\Users\ligj\Desktop\bki-20131220152841-1683632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8" y="1340770"/>
            <a:ext cx="714375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Box 25"/>
          <p:cNvSpPr>
            <a:spLocks noChangeArrowheads="1"/>
          </p:cNvSpPr>
          <p:nvPr/>
        </p:nvSpPr>
        <p:spPr bwMode="auto">
          <a:xfrm>
            <a:off x="3719516" y="1664617"/>
            <a:ext cx="13684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35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write</a:t>
            </a:r>
            <a:endParaRPr lang="zh-CN" altLang="en-US" sz="13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5618" name="TextBox 26"/>
          <p:cNvSpPr>
            <a:spLocks noChangeArrowheads="1"/>
          </p:cNvSpPr>
          <p:nvPr/>
        </p:nvSpPr>
        <p:spPr bwMode="auto">
          <a:xfrm>
            <a:off x="3359149" y="2367086"/>
            <a:ext cx="31686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35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File set to WORM becomes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35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read-only</a:t>
            </a:r>
            <a:endParaRPr lang="zh-CN" altLang="en-US" sz="135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25619" name="直接箭头连接符 29"/>
          <p:cNvCxnSpPr>
            <a:cxnSpLocks noChangeShapeType="1"/>
          </p:cNvCxnSpPr>
          <p:nvPr/>
        </p:nvCxnSpPr>
        <p:spPr bwMode="auto">
          <a:xfrm>
            <a:off x="3503615" y="1934890"/>
            <a:ext cx="2520951" cy="0"/>
          </a:xfrm>
          <a:prstGeom prst="straightConnector1">
            <a:avLst/>
          </a:prstGeom>
          <a:noFill/>
          <a:ln w="28575">
            <a:solidFill>
              <a:schemeClr val="tx2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1" name="直接箭头连接符 30"/>
          <p:cNvCxnSpPr>
            <a:cxnSpLocks noChangeShapeType="1"/>
          </p:cNvCxnSpPr>
          <p:nvPr/>
        </p:nvCxnSpPr>
        <p:spPr bwMode="auto">
          <a:xfrm>
            <a:off x="3503615" y="2096815"/>
            <a:ext cx="2520951" cy="0"/>
          </a:xfrm>
          <a:prstGeom prst="straightConnector1">
            <a:avLst/>
          </a:prstGeom>
          <a:noFill/>
          <a:ln w="28575">
            <a:solidFill>
              <a:schemeClr val="tx2"/>
            </a:solidFill>
            <a:bevel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2" name="TextBox 31"/>
          <p:cNvSpPr>
            <a:spLocks noChangeArrowheads="1"/>
          </p:cNvSpPr>
          <p:nvPr/>
        </p:nvSpPr>
        <p:spPr bwMode="auto">
          <a:xfrm>
            <a:off x="3719516" y="2096814"/>
            <a:ext cx="13684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35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read</a:t>
            </a:r>
            <a:endParaRPr lang="zh-CN" altLang="en-US" sz="13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WORM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18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00000"/>
                                      </p:to>
                                    </p:set>
                                    <p:animEffect prLst="opacity: 0">
                                      <p:cBhvr rctx="IE">
                                        <p:cTn id="11" dur="indefinite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indefinite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4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7" grpId="0" bldLvl="0" autoUpdateAnimBg="0"/>
      <p:bldP spid="25618" grpId="0" bldLvl="0" autoUpdateAnimBg="0"/>
      <p:bldP spid="256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Small File Aggregation</a:t>
            </a:r>
            <a:endParaRPr lang="zh-CN" altLang="en-US" sz="24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055440" y="1340768"/>
            <a:ext cx="10088487" cy="4680520"/>
            <a:chOff x="1055440" y="1700808"/>
            <a:chExt cx="10088487" cy="3503613"/>
          </a:xfrm>
        </p:grpSpPr>
        <p:sp>
          <p:nvSpPr>
            <p:cNvPr id="3" name="MH_Text_1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055440" y="2554883"/>
              <a:ext cx="2637281" cy="2649538"/>
            </a:xfrm>
            <a:custGeom>
              <a:avLst/>
              <a:gdLst>
                <a:gd name="T0" fmla="*/ 0 w 1295400"/>
                <a:gd name="T1" fmla="*/ 0 h 2074333"/>
                <a:gd name="T2" fmla="*/ 2112895 w 1295400"/>
                <a:gd name="T3" fmla="*/ 0 h 2074333"/>
                <a:gd name="T4" fmla="*/ 2112895 w 1295400"/>
                <a:gd name="T5" fmla="*/ 3225415 h 2074333"/>
                <a:gd name="T6" fmla="*/ 1954069 w 1295400"/>
                <a:gd name="T7" fmla="*/ 3384282 h 2074333"/>
                <a:gd name="T8" fmla="*/ 158826 w 1295400"/>
                <a:gd name="T9" fmla="*/ 3384282 h 2074333"/>
                <a:gd name="T10" fmla="*/ 0 w 1295400"/>
                <a:gd name="T11" fmla="*/ 3225415 h 20743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5400"/>
                <a:gd name="T19" fmla="*/ 0 h 2074333"/>
                <a:gd name="T20" fmla="*/ 1295400 w 1295400"/>
                <a:gd name="T21" fmla="*/ 2074333 h 20743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5400" h="2074333">
                  <a:moveTo>
                    <a:pt x="0" y="0"/>
                  </a:moveTo>
                  <a:lnTo>
                    <a:pt x="1295400" y="0"/>
                  </a:lnTo>
                  <a:lnTo>
                    <a:pt x="1295400" y="1976958"/>
                  </a:lnTo>
                  <a:cubicBezTo>
                    <a:pt x="1295400" y="2030737"/>
                    <a:pt x="1251804" y="2074333"/>
                    <a:pt x="1198025" y="2074333"/>
                  </a:cubicBezTo>
                  <a:lnTo>
                    <a:pt x="97375" y="2074333"/>
                  </a:lnTo>
                  <a:cubicBezTo>
                    <a:pt x="43596" y="2074333"/>
                    <a:pt x="0" y="2030737"/>
                    <a:pt x="0" y="19769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marL="285750" indent="-285750" eaLnBrk="1" hangingPunct="1">
                <a:lnSpc>
                  <a:spcPct val="130000"/>
                </a:lnSpc>
                <a:buFont typeface="Wingdings" panose="05000000000000000000" pitchFamily="2" charset="2"/>
                <a:buChar char="p"/>
              </a:pPr>
              <a:r>
                <a:rPr lang="en-US" altLang="zh-CN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Data recovery based on object implementation </a:t>
              </a:r>
            </a:p>
            <a:p>
              <a:pPr marL="285750" indent="-285750" eaLnBrk="1" hangingPunct="1">
                <a:lnSpc>
                  <a:spcPct val="130000"/>
                </a:lnSpc>
                <a:buFont typeface="Wingdings" panose="05000000000000000000" pitchFamily="2" charset="2"/>
                <a:buChar char="p"/>
              </a:pPr>
              <a:r>
                <a:rPr lang="en-US" altLang="zh-CN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Slow repair dealing with massive small file system</a:t>
              </a:r>
            </a:p>
            <a:p>
              <a:pPr marL="285750" indent="-285750" eaLnBrk="1" hangingPunct="1">
                <a:lnSpc>
                  <a:spcPct val="130000"/>
                </a:lnSpc>
                <a:buFont typeface="Wingdings" panose="05000000000000000000" pitchFamily="2" charset="2"/>
                <a:buChar char="p"/>
              </a:pPr>
              <a:r>
                <a:rPr lang="en-US" altLang="zh-CN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Aggregate several small files and repair the large file</a:t>
              </a:r>
            </a:p>
          </p:txBody>
        </p:sp>
        <p:sp>
          <p:nvSpPr>
            <p:cNvPr id="4" name="MH_SubTitle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055440" y="1700808"/>
              <a:ext cx="2637281" cy="854075"/>
            </a:xfrm>
            <a:prstGeom prst="rect">
              <a:avLst/>
            </a:prstGeom>
            <a:solidFill>
              <a:srgbClr val="BDAFAF">
                <a:alpha val="3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</a:t>
              </a:r>
            </a:p>
            <a:p>
              <a:pPr algn="ctr" eaLnBrk="1" hangingPunct="1"/>
              <a:r>
                <a:rPr lang="en-US" altLang="zh-CN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Principles</a:t>
              </a:r>
              <a:endPara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MH_Other_1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1128838" y="2554883"/>
              <a:ext cx="2490484" cy="2597150"/>
            </a:xfrm>
            <a:custGeom>
              <a:avLst/>
              <a:gdLst>
                <a:gd name="T0" fmla="*/ 0 w 1224000"/>
                <a:gd name="T1" fmla="*/ 3346986 h 2016000"/>
                <a:gd name="T2" fmla="*/ 0 w 1224000"/>
                <a:gd name="T3" fmla="*/ 152753 h 2016000"/>
                <a:gd name="T4" fmla="*/ 149986 w 1224000"/>
                <a:gd name="T5" fmla="*/ 0 h 2016000"/>
                <a:gd name="T6" fmla="*/ 1845301 w 1224000"/>
                <a:gd name="T7" fmla="*/ 0 h 2016000"/>
                <a:gd name="T8" fmla="*/ 1995287 w 1224000"/>
                <a:gd name="T9" fmla="*/ 152753 h 2016000"/>
                <a:gd name="T10" fmla="*/ 1995287 w 1224000"/>
                <a:gd name="T11" fmla="*/ 3346986 h 2016000"/>
                <a:gd name="T12" fmla="*/ 1995287 w 1224000"/>
                <a:gd name="T13" fmla="*/ 3346986 h 2016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24000" h="2016000">
                  <a:moveTo>
                    <a:pt x="0" y="2016000"/>
                  </a:moveTo>
                  <a:lnTo>
                    <a:pt x="0" y="92008"/>
                  </a:lnTo>
                  <a:cubicBezTo>
                    <a:pt x="0" y="41193"/>
                    <a:pt x="41193" y="0"/>
                    <a:pt x="92008" y="0"/>
                  </a:cubicBezTo>
                  <a:lnTo>
                    <a:pt x="1131992" y="0"/>
                  </a:lnTo>
                  <a:cubicBezTo>
                    <a:pt x="1182807" y="0"/>
                    <a:pt x="1224000" y="41193"/>
                    <a:pt x="1224000" y="92008"/>
                  </a:cubicBezTo>
                  <a:lnTo>
                    <a:pt x="1224000" y="2016000"/>
                  </a:lnTo>
                </a:path>
              </a:pathLst>
            </a:custGeom>
            <a:noFill/>
            <a:ln w="9525">
              <a:solidFill>
                <a:srgbClr val="F3EF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MH_Text_2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781043" y="2554883"/>
              <a:ext cx="2637281" cy="2649538"/>
            </a:xfrm>
            <a:custGeom>
              <a:avLst/>
              <a:gdLst>
                <a:gd name="T0" fmla="*/ 0 w 1295400"/>
                <a:gd name="T1" fmla="*/ 0 h 2074333"/>
                <a:gd name="T2" fmla="*/ 2112895 w 1295400"/>
                <a:gd name="T3" fmla="*/ 0 h 2074333"/>
                <a:gd name="T4" fmla="*/ 2112895 w 1295400"/>
                <a:gd name="T5" fmla="*/ 3225415 h 2074333"/>
                <a:gd name="T6" fmla="*/ 1954069 w 1295400"/>
                <a:gd name="T7" fmla="*/ 3384282 h 2074333"/>
                <a:gd name="T8" fmla="*/ 158826 w 1295400"/>
                <a:gd name="T9" fmla="*/ 3384282 h 2074333"/>
                <a:gd name="T10" fmla="*/ 0 w 1295400"/>
                <a:gd name="T11" fmla="*/ 3225415 h 20743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5400"/>
                <a:gd name="T19" fmla="*/ 0 h 2074333"/>
                <a:gd name="T20" fmla="*/ 1295400 w 1295400"/>
                <a:gd name="T21" fmla="*/ 2074333 h 20743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5400" h="2074333">
                  <a:moveTo>
                    <a:pt x="0" y="0"/>
                  </a:moveTo>
                  <a:lnTo>
                    <a:pt x="1295400" y="0"/>
                  </a:lnTo>
                  <a:lnTo>
                    <a:pt x="1295400" y="1976958"/>
                  </a:lnTo>
                  <a:cubicBezTo>
                    <a:pt x="1295400" y="2030737"/>
                    <a:pt x="1251804" y="2074333"/>
                    <a:pt x="1198025" y="2074333"/>
                  </a:cubicBezTo>
                  <a:lnTo>
                    <a:pt x="97375" y="2074333"/>
                  </a:lnTo>
                  <a:cubicBezTo>
                    <a:pt x="43596" y="2074333"/>
                    <a:pt x="0" y="2030737"/>
                    <a:pt x="0" y="19769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marL="285750" indent="-285750" eaLnBrk="1" hangingPunct="1">
                <a:lnSpc>
                  <a:spcPct val="130000"/>
                </a:lnSpc>
                <a:buFont typeface="Wingdings" panose="05000000000000000000" pitchFamily="2" charset="2"/>
                <a:buChar char="p"/>
              </a:pPr>
              <a:r>
                <a:rPr lang="en-US" altLang="zh-CN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Data recovery performance increases by </a:t>
              </a:r>
              <a:r>
                <a:rPr lang="en-US" altLang="zh-CN" sz="2000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times after aggregation</a:t>
              </a:r>
              <a:endPara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 eaLnBrk="1" hangingPunct="1">
                <a:lnSpc>
                  <a:spcPct val="130000"/>
                </a:lnSpc>
                <a:buFont typeface="Wingdings" panose="05000000000000000000" pitchFamily="2" charset="2"/>
                <a:buChar char="p"/>
              </a:pPr>
              <a:r>
                <a:rPr lang="en-US" altLang="zh-CN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Increased write performance</a:t>
              </a:r>
              <a:endParaRPr lang="da-DK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MH_SubTitle_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781043" y="1700808"/>
              <a:ext cx="2637281" cy="854075"/>
            </a:xfrm>
            <a:prstGeom prst="rect">
              <a:avLst/>
            </a:prstGeom>
            <a:solidFill>
              <a:srgbClr val="BDAFAF">
                <a:alpha val="3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Measured Performance</a:t>
              </a:r>
              <a:endPara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MH_Other_2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4854440" y="2554883"/>
              <a:ext cx="2490484" cy="2597150"/>
            </a:xfrm>
            <a:custGeom>
              <a:avLst/>
              <a:gdLst>
                <a:gd name="T0" fmla="*/ 0 w 1224000"/>
                <a:gd name="T1" fmla="*/ 3346986 h 2016000"/>
                <a:gd name="T2" fmla="*/ 0 w 1224000"/>
                <a:gd name="T3" fmla="*/ 152753 h 2016000"/>
                <a:gd name="T4" fmla="*/ 149986 w 1224000"/>
                <a:gd name="T5" fmla="*/ 0 h 2016000"/>
                <a:gd name="T6" fmla="*/ 1845301 w 1224000"/>
                <a:gd name="T7" fmla="*/ 0 h 2016000"/>
                <a:gd name="T8" fmla="*/ 1995287 w 1224000"/>
                <a:gd name="T9" fmla="*/ 152753 h 2016000"/>
                <a:gd name="T10" fmla="*/ 1995287 w 1224000"/>
                <a:gd name="T11" fmla="*/ 3346986 h 2016000"/>
                <a:gd name="T12" fmla="*/ 1995287 w 1224000"/>
                <a:gd name="T13" fmla="*/ 3346986 h 2016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24000" h="2016000">
                  <a:moveTo>
                    <a:pt x="0" y="2016000"/>
                  </a:moveTo>
                  <a:lnTo>
                    <a:pt x="0" y="92008"/>
                  </a:lnTo>
                  <a:cubicBezTo>
                    <a:pt x="0" y="41193"/>
                    <a:pt x="41193" y="0"/>
                    <a:pt x="92008" y="0"/>
                  </a:cubicBezTo>
                  <a:lnTo>
                    <a:pt x="1131992" y="0"/>
                  </a:lnTo>
                  <a:cubicBezTo>
                    <a:pt x="1182807" y="0"/>
                    <a:pt x="1224000" y="41193"/>
                    <a:pt x="1224000" y="92008"/>
                  </a:cubicBezTo>
                  <a:lnTo>
                    <a:pt x="1224000" y="2016000"/>
                  </a:lnTo>
                </a:path>
              </a:pathLst>
            </a:custGeom>
            <a:noFill/>
            <a:ln w="9525">
              <a:solidFill>
                <a:srgbClr val="F3EF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Text_3"/>
            <p:cNvSpPr/>
            <p:nvPr>
              <p:custDataLst>
                <p:tags r:id="rId7"/>
              </p:custDataLst>
            </p:nvPr>
          </p:nvSpPr>
          <p:spPr>
            <a:xfrm>
              <a:off x="8506646" y="2554883"/>
              <a:ext cx="2637281" cy="2649538"/>
            </a:xfrm>
            <a:custGeom>
              <a:avLst/>
              <a:gdLst>
                <a:gd name="connsiteX0" fmla="*/ 0 w 1295400"/>
                <a:gd name="connsiteY0" fmla="*/ 0 h 2074333"/>
                <a:gd name="connsiteX1" fmla="*/ 1295400 w 1295400"/>
                <a:gd name="connsiteY1" fmla="*/ 0 h 2074333"/>
                <a:gd name="connsiteX2" fmla="*/ 1295400 w 1295400"/>
                <a:gd name="connsiteY2" fmla="*/ 1976958 h 2074333"/>
                <a:gd name="connsiteX3" fmla="*/ 1198025 w 1295400"/>
                <a:gd name="connsiteY3" fmla="*/ 2074333 h 2074333"/>
                <a:gd name="connsiteX4" fmla="*/ 97375 w 1295400"/>
                <a:gd name="connsiteY4" fmla="*/ 2074333 h 2074333"/>
                <a:gd name="connsiteX5" fmla="*/ 0 w 1295400"/>
                <a:gd name="connsiteY5" fmla="*/ 1976958 h 2074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400" h="2074333">
                  <a:moveTo>
                    <a:pt x="0" y="0"/>
                  </a:moveTo>
                  <a:lnTo>
                    <a:pt x="1295400" y="0"/>
                  </a:lnTo>
                  <a:lnTo>
                    <a:pt x="1295400" y="1976958"/>
                  </a:lnTo>
                  <a:cubicBezTo>
                    <a:pt x="1295400" y="2030737"/>
                    <a:pt x="1251804" y="2074333"/>
                    <a:pt x="1198025" y="2074333"/>
                  </a:cubicBezTo>
                  <a:lnTo>
                    <a:pt x="97375" y="2074333"/>
                  </a:lnTo>
                  <a:cubicBezTo>
                    <a:pt x="43596" y="2074333"/>
                    <a:pt x="0" y="2030737"/>
                    <a:pt x="0" y="1976958"/>
                  </a:cubicBezTo>
                  <a:close/>
                </a:path>
              </a:pathLst>
            </a:custGeom>
            <a:solidFill>
              <a:schemeClr val="accent3"/>
            </a:solidFill>
          </p:spPr>
          <p:txBody>
            <a:bodyPr anchor="ctr">
              <a:normAutofit/>
            </a:bodyPr>
            <a:lstStyle/>
            <a:p>
              <a:pPr marL="285750" indent="-285750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WORM scenarios</a:t>
              </a:r>
              <a:endParaRPr lang="da-DK" altLang="zh-CN" dirty="0" err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r>
                <a:rPr lang="en-US" altLang="zh-CN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assive small file system:  Patent office, GIS, satellite remote sensing, biological gene, etc. </a:t>
              </a:r>
              <a:endParaRPr lang="zh-CN" altLang="en-US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MH_SubTitle_3"/>
            <p:cNvSpPr/>
            <p:nvPr>
              <p:custDataLst>
                <p:tags r:id="rId8"/>
              </p:custDataLst>
            </p:nvPr>
          </p:nvSpPr>
          <p:spPr>
            <a:xfrm>
              <a:off x="8506646" y="1700808"/>
              <a:ext cx="2637281" cy="854075"/>
            </a:xfrm>
            <a:prstGeom prst="rect">
              <a:avLst/>
            </a:prstGeom>
            <a:solidFill>
              <a:schemeClr val="accent3">
                <a:alpha val="32000"/>
              </a:schemeClr>
            </a:solidFill>
          </p:spPr>
          <p:txBody>
            <a:bodyPr lIns="36000" tIns="36000" rIns="36000" bIns="3600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Suitable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Scenarios</a:t>
              </a:r>
              <a:endParaRPr lang="zh-CN" altLang="en-US" b="1" dirty="0" err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MH_Other_3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580043" y="2554883"/>
              <a:ext cx="2490484" cy="2597150"/>
            </a:xfrm>
            <a:custGeom>
              <a:avLst/>
              <a:gdLst>
                <a:gd name="T0" fmla="*/ 0 w 1224000"/>
                <a:gd name="T1" fmla="*/ 3346986 h 2016000"/>
                <a:gd name="T2" fmla="*/ 0 w 1224000"/>
                <a:gd name="T3" fmla="*/ 152753 h 2016000"/>
                <a:gd name="T4" fmla="*/ 149986 w 1224000"/>
                <a:gd name="T5" fmla="*/ 0 h 2016000"/>
                <a:gd name="T6" fmla="*/ 1845301 w 1224000"/>
                <a:gd name="T7" fmla="*/ 0 h 2016000"/>
                <a:gd name="T8" fmla="*/ 1995287 w 1224000"/>
                <a:gd name="T9" fmla="*/ 152753 h 2016000"/>
                <a:gd name="T10" fmla="*/ 1995287 w 1224000"/>
                <a:gd name="T11" fmla="*/ 3346986 h 2016000"/>
                <a:gd name="T12" fmla="*/ 1995287 w 1224000"/>
                <a:gd name="T13" fmla="*/ 3346986 h 2016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24000" h="2016000">
                  <a:moveTo>
                    <a:pt x="0" y="2016000"/>
                  </a:moveTo>
                  <a:lnTo>
                    <a:pt x="0" y="92008"/>
                  </a:lnTo>
                  <a:cubicBezTo>
                    <a:pt x="0" y="41193"/>
                    <a:pt x="41193" y="0"/>
                    <a:pt x="92008" y="0"/>
                  </a:cubicBezTo>
                  <a:lnTo>
                    <a:pt x="1131992" y="0"/>
                  </a:lnTo>
                  <a:cubicBezTo>
                    <a:pt x="1182807" y="0"/>
                    <a:pt x="1224000" y="41193"/>
                    <a:pt x="1224000" y="92008"/>
                  </a:cubicBezTo>
                  <a:lnTo>
                    <a:pt x="1224000" y="2016000"/>
                  </a:lnTo>
                </a:path>
              </a:pathLst>
            </a:custGeom>
            <a:noFill/>
            <a:ln w="9525">
              <a:solidFill>
                <a:srgbClr val="F3EF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62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Data Archiving </a:t>
            </a:r>
            <a:endParaRPr lang="zh-CN" altLang="en-US" sz="24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gray">
          <a:xfrm>
            <a:off x="7620967" y="989682"/>
            <a:ext cx="1689100" cy="1382713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DDDDDD"/>
              </a:gs>
              <a:gs pos="100000">
                <a:srgbClr val="000000"/>
              </a:gs>
            </a:gsLst>
            <a:lin ang="5400000" scaled="1"/>
          </a:gra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8094042" y="1053182"/>
            <a:ext cx="876300" cy="1041400"/>
          </a:xfrm>
          <a:prstGeom prst="can">
            <a:avLst>
              <a:gd name="adj" fmla="val 20731"/>
            </a:avLst>
          </a:prstGeom>
          <a:gradFill rotWithShape="1">
            <a:gsLst>
              <a:gs pos="0">
                <a:srgbClr val="18185E"/>
              </a:gs>
              <a:gs pos="50000">
                <a:srgbClr val="3333CC"/>
              </a:gs>
              <a:gs pos="100000">
                <a:srgbClr val="1818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Active </a:t>
            </a:r>
          </a:p>
          <a:p>
            <a:pPr algn="ctr" eaLnBrk="1" hangingPunct="1"/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data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6552034" y="908720"/>
            <a:ext cx="866775" cy="806450"/>
            <a:chOff x="2788" y="2261"/>
            <a:chExt cx="616" cy="616"/>
          </a:xfrm>
        </p:grpSpPr>
        <p:pic>
          <p:nvPicPr>
            <p:cNvPr id="10" name="Picture 31" descr="MCj04315520000[1]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" y="2261"/>
              <a:ext cx="386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2" descr="MCj04315520000[1]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" y="2376"/>
              <a:ext cx="386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3" descr="MCj04315520000[1]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" y="2491"/>
              <a:ext cx="386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AutoShape 67"/>
          <p:cNvSpPr>
            <a:spLocks noChangeArrowheads="1"/>
          </p:cNvSpPr>
          <p:nvPr/>
        </p:nvSpPr>
        <p:spPr bwMode="auto">
          <a:xfrm>
            <a:off x="6944692" y="1429420"/>
            <a:ext cx="1284288" cy="633412"/>
          </a:xfrm>
          <a:prstGeom prst="rightArrow">
            <a:avLst>
              <a:gd name="adj1" fmla="val 63611"/>
              <a:gd name="adj2" fmla="val 42814"/>
            </a:avLst>
          </a:prstGeom>
          <a:gradFill rotWithShape="1">
            <a:gsLst>
              <a:gs pos="0">
                <a:schemeClr val="bg1">
                  <a:alpha val="76999"/>
                </a:schemeClr>
              </a:gs>
              <a:gs pos="100000">
                <a:srgbClr val="003399">
                  <a:alpha val="78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zh-CN" altLang="en-US" sz="3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gray">
          <a:xfrm>
            <a:off x="3530252" y="5503069"/>
            <a:ext cx="1620838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900" b="1" i="1" dirty="0">
                <a:solidFill>
                  <a:schemeClr val="bg1"/>
                </a:solidFill>
              </a:rPr>
              <a:t>主存储</a:t>
            </a:r>
            <a:endParaRPr lang="en-US" altLang="zh-CN" sz="900" b="1" i="1" dirty="0">
              <a:solidFill>
                <a:schemeClr val="bg1"/>
              </a:solidFill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gray">
          <a:xfrm>
            <a:off x="7689230" y="2158082"/>
            <a:ext cx="1620837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900" b="1" i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Online storage</a:t>
            </a:r>
            <a:endParaRPr lang="zh-CN" altLang="en-US" sz="9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AutoShape 19"/>
          <p:cNvSpPr>
            <a:spLocks noChangeArrowheads="1"/>
          </p:cNvSpPr>
          <p:nvPr/>
        </p:nvSpPr>
        <p:spPr bwMode="auto">
          <a:xfrm>
            <a:off x="6066805" y="1994570"/>
            <a:ext cx="877887" cy="1066800"/>
          </a:xfrm>
          <a:prstGeom prst="can">
            <a:avLst>
              <a:gd name="adj" fmla="val 21198"/>
            </a:avLst>
          </a:prstGeom>
          <a:solidFill>
            <a:srgbClr val="86A6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Inactive </a:t>
            </a:r>
          </a:p>
          <a:p>
            <a:pPr algn="ctr" eaLnBrk="1" hangingPunct="1"/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Data</a:t>
            </a:r>
          </a:p>
        </p:txBody>
      </p:sp>
      <p:sp>
        <p:nvSpPr>
          <p:cNvPr id="25" name="AutoShape 19"/>
          <p:cNvSpPr>
            <a:spLocks noChangeArrowheads="1"/>
          </p:cNvSpPr>
          <p:nvPr/>
        </p:nvSpPr>
        <p:spPr bwMode="auto">
          <a:xfrm>
            <a:off x="6066805" y="989682"/>
            <a:ext cx="877887" cy="1185863"/>
          </a:xfrm>
          <a:prstGeom prst="can">
            <a:avLst>
              <a:gd name="adj" fmla="val 23564"/>
            </a:avLst>
          </a:prstGeom>
          <a:gradFill rotWithShape="1">
            <a:gsLst>
              <a:gs pos="0">
                <a:srgbClr val="18185E"/>
              </a:gs>
              <a:gs pos="50000">
                <a:srgbClr val="3333CC"/>
              </a:gs>
              <a:gs pos="100000">
                <a:srgbClr val="1818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Active </a:t>
            </a:r>
          </a:p>
          <a:p>
            <a:pPr algn="ctr" eaLnBrk="1" hangingPunct="1"/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data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26" name="Group 63"/>
          <p:cNvGrpSpPr>
            <a:grpSpLocks/>
          </p:cNvGrpSpPr>
          <p:nvPr/>
        </p:nvGrpSpPr>
        <p:grpSpPr bwMode="auto">
          <a:xfrm>
            <a:off x="5015880" y="937295"/>
            <a:ext cx="1393825" cy="809625"/>
            <a:chOff x="-32" y="1543"/>
            <a:chExt cx="990" cy="620"/>
          </a:xfrm>
        </p:grpSpPr>
        <p:grpSp>
          <p:nvGrpSpPr>
            <p:cNvPr id="27" name="Group 62"/>
            <p:cNvGrpSpPr>
              <a:grpSpLocks/>
            </p:cNvGrpSpPr>
            <p:nvPr/>
          </p:nvGrpSpPr>
          <p:grpSpPr bwMode="auto">
            <a:xfrm>
              <a:off x="91" y="1543"/>
              <a:ext cx="867" cy="620"/>
              <a:chOff x="91" y="1543"/>
              <a:chExt cx="867" cy="620"/>
            </a:xfrm>
          </p:grpSpPr>
          <p:grpSp>
            <p:nvGrpSpPr>
              <p:cNvPr id="32" name="Group 37"/>
              <p:cNvGrpSpPr>
                <a:grpSpLocks/>
              </p:cNvGrpSpPr>
              <p:nvPr/>
            </p:nvGrpSpPr>
            <p:grpSpPr bwMode="auto">
              <a:xfrm>
                <a:off x="342" y="1547"/>
                <a:ext cx="616" cy="616"/>
                <a:chOff x="360" y="1547"/>
                <a:chExt cx="616" cy="616"/>
              </a:xfrm>
            </p:grpSpPr>
            <p:pic>
              <p:nvPicPr>
                <p:cNvPr id="41" name="Picture 28" descr="MCj04315520000[1]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" y="1547"/>
                  <a:ext cx="386" cy="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29" descr="MCj04315520000[1]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" y="1662"/>
                  <a:ext cx="386" cy="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30" descr="MCj04315520000[1]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0" y="1777"/>
                  <a:ext cx="386" cy="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216" y="1547"/>
                <a:ext cx="616" cy="616"/>
                <a:chOff x="360" y="1547"/>
                <a:chExt cx="616" cy="616"/>
              </a:xfrm>
            </p:grpSpPr>
            <p:pic>
              <p:nvPicPr>
                <p:cNvPr id="38" name="Picture 47" descr="MCj04315520000[1]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" y="1547"/>
                  <a:ext cx="386" cy="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48" descr="MCj04315520000[1]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" y="1662"/>
                  <a:ext cx="386" cy="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49" descr="MCj04315520000[1]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0" y="1777"/>
                  <a:ext cx="386" cy="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4" name="Group 54"/>
              <p:cNvGrpSpPr>
                <a:grpSpLocks/>
              </p:cNvGrpSpPr>
              <p:nvPr/>
            </p:nvGrpSpPr>
            <p:grpSpPr bwMode="auto">
              <a:xfrm>
                <a:off x="91" y="1543"/>
                <a:ext cx="616" cy="616"/>
                <a:chOff x="360" y="1547"/>
                <a:chExt cx="616" cy="616"/>
              </a:xfrm>
            </p:grpSpPr>
            <p:pic>
              <p:nvPicPr>
                <p:cNvPr id="35" name="Picture 55" descr="MCj04315520000[1]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" y="1547"/>
                  <a:ext cx="386" cy="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56" descr="MCj04315520000[1]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" y="1662"/>
                  <a:ext cx="386" cy="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57" descr="MCj04315520000[1]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0" y="1777"/>
                  <a:ext cx="386" cy="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8" name="Group 58"/>
            <p:cNvGrpSpPr>
              <a:grpSpLocks/>
            </p:cNvGrpSpPr>
            <p:nvPr/>
          </p:nvGrpSpPr>
          <p:grpSpPr bwMode="auto">
            <a:xfrm>
              <a:off x="-32" y="1544"/>
              <a:ext cx="616" cy="616"/>
              <a:chOff x="360" y="1547"/>
              <a:chExt cx="616" cy="616"/>
            </a:xfrm>
          </p:grpSpPr>
          <p:pic>
            <p:nvPicPr>
              <p:cNvPr id="29" name="Picture 59" descr="MCj04315520000[1]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1547"/>
                <a:ext cx="386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60" descr="MCj04315520000[1]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" y="1662"/>
                <a:ext cx="386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61" descr="MCj04315520000[1]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" y="1777"/>
                <a:ext cx="386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" name="组合 51"/>
          <p:cNvGrpSpPr/>
          <p:nvPr/>
        </p:nvGrpSpPr>
        <p:grpSpPr>
          <a:xfrm>
            <a:off x="6743080" y="2099345"/>
            <a:ext cx="5472112" cy="1193800"/>
            <a:chOff x="6743080" y="2099345"/>
            <a:chExt cx="5472112" cy="1193800"/>
          </a:xfrm>
        </p:grpSpPr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>
              <a:off x="6743080" y="2469232"/>
              <a:ext cx="3106737" cy="633413"/>
            </a:xfrm>
            <a:prstGeom prst="rightArrow">
              <a:avLst>
                <a:gd name="adj1" fmla="val 63611"/>
                <a:gd name="adj2" fmla="val 103568"/>
              </a:avLst>
            </a:prstGeom>
            <a:gradFill rotWithShape="1">
              <a:gsLst>
                <a:gs pos="0">
                  <a:schemeClr val="bg1">
                    <a:alpha val="5000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endParaRPr lang="zh-CN" altLang="en-US" sz="3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9849817" y="2413670"/>
              <a:ext cx="2365375" cy="879475"/>
              <a:chOff x="9849817" y="2413670"/>
              <a:chExt cx="2365375" cy="879475"/>
            </a:xfrm>
          </p:grpSpPr>
          <p:sp>
            <p:nvSpPr>
              <p:cNvPr id="4" name="Rectangle 5"/>
              <p:cNvSpPr>
                <a:spLocks noChangeArrowheads="1"/>
              </p:cNvSpPr>
              <p:nvPr/>
            </p:nvSpPr>
            <p:spPr bwMode="gray">
              <a:xfrm>
                <a:off x="9849817" y="2413670"/>
                <a:ext cx="2365375" cy="879475"/>
              </a:xfrm>
              <a:prstGeom prst="rect">
                <a:avLst/>
              </a:prstGeom>
              <a:gradFill rotWithShape="1">
                <a:gsLst>
                  <a:gs pos="0">
                    <a:srgbClr val="008000">
                      <a:alpha val="97000"/>
                    </a:srgbClr>
                  </a:gs>
                  <a:gs pos="50000">
                    <a:srgbClr val="000000"/>
                  </a:gs>
                  <a:gs pos="100000">
                    <a:srgbClr val="008000">
                      <a:alpha val="97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lIns="0" tIns="0" rIns="0" bIns="0" anchor="ctr"/>
              <a:lstStyle/>
              <a:p>
                <a:pPr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AutoShape 10"/>
              <p:cNvSpPr>
                <a:spLocks noChangeArrowheads="1"/>
              </p:cNvSpPr>
              <p:nvPr/>
            </p:nvSpPr>
            <p:spPr bwMode="auto">
              <a:xfrm>
                <a:off x="10054605" y="2539082"/>
                <a:ext cx="876300" cy="546100"/>
              </a:xfrm>
              <a:prstGeom prst="can">
                <a:avLst>
                  <a:gd name="adj" fmla="val 41491"/>
                </a:avLst>
              </a:prstGeom>
              <a:solidFill>
                <a:srgbClr val="86A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1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itchFamily="34" charset="0"/>
                  </a:rPr>
                  <a:t>Long term</a:t>
                </a:r>
                <a:endParaRPr lang="zh-CN" altLang="en-US" sz="1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9" name="Text Box 20"/>
              <p:cNvSpPr txBox="1">
                <a:spLocks noChangeArrowheads="1"/>
              </p:cNvSpPr>
              <p:nvPr/>
            </p:nvSpPr>
            <p:spPr bwMode="gray">
              <a:xfrm>
                <a:off x="10121280" y="3142332"/>
                <a:ext cx="1620837" cy="138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/>
                <a:r>
                  <a:rPr lang="en-US" altLang="zh-CN" sz="900" b="1" i="1" dirty="0" smtClean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Near/Offline Storage</a:t>
                </a:r>
                <a:endParaRPr lang="zh-CN" altLang="en-US" sz="9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0" name="Picture 21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94467" y="2632745"/>
                <a:ext cx="517525" cy="407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AutoShape 22"/>
              <p:cNvSpPr>
                <a:spLocks noChangeArrowheads="1"/>
              </p:cNvSpPr>
              <p:nvPr/>
            </p:nvSpPr>
            <p:spPr bwMode="auto">
              <a:xfrm>
                <a:off x="11496600" y="2718569"/>
                <a:ext cx="446087" cy="206375"/>
              </a:xfrm>
              <a:prstGeom prst="roundRect">
                <a:avLst>
                  <a:gd name="adj" fmla="val 16667"/>
                </a:avLst>
              </a:prstGeom>
              <a:solidFill>
                <a:srgbClr val="C0C0C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buClr>
                    <a:schemeClr val="accent2"/>
                  </a:buClr>
                  <a:buFont typeface="Wingdings" pitchFamily="2" charset="2"/>
                  <a:buNone/>
                </a:pPr>
                <a:r>
                  <a:rPr lang="en-US" altLang="zh-CN" sz="9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itchFamily="34" charset="0"/>
                  </a:rPr>
                  <a:t>tape</a:t>
                </a:r>
              </a:p>
              <a:p>
                <a:pPr algn="ctr" eaLnBrk="1" hangingPunct="1">
                  <a:buClr>
                    <a:schemeClr val="accent2"/>
                  </a:buClr>
                  <a:buFont typeface="Wingdings" pitchFamily="2" charset="2"/>
                  <a:buNone/>
                </a:pPr>
                <a:r>
                  <a:rPr lang="en-US" altLang="zh-CN" sz="9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itchFamily="34" charset="0"/>
                  </a:rPr>
                  <a:t>tape</a:t>
                </a:r>
              </a:p>
              <a:p>
                <a:pPr algn="ctr" eaLnBrk="1" hangingPunct="1">
                  <a:buClr>
                    <a:schemeClr val="accent2"/>
                  </a:buClr>
                  <a:buFont typeface="Wingdings" pitchFamily="2" charset="2"/>
                  <a:buNone/>
                </a:pPr>
                <a:r>
                  <a:rPr lang="en-US" altLang="zh-CN" sz="9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itchFamily="34" charset="0"/>
                  </a:rPr>
                  <a:t>disk</a:t>
                </a:r>
                <a:endPara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22" name="AutoShape 23"/>
              <p:cNvSpPr>
                <a:spLocks noChangeArrowheads="1"/>
              </p:cNvSpPr>
              <p:nvPr/>
            </p:nvSpPr>
            <p:spPr bwMode="auto">
              <a:xfrm rot="16383662">
                <a:off x="10791999" y="2604963"/>
                <a:ext cx="533400" cy="525463"/>
              </a:xfrm>
              <a:prstGeom prst="downArrow">
                <a:avLst>
                  <a:gd name="adj1" fmla="val 58880"/>
                  <a:gd name="adj2" fmla="val 33866"/>
                </a:avLst>
              </a:prstGeom>
              <a:gradFill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3" name="Picture 17" descr="MCj04315520000[1]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967" y="2099345"/>
              <a:ext cx="544513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 Box 45"/>
            <p:cNvSpPr txBox="1">
              <a:spLocks noChangeArrowheads="1"/>
            </p:cNvSpPr>
            <p:nvPr/>
          </p:nvSpPr>
          <p:spPr bwMode="gray">
            <a:xfrm>
              <a:off x="6931810" y="2596629"/>
              <a:ext cx="18695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200" b="1" i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Archiving </a:t>
              </a:r>
              <a:r>
                <a:rPr lang="en-US" altLang="zh-CN" sz="1200" b="1" i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Arial" pitchFamily="34" charset="0"/>
                </a:rPr>
                <a:t>and Long-term Storage</a:t>
              </a:r>
              <a:endParaRPr lang="zh-CN" altLang="en-US" sz="12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sp>
        <p:nvSpPr>
          <p:cNvPr id="46" name="Text Box 47"/>
          <p:cNvSpPr txBox="1">
            <a:spLocks noChangeArrowheads="1"/>
          </p:cNvSpPr>
          <p:nvPr/>
        </p:nvSpPr>
        <p:spPr bwMode="gray">
          <a:xfrm>
            <a:off x="6809755" y="1618332"/>
            <a:ext cx="12842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1200" b="1" i="1"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keep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35469" y="3043652"/>
            <a:ext cx="16833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roduce system data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2"/>
          <p:cNvSpPr>
            <a:spLocks noChangeArrowheads="1"/>
          </p:cNvSpPr>
          <p:nvPr/>
        </p:nvSpPr>
        <p:spPr bwMode="auto">
          <a:xfrm>
            <a:off x="83273" y="908720"/>
            <a:ext cx="4932607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Online storage for active data access only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Moving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inactive, not commonly used data to near/offline storage, reduced cost and save for long term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Archiving system classification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Tape library archiving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Disk media archiving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sz="1200" dirty="0" err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ParaStor</a:t>
            </a: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implementation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）</a:t>
            </a:r>
            <a:endParaRPr lang="en-US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Disk library archiving</a:t>
            </a:r>
          </a:p>
        </p:txBody>
      </p:sp>
      <p:sp>
        <p:nvSpPr>
          <p:cNvPr id="65" name="右箭头 64"/>
          <p:cNvSpPr/>
          <p:nvPr/>
        </p:nvSpPr>
        <p:spPr>
          <a:xfrm>
            <a:off x="7051002" y="2630096"/>
            <a:ext cx="1514227" cy="320773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下箭头 65"/>
          <p:cNvSpPr/>
          <p:nvPr/>
        </p:nvSpPr>
        <p:spPr>
          <a:xfrm>
            <a:off x="8947561" y="3050915"/>
            <a:ext cx="368055" cy="748308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" name="组合 68"/>
          <p:cNvGrpSpPr/>
          <p:nvPr/>
        </p:nvGrpSpPr>
        <p:grpSpPr>
          <a:xfrm>
            <a:off x="8420199" y="2395350"/>
            <a:ext cx="1678831" cy="529594"/>
            <a:chOff x="8420199" y="2395350"/>
            <a:chExt cx="1678831" cy="529594"/>
          </a:xfrm>
        </p:grpSpPr>
        <p:pic>
          <p:nvPicPr>
            <p:cNvPr id="53" name="Picture 3" descr="C:\Users\wufei\Documents\Tencent Files\337209497\Image\C2C\G%U7_6GJHRZK%VI6JG$TJ%Y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280" y="2691353"/>
              <a:ext cx="816515" cy="233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8420199" y="2395350"/>
              <a:ext cx="16788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Archiving controller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8760296" y="3861048"/>
            <a:ext cx="792088" cy="1608276"/>
            <a:chOff x="8616280" y="3861048"/>
            <a:chExt cx="792088" cy="1608276"/>
          </a:xfrm>
        </p:grpSpPr>
        <p:grpSp>
          <p:nvGrpSpPr>
            <p:cNvPr id="56" name="组合 55"/>
            <p:cNvGrpSpPr/>
            <p:nvPr/>
          </p:nvGrpSpPr>
          <p:grpSpPr>
            <a:xfrm>
              <a:off x="8616280" y="3861048"/>
              <a:ext cx="742586" cy="962600"/>
              <a:chOff x="9889918" y="4077072"/>
              <a:chExt cx="742586" cy="962600"/>
            </a:xfrm>
          </p:grpSpPr>
          <p:pic>
            <p:nvPicPr>
              <p:cNvPr id="54" name="图片 7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889918" y="4077072"/>
                <a:ext cx="374531" cy="962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图片 54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257973" y="4077072"/>
                <a:ext cx="374531" cy="962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8" name="TextBox 67"/>
            <p:cNvSpPr txBox="1"/>
            <p:nvPr/>
          </p:nvSpPr>
          <p:spPr>
            <a:xfrm>
              <a:off x="8630493" y="4869160"/>
              <a:ext cx="77787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Offline System</a:t>
              </a:r>
              <a:b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1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ParaStor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062067" y="2467078"/>
            <a:ext cx="1024632" cy="682139"/>
            <a:chOff x="3503712" y="4342348"/>
            <a:chExt cx="1024632" cy="682139"/>
          </a:xfrm>
        </p:grpSpPr>
        <p:pic>
          <p:nvPicPr>
            <p:cNvPr id="71" name="Picture 5" descr="C:\Users\tatanacio\AppData\Local\Microsoft\Windows\Temporary Internet Files\Content.IE5\GPES99Z1\MC900432599[1]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744" y="4342348"/>
              <a:ext cx="43180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5" descr="C:\Users\tatanacio\AppData\Local\Microsoft\Windows\Temporary Internet Files\Content.IE5\GPES99Z1\MC900432599[1]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144" y="4494748"/>
              <a:ext cx="43180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5" descr="C:\Users\tatanacio\AppData\Local\Microsoft\Windows\Temporary Internet Files\Content.IE5\GPES99Z1\MC900432599[1]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544" y="4647148"/>
              <a:ext cx="43180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5" descr="C:\Users\tatanacio\AppData\Local\Microsoft\Windows\Temporary Internet Files\Content.IE5\GPES99Z1\MC900432599[1]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712" y="4437112"/>
              <a:ext cx="43180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5" descr="C:\Users\tatanacio\AppData\Local\Microsoft\Windows\Temporary Internet Files\Content.IE5\GPES99Z1\MC900432599[1]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112" y="4589512"/>
              <a:ext cx="43180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5" descr="C:\Users\tatanacio\AppData\Local\Microsoft\Windows\Temporary Internet Files\Content.IE5\GPES99Z1\MC900432599[1]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512" y="4741912"/>
              <a:ext cx="43180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1" name="组合 110"/>
          <p:cNvGrpSpPr/>
          <p:nvPr/>
        </p:nvGrpSpPr>
        <p:grpSpPr>
          <a:xfrm>
            <a:off x="116706" y="3645024"/>
            <a:ext cx="1663700" cy="2736304"/>
            <a:chOff x="1352550" y="3914552"/>
            <a:chExt cx="1663700" cy="1890712"/>
          </a:xfrm>
        </p:grpSpPr>
        <p:sp>
          <p:nvSpPr>
            <p:cNvPr id="96" name="MH_Text_1"/>
            <p:cNvSpPr/>
            <p:nvPr>
              <p:custDataLst>
                <p:tags r:id="rId16"/>
              </p:custDataLst>
            </p:nvPr>
          </p:nvSpPr>
          <p:spPr>
            <a:xfrm>
              <a:off x="1352550" y="3914552"/>
              <a:ext cx="1663700" cy="1747837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EAEAEA"/>
              </a:solidFill>
            </a:ln>
            <a:effectLst>
              <a:outerShdw blurRad="63500" sx="102000" sy="102000" algn="ctr" rotWithShape="0">
                <a:schemeClr val="accent1">
                  <a:alpha val="40000"/>
                </a:schemeClr>
              </a:outerShdw>
            </a:effectLst>
          </p:spPr>
          <p:txBody>
            <a:bodyPr tIns="432000" bIns="144000" anchor="ctr">
              <a:normAutofit fontScale="85000" lnSpcReduction="10000"/>
            </a:bodyPr>
            <a:lstStyle/>
            <a:p>
              <a:pPr marL="285750" indent="-2857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Archiving controller (2U12,binode symmetric system)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or embedded into archiving system node</a:t>
              </a:r>
            </a:p>
            <a:p>
              <a:pPr marL="285750" indent="-2857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Origin system</a:t>
              </a:r>
              <a:r>
                <a:rPr lang="zh-CN" altLang="en-US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supports NAS protocol</a:t>
              </a:r>
            </a:p>
            <a:p>
              <a:pPr marL="285750" indent="-2857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Archiving system</a:t>
              </a:r>
              <a:r>
                <a:rPr lang="zh-CN" altLang="en-US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200" dirty="0" err="1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ParaStor</a:t>
              </a:r>
              <a:r>
                <a:rPr lang="en-US" altLang="zh-CN" sz="1200" dirty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storage</a:t>
              </a:r>
              <a:endParaRPr lang="en-US" altLang="zh-CN" sz="12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MH_Other_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689100" y="5517927"/>
              <a:ext cx="992188" cy="2873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MH_SubTitle_1"/>
            <p:cNvSpPr txBox="1"/>
            <p:nvPr>
              <p:custDataLst>
                <p:tags r:id="rId18"/>
              </p:custDataLst>
            </p:nvPr>
          </p:nvSpPr>
          <p:spPr>
            <a:xfrm>
              <a:off x="1352550" y="3914552"/>
              <a:ext cx="1663700" cy="406400"/>
            </a:xfrm>
            <a:prstGeom prst="rect">
              <a:avLst/>
            </a:prstGeom>
            <a:noFill/>
          </p:spPr>
          <p:txBody>
            <a:bodyPr lIns="0" tIns="0" rIns="0" bIns="0" anchor="ctr">
              <a:norm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05266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 smtClean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</a:rPr>
                <a:t>Framework</a:t>
              </a:r>
              <a:endPara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99" name="MH_Other_2"/>
            <p:cNvCxnSpPr/>
            <p:nvPr>
              <p:custDataLst>
                <p:tags r:id="rId19"/>
              </p:custDataLst>
            </p:nvPr>
          </p:nvCxnSpPr>
          <p:spPr>
            <a:xfrm>
              <a:off x="1422400" y="4213085"/>
              <a:ext cx="1525588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MH_Other_3"/>
            <p:cNvCxnSpPr/>
            <p:nvPr>
              <p:custDataLst>
                <p:tags r:id="rId20"/>
              </p:custDataLst>
            </p:nvPr>
          </p:nvCxnSpPr>
          <p:spPr>
            <a:xfrm>
              <a:off x="1971675" y="4213085"/>
              <a:ext cx="42545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组合 111"/>
          <p:cNvGrpSpPr/>
          <p:nvPr/>
        </p:nvGrpSpPr>
        <p:grpSpPr>
          <a:xfrm>
            <a:off x="2037267" y="3645024"/>
            <a:ext cx="1663700" cy="2736304"/>
            <a:chOff x="3762375" y="3914552"/>
            <a:chExt cx="1663700" cy="1890712"/>
          </a:xfrm>
        </p:grpSpPr>
        <p:sp>
          <p:nvSpPr>
            <p:cNvPr id="101" name="MH_Text_2"/>
            <p:cNvSpPr/>
            <p:nvPr>
              <p:custDataLst>
                <p:tags r:id="rId11"/>
              </p:custDataLst>
            </p:nvPr>
          </p:nvSpPr>
          <p:spPr>
            <a:xfrm>
              <a:off x="3762375" y="3914552"/>
              <a:ext cx="1663700" cy="1747837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EAEAEA"/>
              </a:solidFill>
            </a:ln>
            <a:effectLst>
              <a:outerShdw blurRad="63500" sx="102000" sy="102000" algn="ctr" rotWithShape="0">
                <a:schemeClr val="accent2">
                  <a:alpha val="40000"/>
                </a:schemeClr>
              </a:outerShdw>
            </a:effectLst>
          </p:spPr>
          <p:txBody>
            <a:bodyPr tIns="432000" bIns="144000" anchor="ctr">
              <a:normAutofit fontScale="92500" lnSpcReduction="10000"/>
            </a:bodyPr>
            <a:lstStyle/>
            <a:p>
              <a:pPr marL="285750" indent="-2857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Manual or automatic execution</a:t>
              </a:r>
            </a:p>
            <a:p>
              <a:pPr marL="285750" indent="-2857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Supports file name, access time, file size etc.</a:t>
              </a:r>
            </a:p>
            <a:p>
              <a:pPr marL="285750" indent="-2857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Specific task priority and execution </a:t>
              </a:r>
            </a:p>
            <a:p>
              <a:pPr marL="285750" indent="-2857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Offline file retrieval</a:t>
              </a:r>
            </a:p>
          </p:txBody>
        </p:sp>
        <p:sp>
          <p:nvSpPr>
            <p:cNvPr id="102" name="MH_Other_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097338" y="5517927"/>
              <a:ext cx="992187" cy="2873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 eaLnBrk="1" hangingPunct="1"/>
              <a:endPara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MH_SubTitle_2"/>
            <p:cNvSpPr txBox="1"/>
            <p:nvPr>
              <p:custDataLst>
                <p:tags r:id="rId13"/>
              </p:custDataLst>
            </p:nvPr>
          </p:nvSpPr>
          <p:spPr>
            <a:xfrm>
              <a:off x="3762375" y="3914552"/>
              <a:ext cx="1663700" cy="406400"/>
            </a:xfrm>
            <a:prstGeom prst="rect">
              <a:avLst/>
            </a:prstGeom>
            <a:noFill/>
          </p:spPr>
          <p:txBody>
            <a:bodyPr lIns="0" tIns="0" rIns="0" bIns="0" anchor="ctr">
              <a:norm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05266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 smtClean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</a:rPr>
                <a:t>Strategy</a:t>
              </a:r>
              <a:endParaRPr lang="zh-CN" altLang="en-US" sz="1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104" name="MH_Other_5"/>
            <p:cNvCxnSpPr/>
            <p:nvPr>
              <p:custDataLst>
                <p:tags r:id="rId14"/>
              </p:custDataLst>
            </p:nvPr>
          </p:nvCxnSpPr>
          <p:spPr>
            <a:xfrm>
              <a:off x="3832225" y="4213085"/>
              <a:ext cx="1524000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MH_Other_6"/>
            <p:cNvCxnSpPr/>
            <p:nvPr>
              <p:custDataLst>
                <p:tags r:id="rId15"/>
              </p:custDataLst>
            </p:nvPr>
          </p:nvCxnSpPr>
          <p:spPr>
            <a:xfrm>
              <a:off x="4381500" y="4213085"/>
              <a:ext cx="42545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>
            <a:off x="6104022" y="3641880"/>
            <a:ext cx="1670391" cy="2750087"/>
            <a:chOff x="5997652" y="3905028"/>
            <a:chExt cx="1670391" cy="1900236"/>
          </a:xfrm>
        </p:grpSpPr>
        <p:sp>
          <p:nvSpPr>
            <p:cNvPr id="106" name="MH_Text_3"/>
            <p:cNvSpPr/>
            <p:nvPr>
              <p:custDataLst>
                <p:tags r:id="rId6"/>
              </p:custDataLst>
            </p:nvPr>
          </p:nvSpPr>
          <p:spPr>
            <a:xfrm>
              <a:off x="6002756" y="3914552"/>
              <a:ext cx="1665287" cy="1747837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EAEAEA"/>
              </a:solidFill>
            </a:ln>
            <a:effectLst>
              <a:outerShdw blurRad="63500" sx="102000" sy="102000" algn="ctr" rotWithShape="0">
                <a:schemeClr val="accent3">
                  <a:alpha val="40000"/>
                </a:schemeClr>
              </a:outerShdw>
            </a:effectLst>
          </p:spPr>
          <p:txBody>
            <a:bodyPr tIns="432000" bIns="144000" anchor="ctr">
              <a:normAutofit/>
            </a:bodyPr>
            <a:lstStyle/>
            <a:p>
              <a:pPr marL="171450" indent="-1714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Petroleum Energy</a:t>
              </a:r>
            </a:p>
            <a:p>
              <a:pPr marL="171450" indent="-1714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Stellate remote sensing</a:t>
              </a:r>
            </a:p>
            <a:p>
              <a:pPr marL="171450" indent="-1714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Remote control</a:t>
              </a:r>
              <a:endParaRPr lang="en-US" altLang="zh-CN" sz="12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MH_Other_7"/>
            <p:cNvSpPr/>
            <p:nvPr>
              <p:custDataLst>
                <p:tags r:id="rId7"/>
              </p:custDataLst>
            </p:nvPr>
          </p:nvSpPr>
          <p:spPr>
            <a:xfrm>
              <a:off x="6507163" y="5517927"/>
              <a:ext cx="992187" cy="287337"/>
            </a:xfrm>
            <a:prstGeom prst="rect">
              <a:avLst/>
            </a:prstGeom>
            <a:solidFill>
              <a:schemeClr val="accent3"/>
            </a:solidFill>
          </p:spPr>
          <p:txBody>
            <a:bodyPr lIns="0" tIns="0" rIns="0" bIns="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 err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MH_SubTitle_3"/>
            <p:cNvSpPr txBox="1"/>
            <p:nvPr>
              <p:custDataLst>
                <p:tags r:id="rId8"/>
              </p:custDataLst>
            </p:nvPr>
          </p:nvSpPr>
          <p:spPr>
            <a:xfrm>
              <a:off x="5997652" y="3905028"/>
              <a:ext cx="1665287" cy="406400"/>
            </a:xfrm>
            <a:prstGeom prst="rect">
              <a:avLst/>
            </a:prstGeom>
            <a:noFill/>
          </p:spPr>
          <p:txBody>
            <a:bodyPr lIns="0" tIns="0" rIns="0" bIns="0" anchor="ctr">
              <a:norm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05266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 smtClean="0">
                  <a:solidFill>
                    <a:schemeClr val="accent3">
                      <a:lumMod val="75000"/>
                    </a:schemeClr>
                  </a:solidFill>
                  <a:latin typeface="微软雅黑" panose="020B0503020204020204" pitchFamily="34" charset="-122"/>
                </a:rPr>
                <a:t>Application Scenarios</a:t>
              </a:r>
              <a:endPara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109" name="MH_Other_8"/>
            <p:cNvCxnSpPr/>
            <p:nvPr>
              <p:custDataLst>
                <p:tags r:id="rId9"/>
              </p:custDataLst>
            </p:nvPr>
          </p:nvCxnSpPr>
          <p:spPr>
            <a:xfrm>
              <a:off x="6093132" y="4327550"/>
              <a:ext cx="1525587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MH_Other_9"/>
            <p:cNvCxnSpPr/>
            <p:nvPr>
              <p:custDataLst>
                <p:tags r:id="rId10"/>
              </p:custDataLst>
            </p:nvPr>
          </p:nvCxnSpPr>
          <p:spPr>
            <a:xfrm>
              <a:off x="6553787" y="4320952"/>
              <a:ext cx="427037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组合 123"/>
          <p:cNvGrpSpPr/>
          <p:nvPr/>
        </p:nvGrpSpPr>
        <p:grpSpPr>
          <a:xfrm>
            <a:off x="3957828" y="3645024"/>
            <a:ext cx="1665288" cy="2736303"/>
            <a:chOff x="6294438" y="4005163"/>
            <a:chExt cx="1665288" cy="1890713"/>
          </a:xfrm>
        </p:grpSpPr>
        <p:sp>
          <p:nvSpPr>
            <p:cNvPr id="119" name="MH_Text_5"/>
            <p:cNvSpPr/>
            <p:nvPr>
              <p:custDataLst>
                <p:tags r:id="rId1"/>
              </p:custDataLst>
            </p:nvPr>
          </p:nvSpPr>
          <p:spPr>
            <a:xfrm>
              <a:off x="6294438" y="4005163"/>
              <a:ext cx="1665288" cy="174625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EAEAEA"/>
              </a:solidFill>
            </a:ln>
            <a:effectLst>
              <a:outerShdw blurRad="63500" sx="102000" sy="102000" algn="ctr" rotWithShape="0">
                <a:schemeClr val="accent6">
                  <a:alpha val="40000"/>
                </a:schemeClr>
              </a:outerShdw>
            </a:effectLst>
          </p:spPr>
          <p:txBody>
            <a:bodyPr tIns="432000" bIns="144000" anchor="ctr">
              <a:normAutofit fontScale="85000" lnSpcReduction="10000"/>
            </a:bodyPr>
            <a:lstStyle/>
            <a:p>
              <a:pPr marL="171450" indent="-1714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Single node archiving/relocation performance</a:t>
              </a:r>
              <a:r>
                <a:rPr lang="zh-CN" altLang="en-US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1.5GB/s</a:t>
              </a:r>
              <a:r>
                <a:rPr lang="zh-CN" altLang="en-US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2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Supports concurrent and breakpoint execution</a:t>
              </a:r>
            </a:p>
            <a:p>
              <a:pPr marL="171450" indent="-1714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Offline data inspection ensures data consistency </a:t>
              </a:r>
            </a:p>
            <a:p>
              <a:pPr marL="171450" indent="-17145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  <a:defRPr/>
              </a:pPr>
              <a:r>
                <a:rPr lang="en-US" altLang="zh-CN" sz="12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Reduces power consumption</a:t>
              </a:r>
            </a:p>
          </p:txBody>
        </p:sp>
        <p:sp>
          <p:nvSpPr>
            <p:cNvPr id="120" name="MH_Other_13"/>
            <p:cNvSpPr/>
            <p:nvPr>
              <p:custDataLst>
                <p:tags r:id="rId2"/>
              </p:custDataLst>
            </p:nvPr>
          </p:nvSpPr>
          <p:spPr>
            <a:xfrm>
              <a:off x="6630988" y="5608538"/>
              <a:ext cx="992188" cy="287338"/>
            </a:xfrm>
            <a:prstGeom prst="rect">
              <a:avLst/>
            </a:prstGeom>
            <a:solidFill>
              <a:schemeClr val="accent6"/>
            </a:solidFill>
          </p:spPr>
          <p:txBody>
            <a:bodyPr lIns="0" tIns="0" rIns="0" bIns="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 err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MH_SubTitle_5"/>
            <p:cNvSpPr txBox="1"/>
            <p:nvPr>
              <p:custDataLst>
                <p:tags r:id="rId3"/>
              </p:custDataLst>
            </p:nvPr>
          </p:nvSpPr>
          <p:spPr>
            <a:xfrm>
              <a:off x="6294438" y="4005163"/>
              <a:ext cx="1665288" cy="404813"/>
            </a:xfrm>
            <a:prstGeom prst="rect">
              <a:avLst/>
            </a:prstGeom>
            <a:noFill/>
          </p:spPr>
          <p:txBody>
            <a:bodyPr lIns="0" tIns="0" rIns="0" bIns="0" anchor="ctr">
              <a:norm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05266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 smtClean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</a:rPr>
                <a:t>Advantages</a:t>
              </a:r>
              <a:endParaRPr lang="zh-CN" altLang="en-US" sz="1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122" name="MH_Other_14"/>
            <p:cNvCxnSpPr/>
            <p:nvPr>
              <p:custDataLst>
                <p:tags r:id="rId4"/>
              </p:custDataLst>
            </p:nvPr>
          </p:nvCxnSpPr>
          <p:spPr>
            <a:xfrm>
              <a:off x="6364288" y="4303697"/>
              <a:ext cx="1525588" cy="0"/>
            </a:xfrm>
            <a:prstGeom prst="line">
              <a:avLst/>
            </a:prstGeom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MH_Other_15"/>
            <p:cNvCxnSpPr/>
            <p:nvPr>
              <p:custDataLst>
                <p:tags r:id="rId5"/>
              </p:custDataLst>
            </p:nvPr>
          </p:nvCxnSpPr>
          <p:spPr>
            <a:xfrm>
              <a:off x="6913563" y="4303697"/>
              <a:ext cx="427038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69" name="组合 7168"/>
          <p:cNvGrpSpPr/>
          <p:nvPr/>
        </p:nvGrpSpPr>
        <p:grpSpPr>
          <a:xfrm>
            <a:off x="6214467" y="3532508"/>
            <a:ext cx="5966403" cy="2962275"/>
            <a:chOff x="5866254" y="3419052"/>
            <a:chExt cx="5966403" cy="296227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254" y="3419052"/>
              <a:ext cx="5966403" cy="296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8" name="TextBox 7167"/>
            <p:cNvSpPr txBox="1"/>
            <p:nvPr/>
          </p:nvSpPr>
          <p:spPr>
            <a:xfrm>
              <a:off x="5906455" y="3460358"/>
              <a:ext cx="1782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Archiving strategy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73" name="组合 7172"/>
          <p:cNvGrpSpPr/>
          <p:nvPr/>
        </p:nvGrpSpPr>
        <p:grpSpPr>
          <a:xfrm>
            <a:off x="7224877" y="3302130"/>
            <a:ext cx="3619599" cy="3278622"/>
            <a:chOff x="7111012" y="3184337"/>
            <a:chExt cx="3619599" cy="3278622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012" y="3184337"/>
              <a:ext cx="3619599" cy="327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2" name="TextBox 7171"/>
            <p:cNvSpPr txBox="1"/>
            <p:nvPr/>
          </p:nvSpPr>
          <p:spPr>
            <a:xfrm>
              <a:off x="7709730" y="3195325"/>
              <a:ext cx="1999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Strategy setting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75" name="组合 7174"/>
          <p:cNvGrpSpPr/>
          <p:nvPr/>
        </p:nvGrpSpPr>
        <p:grpSpPr>
          <a:xfrm>
            <a:off x="5679439" y="3937910"/>
            <a:ext cx="6518665" cy="946673"/>
            <a:chOff x="5661478" y="4395823"/>
            <a:chExt cx="6518665" cy="946673"/>
          </a:xfrm>
        </p:grpSpPr>
        <p:pic>
          <p:nvPicPr>
            <p:cNvPr id="7174" name="Picture 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1478" y="4395823"/>
              <a:ext cx="6518665" cy="94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" name="TextBox 138"/>
            <p:cNvSpPr txBox="1"/>
            <p:nvPr/>
          </p:nvSpPr>
          <p:spPr>
            <a:xfrm>
              <a:off x="6096000" y="4437112"/>
              <a:ext cx="1449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File index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7172"/>
          <p:cNvGrpSpPr/>
          <p:nvPr/>
        </p:nvGrpSpPr>
        <p:grpSpPr>
          <a:xfrm>
            <a:off x="7750553" y="3249644"/>
            <a:ext cx="3619599" cy="3278622"/>
            <a:chOff x="7111012" y="3184337"/>
            <a:chExt cx="3619599" cy="3278622"/>
          </a:xfrm>
        </p:grpSpPr>
        <p:pic>
          <p:nvPicPr>
            <p:cNvPr id="115" name="Picture 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012" y="3184337"/>
              <a:ext cx="3619599" cy="327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Box 115"/>
            <p:cNvSpPr txBox="1"/>
            <p:nvPr/>
          </p:nvSpPr>
          <p:spPr>
            <a:xfrm>
              <a:off x="7709730" y="3195325"/>
              <a:ext cx="1999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Strategy setting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7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60062E-6 1.48148E-6 C 0.00846 -0.0044 0.01705 0.00116 0.02525 0.00162 C 0.05064 0.00278 0.15946 0.0044 0.17782 0.00463 C 0.18654 0.02014 0.17834 0.00417 0.18042 0.05903 C 0.18068 0.06528 0.18224 0.07755 0.18224 0.07755 C 0.18289 0.0956 0.18302 0.11412 0.18485 0.13194 C 0.18459 0.16088 0.18446 0.18981 0.18394 0.21875 C 0.18367 0.23542 0.18537 0.23171 0.18224 0.23727 L 0.18836 0.23727 " pathEditMode="relative" ptsTypes="fffffffAA">
                                      <p:cBhvr>
                                        <p:cTn id="4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5" grpId="0" animBg="1"/>
      <p:bldP spid="6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err="1" smtClean="0"/>
              <a:t>QoS</a:t>
            </a:r>
            <a:r>
              <a:rPr lang="zh-CN" altLang="en-US" dirty="0" smtClean="0"/>
              <a:t>（</a:t>
            </a:r>
            <a:r>
              <a:rPr lang="en-US" altLang="zh-CN" dirty="0" smtClean="0"/>
              <a:t>Quality of Service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6712" y="1549844"/>
            <a:ext cx="448683" cy="379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4791" y="2132855"/>
            <a:ext cx="410967" cy="378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4791" y="2780928"/>
            <a:ext cx="390846" cy="37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9953" y="1583515"/>
            <a:ext cx="448683" cy="379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7669" y="2132854"/>
            <a:ext cx="410967" cy="378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3421" y="2770264"/>
            <a:ext cx="390846" cy="3780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35" y="2060848"/>
            <a:ext cx="708265" cy="63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3071664" y="1916392"/>
            <a:ext cx="720080" cy="792528"/>
            <a:chOff x="3348740" y="1029805"/>
            <a:chExt cx="720080" cy="792528"/>
          </a:xfrm>
        </p:grpSpPr>
        <p:sp>
          <p:nvSpPr>
            <p:cNvPr id="12" name="圆柱形 11"/>
            <p:cNvSpPr/>
            <p:nvPr/>
          </p:nvSpPr>
          <p:spPr>
            <a:xfrm>
              <a:off x="3348740" y="1534301"/>
              <a:ext cx="720080" cy="288032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圆柱形 12"/>
            <p:cNvSpPr/>
            <p:nvPr/>
          </p:nvSpPr>
          <p:spPr>
            <a:xfrm>
              <a:off x="3348740" y="1029805"/>
              <a:ext cx="720080" cy="288032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柱形 14"/>
            <p:cNvSpPr/>
            <p:nvPr/>
          </p:nvSpPr>
          <p:spPr>
            <a:xfrm>
              <a:off x="3348740" y="1268760"/>
              <a:ext cx="720080" cy="288032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" name="直接箭头连接符 15"/>
          <p:cNvCxnSpPr/>
          <p:nvPr/>
        </p:nvCxnSpPr>
        <p:spPr>
          <a:xfrm>
            <a:off x="1271464" y="1773050"/>
            <a:ext cx="504056" cy="28735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1271464" y="2637181"/>
            <a:ext cx="518699" cy="332747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1286107" y="2328433"/>
            <a:ext cx="504056" cy="26016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燕尾形 21"/>
          <p:cNvSpPr/>
          <p:nvPr/>
        </p:nvSpPr>
        <p:spPr>
          <a:xfrm>
            <a:off x="2530578" y="2264339"/>
            <a:ext cx="181045" cy="223206"/>
          </a:xfrm>
          <a:prstGeom prst="chevr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燕尾形 24"/>
          <p:cNvSpPr/>
          <p:nvPr/>
        </p:nvSpPr>
        <p:spPr>
          <a:xfrm>
            <a:off x="2742254" y="2264339"/>
            <a:ext cx="181045" cy="223206"/>
          </a:xfrm>
          <a:prstGeom prst="chevr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矩形 2"/>
          <p:cNvSpPr>
            <a:spLocks noChangeArrowheads="1"/>
          </p:cNvSpPr>
          <p:nvPr/>
        </p:nvSpPr>
        <p:spPr bwMode="auto">
          <a:xfrm>
            <a:off x="335360" y="3524081"/>
            <a:ext cx="5328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Multi-task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(data stream) shared network</a:t>
            </a:r>
          </a:p>
        </p:txBody>
      </p:sp>
      <p:sp>
        <p:nvSpPr>
          <p:cNvPr id="27" name="矩形 2"/>
          <p:cNvSpPr>
            <a:spLocks noChangeArrowheads="1"/>
          </p:cNvSpPr>
          <p:nvPr/>
        </p:nvSpPr>
        <p:spPr bwMode="auto">
          <a:xfrm>
            <a:off x="335360" y="3861438"/>
            <a:ext cx="5112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When network is overloading, several tasks have to wait or be discarded</a:t>
            </a:r>
          </a:p>
        </p:txBody>
      </p:sp>
      <p:sp>
        <p:nvSpPr>
          <p:cNvPr id="28" name="矩形 2"/>
          <p:cNvSpPr>
            <a:spLocks noChangeArrowheads="1"/>
          </p:cNvSpPr>
          <p:nvPr/>
        </p:nvSpPr>
        <p:spPr bwMode="auto">
          <a:xfrm>
            <a:off x="343627" y="4539899"/>
            <a:ext cx="5112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Critical or high real-time tasks could be interrupted</a:t>
            </a:r>
          </a:p>
        </p:txBody>
      </p:sp>
      <p:sp>
        <p:nvSpPr>
          <p:cNvPr id="29" name="矩形 2"/>
          <p:cNvSpPr>
            <a:spLocks noChangeArrowheads="1"/>
          </p:cNvSpPr>
          <p:nvPr/>
        </p:nvSpPr>
        <p:spPr bwMode="auto">
          <a:xfrm>
            <a:off x="366712" y="5196210"/>
            <a:ext cx="51125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en-US" altLang="zh-CN" sz="1600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QoS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provides better service for certain data stream(network), ensuring the consistency of important tasks</a:t>
            </a:r>
            <a:endParaRPr lang="en-US" altLang="zh-CN" sz="16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902" y="1309194"/>
            <a:ext cx="1274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Important tasks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35" y="1610160"/>
            <a:ext cx="3762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组合 30"/>
          <p:cNvGrpSpPr/>
          <p:nvPr/>
        </p:nvGrpSpPr>
        <p:grpSpPr>
          <a:xfrm>
            <a:off x="6175438" y="745064"/>
            <a:ext cx="3013884" cy="548949"/>
            <a:chOff x="7127180" y="1628800"/>
            <a:chExt cx="3289300" cy="1209675"/>
          </a:xfrm>
        </p:grpSpPr>
        <p:sp>
          <p:nvSpPr>
            <p:cNvPr id="45" name="MH_Other_3"/>
            <p:cNvSpPr/>
            <p:nvPr>
              <p:custDataLst>
                <p:tags r:id="rId4"/>
              </p:custDataLst>
            </p:nvPr>
          </p:nvSpPr>
          <p:spPr>
            <a:xfrm flipH="1">
              <a:off x="7127180" y="1628800"/>
              <a:ext cx="3289300" cy="1209675"/>
            </a:xfrm>
            <a:prstGeom prst="roundRect">
              <a:avLst>
                <a:gd name="adj" fmla="val 464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MH_SubTitle_2"/>
            <p:cNvSpPr/>
            <p:nvPr>
              <p:custDataLst>
                <p:tags r:id="rId5"/>
              </p:custDataLst>
            </p:nvPr>
          </p:nvSpPr>
          <p:spPr>
            <a:xfrm flipH="1">
              <a:off x="7241480" y="1727225"/>
              <a:ext cx="3060700" cy="1012825"/>
            </a:xfrm>
            <a:prstGeom prst="roundRect">
              <a:avLst>
                <a:gd name="adj" fmla="val 46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7200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 err="1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ParaStor</a:t>
              </a:r>
              <a:r>
                <a:rPr lang="en-US" altLang="zh-CN" sz="16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Realization Function</a:t>
              </a:r>
              <a:endPara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MH_Other_4"/>
            <p:cNvSpPr/>
            <p:nvPr>
              <p:custDataLst>
                <p:tags r:id="rId6"/>
              </p:custDataLst>
            </p:nvPr>
          </p:nvSpPr>
          <p:spPr>
            <a:xfrm flipH="1">
              <a:off x="7144643" y="1898675"/>
              <a:ext cx="958850" cy="874712"/>
            </a:xfrm>
            <a:custGeom>
              <a:avLst/>
              <a:gdLst>
                <a:gd name="connsiteX0" fmla="*/ 776377 w 785004"/>
                <a:gd name="connsiteY0" fmla="*/ 0 h 715992"/>
                <a:gd name="connsiteX1" fmla="*/ 439947 w 785004"/>
                <a:gd name="connsiteY1" fmla="*/ 0 h 715992"/>
                <a:gd name="connsiteX2" fmla="*/ 0 w 785004"/>
                <a:gd name="connsiteY2" fmla="*/ 715992 h 715992"/>
                <a:gd name="connsiteX3" fmla="*/ 785004 w 785004"/>
                <a:gd name="connsiteY3" fmla="*/ 715992 h 715992"/>
                <a:gd name="connsiteX4" fmla="*/ 776377 w 785004"/>
                <a:gd name="connsiteY4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715992">
                  <a:moveTo>
                    <a:pt x="776377" y="0"/>
                  </a:moveTo>
                  <a:lnTo>
                    <a:pt x="439947" y="0"/>
                  </a:lnTo>
                  <a:lnTo>
                    <a:pt x="0" y="715992"/>
                  </a:lnTo>
                  <a:lnTo>
                    <a:pt x="785004" y="715992"/>
                  </a:lnTo>
                  <a:lnTo>
                    <a:pt x="77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72000" anchor="b">
              <a:normAutofit fontScale="77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5438" y="3554433"/>
            <a:ext cx="3016906" cy="549500"/>
            <a:chOff x="7127180" y="3490937"/>
            <a:chExt cx="3289300" cy="1209675"/>
          </a:xfrm>
        </p:grpSpPr>
        <p:sp>
          <p:nvSpPr>
            <p:cNvPr id="48" name="MH_Other_7"/>
            <p:cNvSpPr/>
            <p:nvPr>
              <p:custDataLst>
                <p:tags r:id="rId1"/>
              </p:custDataLst>
            </p:nvPr>
          </p:nvSpPr>
          <p:spPr>
            <a:xfrm flipH="1">
              <a:off x="7127180" y="3490937"/>
              <a:ext cx="3289300" cy="1209675"/>
            </a:xfrm>
            <a:prstGeom prst="roundRect">
              <a:avLst>
                <a:gd name="adj" fmla="val 464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MH_SubTitle_4"/>
            <p:cNvSpPr/>
            <p:nvPr>
              <p:custDataLst>
                <p:tags r:id="rId2"/>
              </p:custDataLst>
            </p:nvPr>
          </p:nvSpPr>
          <p:spPr>
            <a:xfrm flipH="1">
              <a:off x="7241480" y="3589362"/>
              <a:ext cx="3060700" cy="1012825"/>
            </a:xfrm>
            <a:prstGeom prst="roundRect">
              <a:avLst>
                <a:gd name="adj" fmla="val 464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7200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 smtClean="0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Suitable Scenarios</a:t>
              </a:r>
              <a:endPara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MH_Other_8"/>
            <p:cNvSpPr/>
            <p:nvPr>
              <p:custDataLst>
                <p:tags r:id="rId3"/>
              </p:custDataLst>
            </p:nvPr>
          </p:nvSpPr>
          <p:spPr>
            <a:xfrm flipH="1">
              <a:off x="7144643" y="3760812"/>
              <a:ext cx="958850" cy="874713"/>
            </a:xfrm>
            <a:custGeom>
              <a:avLst/>
              <a:gdLst>
                <a:gd name="connsiteX0" fmla="*/ 776377 w 785004"/>
                <a:gd name="connsiteY0" fmla="*/ 0 h 715992"/>
                <a:gd name="connsiteX1" fmla="*/ 439947 w 785004"/>
                <a:gd name="connsiteY1" fmla="*/ 0 h 715992"/>
                <a:gd name="connsiteX2" fmla="*/ 0 w 785004"/>
                <a:gd name="connsiteY2" fmla="*/ 715992 h 715992"/>
                <a:gd name="connsiteX3" fmla="*/ 785004 w 785004"/>
                <a:gd name="connsiteY3" fmla="*/ 715992 h 715992"/>
                <a:gd name="connsiteX4" fmla="*/ 776377 w 785004"/>
                <a:gd name="connsiteY4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715992">
                  <a:moveTo>
                    <a:pt x="776377" y="0"/>
                  </a:moveTo>
                  <a:lnTo>
                    <a:pt x="439947" y="0"/>
                  </a:lnTo>
                  <a:lnTo>
                    <a:pt x="0" y="715992"/>
                  </a:lnTo>
                  <a:lnTo>
                    <a:pt x="785004" y="715992"/>
                  </a:lnTo>
                  <a:lnTo>
                    <a:pt x="77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72000" anchor="b">
              <a:normAutofit fontScale="77500" lnSpcReduction="200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矩形 2"/>
          <p:cNvSpPr>
            <a:spLocks noChangeArrowheads="1"/>
          </p:cNvSpPr>
          <p:nvPr/>
        </p:nvSpPr>
        <p:spPr bwMode="auto">
          <a:xfrm>
            <a:off x="6175438" y="1484784"/>
            <a:ext cx="60165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Guarantees performance requirement for certain tasks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Single stream/limit bandwidth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IOPS</a:t>
            </a: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and time delay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When Disk/Network/Node failure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，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service switching is limited to a certain time period</a:t>
            </a:r>
          </a:p>
        </p:txBody>
      </p:sp>
      <p:sp>
        <p:nvSpPr>
          <p:cNvPr id="54" name="矩形 2"/>
          <p:cNvSpPr>
            <a:spLocks noChangeArrowheads="1"/>
          </p:cNvSpPr>
          <p:nvPr/>
        </p:nvSpPr>
        <p:spPr bwMode="auto">
          <a:xfrm>
            <a:off x="6175438" y="4293096"/>
            <a:ext cx="58252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Broadcast media and non-linear editing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Multi-client stable bandwidth for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read and write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+ smooth delay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without frame lost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Remote control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Stable bandwidth for continuous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write operation</a:t>
            </a:r>
          </a:p>
        </p:txBody>
      </p:sp>
    </p:spTree>
    <p:extLst>
      <p:ext uri="{BB962C8B-B14F-4D97-AF65-F5344CB8AC3E}">
        <p14:creationId xmlns:p14="http://schemas.microsoft.com/office/powerpoint/2010/main" val="28839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5" grpId="0" animBg="1"/>
      <p:bldP spid="25" grpId="1" animBg="1"/>
      <p:bldP spid="27" grpId="0"/>
      <p:bldP spid="28" grpId="0"/>
      <p:bldP spid="29" grpId="0"/>
      <p:bldP spid="53" grpId="0"/>
      <p:bldP spid="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Automatic Power Control</a:t>
            </a:r>
            <a:r>
              <a:rPr lang="zh-CN" altLang="en-US" sz="2400" dirty="0" smtClean="0"/>
              <a:t> </a:t>
            </a:r>
            <a:endParaRPr lang="zh-CN" altLang="en-US" sz="2400" dirty="0"/>
          </a:p>
        </p:txBody>
      </p:sp>
      <p:grpSp>
        <p:nvGrpSpPr>
          <p:cNvPr id="5" name="组合 4"/>
          <p:cNvGrpSpPr/>
          <p:nvPr/>
        </p:nvGrpSpPr>
        <p:grpSpPr>
          <a:xfrm>
            <a:off x="6672064" y="3175398"/>
            <a:ext cx="909595" cy="1025129"/>
            <a:chOff x="4932040" y="1484784"/>
            <a:chExt cx="798910" cy="1025129"/>
          </a:xfrm>
        </p:grpSpPr>
        <p:pic>
          <p:nvPicPr>
            <p:cNvPr id="3" name="图片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484784"/>
              <a:ext cx="400050" cy="1025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" name="图片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090" y="1484784"/>
              <a:ext cx="398860" cy="1025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8688289" y="3175398"/>
            <a:ext cx="909595" cy="1025129"/>
            <a:chOff x="4932040" y="1484784"/>
            <a:chExt cx="798910" cy="1025129"/>
          </a:xfrm>
        </p:grpSpPr>
        <p:pic>
          <p:nvPicPr>
            <p:cNvPr id="7" name="图片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484784"/>
              <a:ext cx="400050" cy="1025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图片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090" y="1484784"/>
              <a:ext cx="398860" cy="1025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10512491" y="3175397"/>
            <a:ext cx="909595" cy="1025129"/>
            <a:chOff x="4932040" y="1484784"/>
            <a:chExt cx="798910" cy="1025129"/>
          </a:xfrm>
        </p:grpSpPr>
        <p:pic>
          <p:nvPicPr>
            <p:cNvPr id="10" name="图片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484784"/>
              <a:ext cx="400050" cy="1025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图片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090" y="1484784"/>
              <a:ext cx="398860" cy="1025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36"/>
          <p:cNvSpPr>
            <a:spLocks noChangeArrowheads="1"/>
          </p:cNvSpPr>
          <p:nvPr/>
        </p:nvSpPr>
        <p:spPr bwMode="auto">
          <a:xfrm>
            <a:off x="6663533" y="4399532"/>
            <a:ext cx="1081087" cy="25360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Active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8663318" y="4399532"/>
            <a:ext cx="1079500" cy="2536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Sleep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10583531" y="4399532"/>
            <a:ext cx="1081088" cy="2536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Sleep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370364" y="1346233"/>
            <a:ext cx="1432347" cy="595094"/>
            <a:chOff x="484978" y="1366347"/>
            <a:chExt cx="1123648" cy="62245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4978" y="1366347"/>
              <a:ext cx="552571" cy="62245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6055" y="1366347"/>
              <a:ext cx="552571" cy="622453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7076521" y="1346234"/>
            <a:ext cx="1367577" cy="589023"/>
            <a:chOff x="2425314" y="1366347"/>
            <a:chExt cx="1072837" cy="61610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5314" y="1366347"/>
              <a:ext cx="501760" cy="61610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96391" y="1366347"/>
              <a:ext cx="501760" cy="616102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8633473" y="1449463"/>
            <a:ext cx="1310903" cy="491864"/>
            <a:chOff x="4314839" y="1366347"/>
            <a:chExt cx="1028377" cy="51447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14839" y="1366347"/>
              <a:ext cx="457300" cy="514477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85916" y="1366347"/>
              <a:ext cx="457300" cy="514477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10128448" y="1346233"/>
            <a:ext cx="1347512" cy="595094"/>
            <a:chOff x="6159904" y="1366347"/>
            <a:chExt cx="1057097" cy="622453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59904" y="1366347"/>
              <a:ext cx="482706" cy="62245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34295" y="1366347"/>
              <a:ext cx="482706" cy="622453"/>
            </a:xfrm>
            <a:prstGeom prst="rect">
              <a:avLst/>
            </a:prstGeom>
          </p:spPr>
        </p:pic>
      </p:grpSp>
      <p:cxnSp>
        <p:nvCxnSpPr>
          <p:cNvPr id="32" name="直接连接符 31"/>
          <p:cNvCxnSpPr/>
          <p:nvPr/>
        </p:nvCxnSpPr>
        <p:spPr>
          <a:xfrm>
            <a:off x="5231904" y="2060848"/>
            <a:ext cx="6960096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48"/>
          <p:cNvSpPr txBox="1"/>
          <p:nvPr/>
        </p:nvSpPr>
        <p:spPr>
          <a:xfrm>
            <a:off x="8169626" y="908721"/>
            <a:ext cx="1963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Client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Picture 18" descr="fla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5860" y="1026675"/>
            <a:ext cx="386513" cy="25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9" descr="pengui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00064" y="1026675"/>
            <a:ext cx="348065" cy="30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5983805" y="1026676"/>
            <a:ext cx="6960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Arial Narrow" pitchFamily="34" charset="0"/>
                <a:ea typeface="宋体" pitchFamily="2" charset="-122"/>
              </a:rPr>
              <a:t>Windows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7363032" y="1026675"/>
            <a:ext cx="896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Arial Narrow" pitchFamily="34" charset="0"/>
                <a:ea typeface="宋体" pitchFamily="2" charset="-122"/>
              </a:rPr>
              <a:t>UNIX/LINUX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10715002" y="1026675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Arial Narrow" pitchFamily="34" charset="0"/>
                <a:ea typeface="宋体" pitchFamily="2" charset="-122"/>
              </a:rPr>
              <a:t>MAC</a:t>
            </a:r>
          </a:p>
        </p:txBody>
      </p:sp>
      <p:pic>
        <p:nvPicPr>
          <p:cNvPr id="39" name="Picture 35" descr="apple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63207" y="1026676"/>
            <a:ext cx="313663" cy="28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" name="组合 46"/>
          <p:cNvGrpSpPr/>
          <p:nvPr/>
        </p:nvGrpSpPr>
        <p:grpSpPr>
          <a:xfrm>
            <a:off x="6864088" y="2276872"/>
            <a:ext cx="500465" cy="792088"/>
            <a:chOff x="5148065" y="2204864"/>
            <a:chExt cx="375349" cy="792088"/>
          </a:xfrm>
        </p:grpSpPr>
        <p:sp>
          <p:nvSpPr>
            <p:cNvPr id="45" name="上下箭头 44"/>
            <p:cNvSpPr/>
            <p:nvPr/>
          </p:nvSpPr>
          <p:spPr>
            <a:xfrm>
              <a:off x="5148065" y="2204864"/>
              <a:ext cx="159326" cy="792088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上下箭头 45"/>
            <p:cNvSpPr/>
            <p:nvPr/>
          </p:nvSpPr>
          <p:spPr>
            <a:xfrm>
              <a:off x="5364088" y="2204864"/>
              <a:ext cx="159326" cy="792088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MH_Other_1"/>
          <p:cNvSpPr/>
          <p:nvPr>
            <p:custDataLst>
              <p:tags r:id="rId1"/>
            </p:custDataLst>
          </p:nvPr>
        </p:nvSpPr>
        <p:spPr>
          <a:xfrm>
            <a:off x="3605907" y="1778546"/>
            <a:ext cx="508000" cy="381000"/>
          </a:xfrm>
          <a:custGeom>
            <a:avLst/>
            <a:gdLst>
              <a:gd name="connsiteX0" fmla="*/ 162177 w 379914"/>
              <a:gd name="connsiteY0" fmla="*/ 97631 h 379866"/>
              <a:gd name="connsiteX1" fmla="*/ 219804 w 379914"/>
              <a:gd name="connsiteY1" fmla="*/ 189932 h 379866"/>
              <a:gd name="connsiteX2" fmla="*/ 162177 w 379914"/>
              <a:gd name="connsiteY2" fmla="*/ 282233 h 379866"/>
              <a:gd name="connsiteX3" fmla="*/ 198210 w 379914"/>
              <a:gd name="connsiteY3" fmla="*/ 282233 h 379866"/>
              <a:gd name="connsiteX4" fmla="*/ 255837 w 379914"/>
              <a:gd name="connsiteY4" fmla="*/ 189932 h 379866"/>
              <a:gd name="connsiteX5" fmla="*/ 198210 w 379914"/>
              <a:gd name="connsiteY5" fmla="*/ 97631 h 379866"/>
              <a:gd name="connsiteX6" fmla="*/ 189957 w 379914"/>
              <a:gd name="connsiteY6" fmla="*/ 0 h 379866"/>
              <a:gd name="connsiteX7" fmla="*/ 379914 w 379914"/>
              <a:gd name="connsiteY7" fmla="*/ 189933 h 379866"/>
              <a:gd name="connsiteX8" fmla="*/ 189957 w 379914"/>
              <a:gd name="connsiteY8" fmla="*/ 379866 h 379866"/>
              <a:gd name="connsiteX9" fmla="*/ 0 w 379914"/>
              <a:gd name="connsiteY9" fmla="*/ 189933 h 379866"/>
              <a:gd name="connsiteX10" fmla="*/ 189957 w 379914"/>
              <a:gd name="connsiteY10" fmla="*/ 0 h 37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914" h="379866">
                <a:moveTo>
                  <a:pt x="162177" y="97631"/>
                </a:moveTo>
                <a:lnTo>
                  <a:pt x="219804" y="189932"/>
                </a:lnTo>
                <a:lnTo>
                  <a:pt x="162177" y="282233"/>
                </a:lnTo>
                <a:lnTo>
                  <a:pt x="198210" y="282233"/>
                </a:lnTo>
                <a:lnTo>
                  <a:pt x="255837" y="189932"/>
                </a:lnTo>
                <a:lnTo>
                  <a:pt x="198210" y="97631"/>
                </a:lnTo>
                <a:close/>
                <a:moveTo>
                  <a:pt x="189957" y="0"/>
                </a:moveTo>
                <a:cubicBezTo>
                  <a:pt x="294867" y="0"/>
                  <a:pt x="379914" y="85036"/>
                  <a:pt x="379914" y="189933"/>
                </a:cubicBezTo>
                <a:cubicBezTo>
                  <a:pt x="379914" y="294830"/>
                  <a:pt x="294867" y="379866"/>
                  <a:pt x="189957" y="379866"/>
                </a:cubicBezTo>
                <a:cubicBezTo>
                  <a:pt x="85047" y="379866"/>
                  <a:pt x="0" y="294830"/>
                  <a:pt x="0" y="189933"/>
                </a:cubicBezTo>
                <a:cubicBezTo>
                  <a:pt x="0" y="85036"/>
                  <a:pt x="85047" y="0"/>
                  <a:pt x="189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MH_Other_3"/>
          <p:cNvSpPr/>
          <p:nvPr>
            <p:custDataLst>
              <p:tags r:id="rId2"/>
            </p:custDataLst>
          </p:nvPr>
        </p:nvSpPr>
        <p:spPr>
          <a:xfrm>
            <a:off x="3605907" y="3718472"/>
            <a:ext cx="508000" cy="379413"/>
          </a:xfrm>
          <a:custGeom>
            <a:avLst/>
            <a:gdLst>
              <a:gd name="connsiteX0" fmla="*/ 162177 w 379914"/>
              <a:gd name="connsiteY0" fmla="*/ 97631 h 379866"/>
              <a:gd name="connsiteX1" fmla="*/ 219804 w 379914"/>
              <a:gd name="connsiteY1" fmla="*/ 189932 h 379866"/>
              <a:gd name="connsiteX2" fmla="*/ 162177 w 379914"/>
              <a:gd name="connsiteY2" fmla="*/ 282233 h 379866"/>
              <a:gd name="connsiteX3" fmla="*/ 198210 w 379914"/>
              <a:gd name="connsiteY3" fmla="*/ 282233 h 379866"/>
              <a:gd name="connsiteX4" fmla="*/ 255837 w 379914"/>
              <a:gd name="connsiteY4" fmla="*/ 189932 h 379866"/>
              <a:gd name="connsiteX5" fmla="*/ 198210 w 379914"/>
              <a:gd name="connsiteY5" fmla="*/ 97631 h 379866"/>
              <a:gd name="connsiteX6" fmla="*/ 189957 w 379914"/>
              <a:gd name="connsiteY6" fmla="*/ 0 h 379866"/>
              <a:gd name="connsiteX7" fmla="*/ 379914 w 379914"/>
              <a:gd name="connsiteY7" fmla="*/ 189933 h 379866"/>
              <a:gd name="connsiteX8" fmla="*/ 189957 w 379914"/>
              <a:gd name="connsiteY8" fmla="*/ 379866 h 379866"/>
              <a:gd name="connsiteX9" fmla="*/ 0 w 379914"/>
              <a:gd name="connsiteY9" fmla="*/ 189933 h 379866"/>
              <a:gd name="connsiteX10" fmla="*/ 189957 w 379914"/>
              <a:gd name="connsiteY10" fmla="*/ 0 h 37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914" h="379866">
                <a:moveTo>
                  <a:pt x="162177" y="97631"/>
                </a:moveTo>
                <a:lnTo>
                  <a:pt x="219804" y="189932"/>
                </a:lnTo>
                <a:lnTo>
                  <a:pt x="162177" y="282233"/>
                </a:lnTo>
                <a:lnTo>
                  <a:pt x="198210" y="282233"/>
                </a:lnTo>
                <a:lnTo>
                  <a:pt x="255837" y="189932"/>
                </a:lnTo>
                <a:lnTo>
                  <a:pt x="198210" y="97631"/>
                </a:lnTo>
                <a:close/>
                <a:moveTo>
                  <a:pt x="189957" y="0"/>
                </a:moveTo>
                <a:cubicBezTo>
                  <a:pt x="294867" y="0"/>
                  <a:pt x="379914" y="85036"/>
                  <a:pt x="379914" y="189933"/>
                </a:cubicBezTo>
                <a:cubicBezTo>
                  <a:pt x="379914" y="294830"/>
                  <a:pt x="294867" y="379866"/>
                  <a:pt x="189957" y="379866"/>
                </a:cubicBezTo>
                <a:cubicBezTo>
                  <a:pt x="85047" y="379866"/>
                  <a:pt x="0" y="294830"/>
                  <a:pt x="0" y="189933"/>
                </a:cubicBezTo>
                <a:cubicBezTo>
                  <a:pt x="0" y="85036"/>
                  <a:pt x="85047" y="0"/>
                  <a:pt x="189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MH_Other_4"/>
          <p:cNvSpPr/>
          <p:nvPr>
            <p:custDataLst>
              <p:tags r:id="rId3"/>
            </p:custDataLst>
          </p:nvPr>
        </p:nvSpPr>
        <p:spPr>
          <a:xfrm>
            <a:off x="3605907" y="4686846"/>
            <a:ext cx="508000" cy="381000"/>
          </a:xfrm>
          <a:custGeom>
            <a:avLst/>
            <a:gdLst>
              <a:gd name="connsiteX0" fmla="*/ 162177 w 379914"/>
              <a:gd name="connsiteY0" fmla="*/ 97631 h 379866"/>
              <a:gd name="connsiteX1" fmla="*/ 219804 w 379914"/>
              <a:gd name="connsiteY1" fmla="*/ 189932 h 379866"/>
              <a:gd name="connsiteX2" fmla="*/ 162177 w 379914"/>
              <a:gd name="connsiteY2" fmla="*/ 282233 h 379866"/>
              <a:gd name="connsiteX3" fmla="*/ 198210 w 379914"/>
              <a:gd name="connsiteY3" fmla="*/ 282233 h 379866"/>
              <a:gd name="connsiteX4" fmla="*/ 255837 w 379914"/>
              <a:gd name="connsiteY4" fmla="*/ 189932 h 379866"/>
              <a:gd name="connsiteX5" fmla="*/ 198210 w 379914"/>
              <a:gd name="connsiteY5" fmla="*/ 97631 h 379866"/>
              <a:gd name="connsiteX6" fmla="*/ 189957 w 379914"/>
              <a:gd name="connsiteY6" fmla="*/ 0 h 379866"/>
              <a:gd name="connsiteX7" fmla="*/ 379914 w 379914"/>
              <a:gd name="connsiteY7" fmla="*/ 189933 h 379866"/>
              <a:gd name="connsiteX8" fmla="*/ 189957 w 379914"/>
              <a:gd name="connsiteY8" fmla="*/ 379866 h 379866"/>
              <a:gd name="connsiteX9" fmla="*/ 0 w 379914"/>
              <a:gd name="connsiteY9" fmla="*/ 189933 h 379866"/>
              <a:gd name="connsiteX10" fmla="*/ 189957 w 379914"/>
              <a:gd name="connsiteY10" fmla="*/ 0 h 37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914" h="379866">
                <a:moveTo>
                  <a:pt x="162177" y="97631"/>
                </a:moveTo>
                <a:lnTo>
                  <a:pt x="219804" y="189932"/>
                </a:lnTo>
                <a:lnTo>
                  <a:pt x="162177" y="282233"/>
                </a:lnTo>
                <a:lnTo>
                  <a:pt x="198210" y="282233"/>
                </a:lnTo>
                <a:lnTo>
                  <a:pt x="255837" y="189932"/>
                </a:lnTo>
                <a:lnTo>
                  <a:pt x="198210" y="97631"/>
                </a:lnTo>
                <a:close/>
                <a:moveTo>
                  <a:pt x="189957" y="0"/>
                </a:moveTo>
                <a:cubicBezTo>
                  <a:pt x="294867" y="0"/>
                  <a:pt x="379914" y="85036"/>
                  <a:pt x="379914" y="189933"/>
                </a:cubicBezTo>
                <a:cubicBezTo>
                  <a:pt x="379914" y="294830"/>
                  <a:pt x="294867" y="379866"/>
                  <a:pt x="189957" y="379866"/>
                </a:cubicBezTo>
                <a:cubicBezTo>
                  <a:pt x="85047" y="379866"/>
                  <a:pt x="0" y="294830"/>
                  <a:pt x="0" y="189933"/>
                </a:cubicBezTo>
                <a:cubicBezTo>
                  <a:pt x="0" y="85036"/>
                  <a:pt x="85047" y="0"/>
                  <a:pt x="189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2"/>
          <p:cNvSpPr>
            <a:spLocks noChangeArrowheads="1"/>
          </p:cNvSpPr>
          <p:nvPr/>
        </p:nvSpPr>
        <p:spPr bwMode="auto">
          <a:xfrm>
            <a:off x="576065" y="1340769"/>
            <a:ext cx="4880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31800" indent="-431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Data nodes are partitioned into active zone and sleep zone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76064" y="210323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Active zone provides read and write access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76064" y="3212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When active zone experience failure, switch active zone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6064" y="3606115"/>
            <a:ext cx="5390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Data to be accessed is located in the sleep zone, automatically switch to active zone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6064" y="245398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When active zone reaches capacity threshold, switch active zone  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053682" y="4992144"/>
            <a:ext cx="90837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Significantly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decreases system power consumption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in offline storage applications like 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video surveillance, satellite remote sensing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, etc.</a:t>
            </a:r>
          </a:p>
        </p:txBody>
      </p:sp>
      <p:sp>
        <p:nvSpPr>
          <p:cNvPr id="75" name="Rectangle 36"/>
          <p:cNvSpPr>
            <a:spLocks noChangeArrowheads="1"/>
          </p:cNvSpPr>
          <p:nvPr/>
        </p:nvSpPr>
        <p:spPr bwMode="auto">
          <a:xfrm>
            <a:off x="6663533" y="4388384"/>
            <a:ext cx="1079500" cy="2536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Sleep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6" name="Rectangle 36"/>
          <p:cNvSpPr>
            <a:spLocks noChangeArrowheads="1"/>
          </p:cNvSpPr>
          <p:nvPr/>
        </p:nvSpPr>
        <p:spPr bwMode="auto">
          <a:xfrm>
            <a:off x="8675863" y="4388384"/>
            <a:ext cx="1081087" cy="25360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A</a:t>
            </a:r>
            <a:r>
              <a:rPr lang="en-US" altLang="zh-CN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ctive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7" name="Rectangle 36"/>
          <p:cNvSpPr>
            <a:spLocks noChangeArrowheads="1"/>
          </p:cNvSpPr>
          <p:nvPr/>
        </p:nvSpPr>
        <p:spPr bwMode="auto">
          <a:xfrm>
            <a:off x="10583531" y="4395780"/>
            <a:ext cx="1081087" cy="25360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Active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8967160" y="2276872"/>
            <a:ext cx="500465" cy="792088"/>
            <a:chOff x="5148065" y="2204864"/>
            <a:chExt cx="375349" cy="792088"/>
          </a:xfrm>
        </p:grpSpPr>
        <p:sp>
          <p:nvSpPr>
            <p:cNvPr id="79" name="上下箭头 78"/>
            <p:cNvSpPr/>
            <p:nvPr/>
          </p:nvSpPr>
          <p:spPr>
            <a:xfrm>
              <a:off x="5148065" y="2204864"/>
              <a:ext cx="159326" cy="792088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上下箭头 79"/>
            <p:cNvSpPr/>
            <p:nvPr/>
          </p:nvSpPr>
          <p:spPr>
            <a:xfrm>
              <a:off x="5364088" y="2204864"/>
              <a:ext cx="159326" cy="792088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0760220" y="2276872"/>
            <a:ext cx="500465" cy="792088"/>
            <a:chOff x="5148065" y="2204864"/>
            <a:chExt cx="375349" cy="792088"/>
          </a:xfrm>
        </p:grpSpPr>
        <p:sp>
          <p:nvSpPr>
            <p:cNvPr id="82" name="上下箭头 81"/>
            <p:cNvSpPr/>
            <p:nvPr/>
          </p:nvSpPr>
          <p:spPr>
            <a:xfrm>
              <a:off x="5148065" y="2204864"/>
              <a:ext cx="159326" cy="792088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上下箭头 82"/>
            <p:cNvSpPr/>
            <p:nvPr/>
          </p:nvSpPr>
          <p:spPr>
            <a:xfrm>
              <a:off x="5364088" y="2204864"/>
              <a:ext cx="159326" cy="792088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40" y="3518633"/>
            <a:ext cx="634337" cy="5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65" grpId="0"/>
      <p:bldP spid="66" grpId="0"/>
      <p:bldP spid="67" grpId="0"/>
      <p:bldP spid="73" grpId="0"/>
      <p:bldP spid="74" grpId="0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3787304" y="228906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431705" y="1889016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3788892" y="2772743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431705" y="2372693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431705" y="2824362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3788892" y="3224412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31705" y="3297054"/>
            <a:ext cx="301625" cy="4000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3788892" y="3697104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27850" y="1887216"/>
            <a:ext cx="4185761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Market Positions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727849" y="2361075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0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Product Specifications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4727849" y="2825061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Product Features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4727849" y="3297179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Scenarios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431705" y="3759298"/>
            <a:ext cx="301625" cy="4000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788891" y="4159348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727848" y="3759423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Classic Cases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376" y="188640"/>
            <a:ext cx="145802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Catalog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96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Classic Application Scenarios</a:t>
            </a:r>
            <a:endParaRPr lang="zh-CN" alt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7" y="1485839"/>
            <a:ext cx="1717543" cy="113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38" y="1550041"/>
            <a:ext cx="1523199" cy="10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26" y="1550042"/>
            <a:ext cx="1813553" cy="119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277" y="1574935"/>
            <a:ext cx="1717543" cy="113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276" y="3333655"/>
            <a:ext cx="1813553" cy="119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37" y="3408426"/>
            <a:ext cx="1665915" cy="11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7" y="3377088"/>
            <a:ext cx="1838127" cy="119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7" y="3489062"/>
            <a:ext cx="1826419" cy="9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7"/>
          <p:cNvSpPr txBox="1"/>
          <p:nvPr/>
        </p:nvSpPr>
        <p:spPr>
          <a:xfrm>
            <a:off x="188652" y="2770349"/>
            <a:ext cx="1142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petroleum/earthquake     gene/pharmacy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non-linear/media information  satellite/remote sensing   Digital Library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188653" y="4643844"/>
            <a:ext cx="12340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meteorology/environment  medical video                 surveillance                        mapping                      financial notes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22" y="3356992"/>
            <a:ext cx="1780557" cy="117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"/>
          <p:cNvSpPr txBox="1"/>
          <p:nvPr/>
        </p:nvSpPr>
        <p:spPr>
          <a:xfrm>
            <a:off x="119336" y="1060426"/>
            <a:ext cx="1155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High Performance Computing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Life Sciences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Digital Media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Astronomy and Geography          Documents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7" y="1550041"/>
            <a:ext cx="1838127" cy="115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11424" y="5157192"/>
            <a:ext cx="9937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Suitable for almost all scenarios with more than hundreds of TB of data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Medium and small internet storage support, aerospace design data storage, shared file library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Massive data archive back, replacing tape library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Files, books, test data</a:t>
            </a:r>
            <a:endParaRPr lang="zh-CN" altLang="en-US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 smtClean="0"/>
          </a:p>
          <a:p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2035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826992"/>
              </p:ext>
            </p:extLst>
          </p:nvPr>
        </p:nvGraphicFramePr>
        <p:xfrm>
          <a:off x="6017524" y="1733964"/>
          <a:ext cx="6100649" cy="3524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" r:id="rId21" imgW="7924630" imgH="6096000" progId="Visio.Drawing.15">
                  <p:embed/>
                </p:oleObj>
              </mc:Choice>
              <mc:Fallback>
                <p:oleObj r:id="rId21" imgW="7924630" imgH="609600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7524" y="1733964"/>
                        <a:ext cx="6100649" cy="3524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组合 24"/>
          <p:cNvGrpSpPr/>
          <p:nvPr/>
        </p:nvGrpSpPr>
        <p:grpSpPr>
          <a:xfrm>
            <a:off x="431371" y="1195228"/>
            <a:ext cx="5664629" cy="4610036"/>
            <a:chOff x="611560" y="1628800"/>
            <a:chExt cx="3649824" cy="3960440"/>
          </a:xfrm>
        </p:grpSpPr>
        <p:grpSp>
          <p:nvGrpSpPr>
            <p:cNvPr id="4" name="组合 3"/>
            <p:cNvGrpSpPr/>
            <p:nvPr/>
          </p:nvGrpSpPr>
          <p:grpSpPr>
            <a:xfrm>
              <a:off x="611561" y="1628800"/>
              <a:ext cx="3649823" cy="936104"/>
              <a:chOff x="5076056" y="483518"/>
              <a:chExt cx="3649823" cy="936104"/>
            </a:xfrm>
          </p:grpSpPr>
          <p:sp>
            <p:nvSpPr>
              <p:cNvPr id="5" name="MH_Other_1"/>
              <p:cNvSpPr/>
              <p:nvPr>
                <p:custDataLst>
                  <p:tags r:id="rId14"/>
                </p:custDataLst>
              </p:nvPr>
            </p:nvSpPr>
            <p:spPr>
              <a:xfrm>
                <a:off x="5076056" y="559718"/>
                <a:ext cx="757238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MH_Other_2"/>
              <p:cNvSpPr/>
              <p:nvPr>
                <p:custDataLst>
                  <p:tags r:id="rId15"/>
                </p:custDataLst>
              </p:nvPr>
            </p:nvSpPr>
            <p:spPr>
              <a:xfrm>
                <a:off x="5180831" y="667668"/>
                <a:ext cx="547688" cy="56673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MH_SubTitle_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5976169" y="483518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Excellent Performance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MH_Text_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976169" y="872455"/>
                <a:ext cx="2749710" cy="547167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 efficiency kernel mode client IO 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Storage bandwidth reaches hundreds GB/s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11561" y="2597528"/>
              <a:ext cx="3612328" cy="1008112"/>
              <a:chOff x="5127303" y="2427734"/>
              <a:chExt cx="3612328" cy="1008112"/>
            </a:xfrm>
          </p:grpSpPr>
          <p:sp>
            <p:nvSpPr>
              <p:cNvPr id="10" name="MH_Other_3"/>
              <p:cNvSpPr/>
              <p:nvPr>
                <p:custDataLst>
                  <p:tags r:id="rId10"/>
                </p:custDataLst>
              </p:nvPr>
            </p:nvSpPr>
            <p:spPr>
              <a:xfrm>
                <a:off x="5127303" y="2503934"/>
                <a:ext cx="757237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MH_Other_4"/>
              <p:cNvSpPr/>
              <p:nvPr>
                <p:custDataLst>
                  <p:tags r:id="rId11"/>
                </p:custDataLst>
              </p:nvPr>
            </p:nvSpPr>
            <p:spPr>
              <a:xfrm>
                <a:off x="5232078" y="2611884"/>
                <a:ext cx="547687" cy="56673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MH_SubTitle_2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027415" y="2427734"/>
                <a:ext cx="2699147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 Speed Communication Network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MH_Text_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027415" y="2816671"/>
                <a:ext cx="2712216" cy="619175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/>
              </a:bodyPr>
              <a:lstStyle/>
              <a:p>
                <a:pPr marL="0" lvl="1">
                  <a:lnSpc>
                    <a:spcPct val="9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Supports 56Gbps IB network optimization</a:t>
                </a:r>
              </a:p>
              <a:p>
                <a:pPr marL="0" lvl="1">
                  <a:lnSpc>
                    <a:spcPct val="9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Supports 10Gbps</a:t>
                </a:r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、</a:t>
                </a: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40Gbps network optimization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11560" y="3573016"/>
              <a:ext cx="3456384" cy="936104"/>
              <a:chOff x="5076056" y="1563638"/>
              <a:chExt cx="3456384" cy="936104"/>
            </a:xfrm>
          </p:grpSpPr>
          <p:sp>
            <p:nvSpPr>
              <p:cNvPr id="15" name="MH_Other_5"/>
              <p:cNvSpPr/>
              <p:nvPr>
                <p:custDataLst>
                  <p:tags r:id="rId6"/>
                </p:custDataLst>
              </p:nvPr>
            </p:nvSpPr>
            <p:spPr>
              <a:xfrm>
                <a:off x="5076056" y="1639838"/>
                <a:ext cx="757238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MH_Other_6"/>
              <p:cNvSpPr/>
              <p:nvPr>
                <p:custDataLst>
                  <p:tags r:id="rId7"/>
                </p:custDataLst>
              </p:nvPr>
            </p:nvSpPr>
            <p:spPr>
              <a:xfrm>
                <a:off x="5180831" y="1747788"/>
                <a:ext cx="547688" cy="5667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MH_SubTitle_3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5976169" y="1563638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Active-Active Index Cluster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MH_Text_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976169" y="1952575"/>
                <a:ext cx="2556271" cy="547167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/>
              </a:bodyPr>
              <a:lstStyle/>
              <a:p>
                <a:pPr marL="0" lvl="1"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Balancing metadata, fast processing of massive small files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11561" y="4581128"/>
              <a:ext cx="3649823" cy="1008112"/>
              <a:chOff x="5127303" y="3507854"/>
              <a:chExt cx="3649823" cy="1008112"/>
            </a:xfrm>
          </p:grpSpPr>
          <p:sp>
            <p:nvSpPr>
              <p:cNvPr id="20" name="MH_Other_7"/>
              <p:cNvSpPr/>
              <p:nvPr>
                <p:custDataLst>
                  <p:tags r:id="rId2"/>
                </p:custDataLst>
              </p:nvPr>
            </p:nvSpPr>
            <p:spPr>
              <a:xfrm>
                <a:off x="5127303" y="3584054"/>
                <a:ext cx="757237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MH_Other_8"/>
              <p:cNvSpPr/>
              <p:nvPr>
                <p:custDataLst>
                  <p:tags r:id="rId3"/>
                </p:custDataLst>
              </p:nvPr>
            </p:nvSpPr>
            <p:spPr>
              <a:xfrm>
                <a:off x="5232078" y="3692004"/>
                <a:ext cx="547687" cy="56673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MH_SubTitle_4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6027415" y="3507854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Consistency of Client Cache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MH_Text_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027415" y="3896791"/>
                <a:ext cx="2749711" cy="619175"/>
              </a:xfrm>
              <a:prstGeom prst="rect">
                <a:avLst/>
              </a:prstGeom>
              <a:noFill/>
            </p:spPr>
            <p:txBody>
              <a:bodyPr lIns="0" tIns="0" rIns="0" bIns="0">
                <a:no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Embedded distributed lock mechanism 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Completely consistent data for all clients at any time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4" name="文本占位符 23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8632693" cy="571483"/>
          </a:xfrm>
        </p:spPr>
        <p:txBody>
          <a:bodyPr/>
          <a:lstStyle/>
          <a:p>
            <a:r>
              <a:rPr lang="en-US" altLang="zh-CN" sz="2400" dirty="0" smtClean="0"/>
              <a:t>Application Scenario: High Performance Computing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391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" y="160524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162856"/>
              </p:ext>
            </p:extLst>
          </p:nvPr>
        </p:nvGraphicFramePr>
        <p:xfrm>
          <a:off x="47328" y="1772818"/>
          <a:ext cx="6297279" cy="3535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" r:id="rId20" imgW="8638984" imgH="6457976" progId="Visio.Drawing.15">
                  <p:embed/>
                </p:oleObj>
              </mc:Choice>
              <mc:Fallback>
                <p:oleObj r:id="rId20" imgW="8638984" imgH="6457976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8" y="1772818"/>
                        <a:ext cx="6297279" cy="35358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组合 25"/>
          <p:cNvGrpSpPr/>
          <p:nvPr/>
        </p:nvGrpSpPr>
        <p:grpSpPr>
          <a:xfrm>
            <a:off x="6547807" y="1268760"/>
            <a:ext cx="5308835" cy="4320480"/>
            <a:chOff x="5242657" y="1628800"/>
            <a:chExt cx="3649824" cy="3960440"/>
          </a:xfrm>
        </p:grpSpPr>
        <p:grpSp>
          <p:nvGrpSpPr>
            <p:cNvPr id="5" name="组合 4"/>
            <p:cNvGrpSpPr/>
            <p:nvPr/>
          </p:nvGrpSpPr>
          <p:grpSpPr>
            <a:xfrm>
              <a:off x="5242657" y="1628800"/>
              <a:ext cx="3246438" cy="936104"/>
              <a:chOff x="5076056" y="483518"/>
              <a:chExt cx="3246438" cy="936104"/>
            </a:xfrm>
          </p:grpSpPr>
          <p:sp>
            <p:nvSpPr>
              <p:cNvPr id="6" name="MH_Other_1"/>
              <p:cNvSpPr/>
              <p:nvPr>
                <p:custDataLst>
                  <p:tags r:id="rId14"/>
                </p:custDataLst>
              </p:nvPr>
            </p:nvSpPr>
            <p:spPr>
              <a:xfrm>
                <a:off x="5076056" y="559718"/>
                <a:ext cx="757238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MH_Other_2"/>
              <p:cNvSpPr/>
              <p:nvPr>
                <p:custDataLst>
                  <p:tags r:id="rId15"/>
                </p:custDataLst>
              </p:nvPr>
            </p:nvSpPr>
            <p:spPr>
              <a:xfrm>
                <a:off x="5180831" y="667668"/>
                <a:ext cx="547688" cy="56673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MH_SubTitle_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5976169" y="483518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Small file optimization 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MH_Text_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976169" y="872455"/>
                <a:ext cx="2346325" cy="547167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 fontScale="85000" lnSpcReduction="20000"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Reduces unnecessary write penalty, improves virtualization application performance 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5242658" y="2597528"/>
              <a:ext cx="3649823" cy="1054603"/>
              <a:chOff x="5127303" y="2427734"/>
              <a:chExt cx="3649823" cy="1054603"/>
            </a:xfrm>
          </p:grpSpPr>
          <p:sp>
            <p:nvSpPr>
              <p:cNvPr id="11" name="MH_Other_3"/>
              <p:cNvSpPr/>
              <p:nvPr>
                <p:custDataLst>
                  <p:tags r:id="rId10"/>
                </p:custDataLst>
              </p:nvPr>
            </p:nvSpPr>
            <p:spPr>
              <a:xfrm>
                <a:off x="5127303" y="2503934"/>
                <a:ext cx="757237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11"/>
                </p:custDataLst>
              </p:nvPr>
            </p:nvSpPr>
            <p:spPr>
              <a:xfrm>
                <a:off x="5232078" y="2611884"/>
                <a:ext cx="547687" cy="56673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MH_SubTitle_2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027415" y="2427734"/>
                <a:ext cx="2749711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Classification storage of cold hot data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MH_Text_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024241" y="2863162"/>
                <a:ext cx="2605694" cy="619175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Reduces the response time for key operations and access delay of the virtual machine 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242658" y="3573016"/>
              <a:ext cx="3361791" cy="936104"/>
              <a:chOff x="5076056" y="1563638"/>
              <a:chExt cx="3361791" cy="936104"/>
            </a:xfrm>
          </p:grpSpPr>
          <p:sp>
            <p:nvSpPr>
              <p:cNvPr id="16" name="MH_Other_5"/>
              <p:cNvSpPr/>
              <p:nvPr>
                <p:custDataLst>
                  <p:tags r:id="rId6"/>
                </p:custDataLst>
              </p:nvPr>
            </p:nvSpPr>
            <p:spPr>
              <a:xfrm>
                <a:off x="5076056" y="1639838"/>
                <a:ext cx="757238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MH_Other_6"/>
              <p:cNvSpPr/>
              <p:nvPr>
                <p:custDataLst>
                  <p:tags r:id="rId7"/>
                </p:custDataLst>
              </p:nvPr>
            </p:nvSpPr>
            <p:spPr>
              <a:xfrm>
                <a:off x="5180831" y="1747788"/>
                <a:ext cx="547688" cy="5667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MH_SubTitle_3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5976169" y="1563638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Dynamic online expansion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MH_Text_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976169" y="1952575"/>
                <a:ext cx="2461678" cy="547167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 fontScale="92500"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Linear improvement in performance, meets the need for further expansions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242658" y="4581128"/>
              <a:ext cx="3649823" cy="1008112"/>
              <a:chOff x="5127303" y="3507854"/>
              <a:chExt cx="3649823" cy="1008112"/>
            </a:xfrm>
          </p:grpSpPr>
          <p:sp>
            <p:nvSpPr>
              <p:cNvPr id="21" name="MH_Other_7"/>
              <p:cNvSpPr/>
              <p:nvPr>
                <p:custDataLst>
                  <p:tags r:id="rId2"/>
                </p:custDataLst>
              </p:nvPr>
            </p:nvSpPr>
            <p:spPr>
              <a:xfrm>
                <a:off x="5127303" y="3584054"/>
                <a:ext cx="757237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MH_Other_8"/>
              <p:cNvSpPr/>
              <p:nvPr>
                <p:custDataLst>
                  <p:tags r:id="rId3"/>
                </p:custDataLst>
              </p:nvPr>
            </p:nvSpPr>
            <p:spPr>
              <a:xfrm>
                <a:off x="5232078" y="3692004"/>
                <a:ext cx="547687" cy="56673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MH_SubTitle_4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6027415" y="3507854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 reliability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MH_Text_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027415" y="3896790"/>
                <a:ext cx="2749711" cy="619176"/>
              </a:xfrm>
              <a:prstGeom prst="rect">
                <a:avLst/>
              </a:prstGeom>
              <a:noFill/>
            </p:spPr>
            <p:txBody>
              <a:bodyPr lIns="0" tIns="0" rIns="0" bIns="0">
                <a:no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 system hardware single point failure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Multiple copies and erasure code ensures the high reliability of data redundancy technology 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5" name="文本占位符 24"/>
          <p:cNvSpPr>
            <a:spLocks noGrp="1"/>
          </p:cNvSpPr>
          <p:nvPr>
            <p:ph type="body" sz="quarter" idx="15"/>
          </p:nvPr>
        </p:nvSpPr>
        <p:spPr>
          <a:xfrm>
            <a:off x="288055" y="217564"/>
            <a:ext cx="9568797" cy="571483"/>
          </a:xfrm>
        </p:spPr>
        <p:txBody>
          <a:bodyPr/>
          <a:lstStyle/>
          <a:p>
            <a:r>
              <a:rPr lang="en-US" altLang="zh-CN" sz="2400" dirty="0"/>
              <a:t>Application </a:t>
            </a:r>
            <a:r>
              <a:rPr lang="en-US" altLang="zh-CN" sz="2400" dirty="0" smtClean="0"/>
              <a:t>Scenario: Cloud Computing and Virtualization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0171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灯片编号占位符 5"/>
          <p:cNvSpPr>
            <a:spLocks noChangeArrowheads="1"/>
          </p:cNvSpPr>
          <p:nvPr/>
        </p:nvSpPr>
        <p:spPr bwMode="auto">
          <a:xfrm>
            <a:off x="9891714" y="314326"/>
            <a:ext cx="601663" cy="37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*</a:t>
            </a:r>
            <a:endParaRPr lang="zh-CN" altLang="zh-CN" b="1">
              <a:solidFill>
                <a:srgbClr val="FFFFFF"/>
              </a:solidFill>
            </a:endParaRPr>
          </a:p>
        </p:txBody>
      </p:sp>
      <p:sp>
        <p:nvSpPr>
          <p:cNvPr id="7179" name="矩形 4"/>
          <p:cNvSpPr>
            <a:spLocks noChangeArrowheads="1"/>
          </p:cNvSpPr>
          <p:nvPr/>
        </p:nvSpPr>
        <p:spPr bwMode="auto">
          <a:xfrm>
            <a:off x="6453275" y="4684713"/>
            <a:ext cx="15492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chemeClr val="accent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Lustre</a:t>
            </a:r>
            <a:endParaRPr lang="zh-CN" altLang="en-US" sz="4000" b="1">
              <a:solidFill>
                <a:schemeClr val="accent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0" name="矩形 5"/>
          <p:cNvSpPr>
            <a:spLocks noChangeArrowheads="1"/>
          </p:cNvSpPr>
          <p:nvPr/>
        </p:nvSpPr>
        <p:spPr bwMode="auto">
          <a:xfrm>
            <a:off x="3835451" y="2116137"/>
            <a:ext cx="2362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Loongstor</a:t>
            </a:r>
            <a:endParaRPr lang="zh-CN" altLang="en-US" sz="4000" b="1" dirty="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1" name="矩形 6"/>
          <p:cNvSpPr>
            <a:spLocks noChangeArrowheads="1"/>
          </p:cNvSpPr>
          <p:nvPr/>
        </p:nvSpPr>
        <p:spPr bwMode="auto">
          <a:xfrm>
            <a:off x="1843644" y="4718049"/>
            <a:ext cx="20562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EFEFE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Stornext</a:t>
            </a:r>
            <a:endParaRPr lang="zh-CN" altLang="en-US" sz="4000" b="1">
              <a:solidFill>
                <a:srgbClr val="FEFEFE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2" name="矩形 7"/>
          <p:cNvSpPr>
            <a:spLocks noChangeArrowheads="1"/>
          </p:cNvSpPr>
          <p:nvPr/>
        </p:nvSpPr>
        <p:spPr bwMode="auto">
          <a:xfrm>
            <a:off x="3866725" y="2889249"/>
            <a:ext cx="2013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 dirty="0" err="1">
                <a:solidFill>
                  <a:srgbClr val="4BACC6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Parastor</a:t>
            </a:r>
            <a:endParaRPr lang="zh-CN" altLang="en-US" sz="4000" b="1" dirty="0">
              <a:solidFill>
                <a:srgbClr val="4BACC6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3" name="矩形 8"/>
          <p:cNvSpPr>
            <a:spLocks noChangeArrowheads="1"/>
          </p:cNvSpPr>
          <p:nvPr/>
        </p:nvSpPr>
        <p:spPr bwMode="auto">
          <a:xfrm>
            <a:off x="1837655" y="2116137"/>
            <a:ext cx="16269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N9000</a:t>
            </a:r>
            <a:endParaRPr lang="zh-CN" altLang="en-US" sz="40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4" name="矩形 9"/>
          <p:cNvSpPr>
            <a:spLocks noChangeArrowheads="1"/>
          </p:cNvSpPr>
          <p:nvPr/>
        </p:nvSpPr>
        <p:spPr bwMode="auto">
          <a:xfrm>
            <a:off x="8086717" y="3705225"/>
            <a:ext cx="17859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Gluster</a:t>
            </a:r>
            <a:endParaRPr lang="zh-CN" altLang="en-US" sz="4000" b="1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5" name="矩形 10"/>
          <p:cNvSpPr>
            <a:spLocks noChangeArrowheads="1"/>
          </p:cNvSpPr>
          <p:nvPr/>
        </p:nvSpPr>
        <p:spPr bwMode="auto">
          <a:xfrm>
            <a:off x="8181064" y="4683125"/>
            <a:ext cx="14385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MPFS</a:t>
            </a:r>
            <a:endParaRPr lang="zh-CN" altLang="en-US" sz="4000" b="1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6" name="矩形 11"/>
          <p:cNvSpPr>
            <a:spLocks noChangeArrowheads="1"/>
          </p:cNvSpPr>
          <p:nvPr/>
        </p:nvSpPr>
        <p:spPr bwMode="auto">
          <a:xfrm>
            <a:off x="6429901" y="2092325"/>
            <a:ext cx="21801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MooseFS</a:t>
            </a:r>
            <a:endParaRPr lang="zh-CN" altLang="en-US" sz="4000" b="1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7" name="矩形 12"/>
          <p:cNvSpPr>
            <a:spLocks noChangeArrowheads="1"/>
          </p:cNvSpPr>
          <p:nvPr/>
        </p:nvSpPr>
        <p:spPr bwMode="auto">
          <a:xfrm>
            <a:off x="6431216" y="2884488"/>
            <a:ext cx="13615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HDFS</a:t>
            </a:r>
            <a:endParaRPr lang="zh-CN" altLang="en-US" sz="4000" b="1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8" name="矩形 13"/>
          <p:cNvSpPr>
            <a:spLocks noChangeArrowheads="1"/>
          </p:cNvSpPr>
          <p:nvPr/>
        </p:nvSpPr>
        <p:spPr bwMode="auto">
          <a:xfrm>
            <a:off x="1854402" y="3767137"/>
            <a:ext cx="13918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262626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Isilon</a:t>
            </a:r>
            <a:endParaRPr lang="zh-CN" altLang="en-US" sz="4000" b="1">
              <a:solidFill>
                <a:srgbClr val="262626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89" name="矩形 14"/>
          <p:cNvSpPr>
            <a:spLocks noChangeArrowheads="1"/>
          </p:cNvSpPr>
          <p:nvPr/>
        </p:nvSpPr>
        <p:spPr bwMode="auto">
          <a:xfrm>
            <a:off x="3906497" y="4718049"/>
            <a:ext cx="17231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chemeClr val="accent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SONAS</a:t>
            </a:r>
            <a:endParaRPr lang="zh-CN" altLang="en-US" sz="4000" b="1">
              <a:solidFill>
                <a:schemeClr val="accent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90" name="矩形 15"/>
          <p:cNvSpPr>
            <a:spLocks noChangeArrowheads="1"/>
          </p:cNvSpPr>
          <p:nvPr/>
        </p:nvSpPr>
        <p:spPr bwMode="auto">
          <a:xfrm>
            <a:off x="1816982" y="2889249"/>
            <a:ext cx="18619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latin typeface="Calibri" panose="020F0502020204030204" pitchFamily="34" charset="0"/>
                <a:sym typeface="Calibri" panose="020F0502020204030204" pitchFamily="34" charset="0"/>
              </a:rPr>
              <a:t>BWStor</a:t>
            </a:r>
            <a:endParaRPr lang="zh-CN" altLang="en-US" sz="4000" b="1"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91" name="矩形 16"/>
          <p:cNvSpPr>
            <a:spLocks noChangeArrowheads="1"/>
          </p:cNvSpPr>
          <p:nvPr/>
        </p:nvSpPr>
        <p:spPr bwMode="auto">
          <a:xfrm>
            <a:off x="9303263" y="2884488"/>
            <a:ext cx="13277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Ceph</a:t>
            </a:r>
            <a:endParaRPr lang="zh-CN" altLang="en-US" sz="4000" b="1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92" name="矩形 17"/>
          <p:cNvSpPr>
            <a:spLocks noChangeArrowheads="1"/>
          </p:cNvSpPr>
          <p:nvPr/>
        </p:nvSpPr>
        <p:spPr bwMode="auto">
          <a:xfrm>
            <a:off x="8127764" y="2874963"/>
            <a:ext cx="9704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TFS</a:t>
            </a:r>
            <a:endParaRPr lang="zh-CN" altLang="en-US" sz="4000" b="1">
              <a:solidFill>
                <a:srgbClr val="FFFFFF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93" name="矩形 18"/>
          <p:cNvSpPr>
            <a:spLocks noChangeArrowheads="1"/>
          </p:cNvSpPr>
          <p:nvPr/>
        </p:nvSpPr>
        <p:spPr bwMode="auto">
          <a:xfrm>
            <a:off x="8740055" y="2092325"/>
            <a:ext cx="18889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chemeClr val="accent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FastDFS</a:t>
            </a:r>
            <a:endParaRPr lang="zh-CN" altLang="en-US" sz="4000" b="1">
              <a:solidFill>
                <a:schemeClr val="accent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94" name="矩形 19"/>
          <p:cNvSpPr>
            <a:spLocks noChangeArrowheads="1"/>
          </p:cNvSpPr>
          <p:nvPr/>
        </p:nvSpPr>
        <p:spPr bwMode="auto">
          <a:xfrm>
            <a:off x="6429844" y="3748088"/>
            <a:ext cx="13166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8064A2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GPFS</a:t>
            </a:r>
            <a:endParaRPr lang="zh-CN" altLang="en-US" sz="4000" b="1">
              <a:solidFill>
                <a:srgbClr val="8064A2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195" name="矩形 20"/>
          <p:cNvSpPr>
            <a:spLocks noChangeArrowheads="1"/>
          </p:cNvSpPr>
          <p:nvPr/>
        </p:nvSpPr>
        <p:spPr bwMode="auto">
          <a:xfrm>
            <a:off x="3905620" y="3767137"/>
            <a:ext cx="175979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PanaFS</a:t>
            </a:r>
            <a:endParaRPr lang="zh-CN" altLang="en-US" sz="4000" b="1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7196" name="组合 24"/>
          <p:cNvGrpSpPr>
            <a:grpSpLocks/>
          </p:cNvGrpSpPr>
          <p:nvPr/>
        </p:nvGrpSpPr>
        <p:grpSpPr bwMode="auto">
          <a:xfrm>
            <a:off x="1919289" y="1506539"/>
            <a:ext cx="306387" cy="303212"/>
            <a:chOff x="0" y="0"/>
            <a:chExt cx="305706" cy="303584"/>
          </a:xfrm>
        </p:grpSpPr>
        <p:sp>
          <p:nvSpPr>
            <p:cNvPr id="7198" name="Freeform 6"/>
            <p:cNvSpPr>
              <a:spLocks noChangeArrowheads="1"/>
            </p:cNvSpPr>
            <p:nvPr/>
          </p:nvSpPr>
          <p:spPr bwMode="auto">
            <a:xfrm>
              <a:off x="0" y="0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6"/>
            <p:cNvSpPr>
              <a:spLocks noChangeArrowheads="1"/>
            </p:cNvSpPr>
            <p:nvPr/>
          </p:nvSpPr>
          <p:spPr bwMode="auto">
            <a:xfrm>
              <a:off x="153244" y="0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199" name="TextBox 27"/>
          <p:cNvSpPr>
            <a:spLocks noChangeArrowheads="1"/>
          </p:cNvSpPr>
          <p:nvPr/>
        </p:nvSpPr>
        <p:spPr bwMode="auto">
          <a:xfrm>
            <a:off x="2206625" y="1506538"/>
            <a:ext cx="2641333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Commercial </a:t>
            </a:r>
            <a:r>
              <a:rPr lang="en-US" altLang="zh-CN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Systems</a:t>
            </a:r>
            <a:endParaRPr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200" name="组合 29"/>
          <p:cNvGrpSpPr>
            <a:grpSpLocks/>
          </p:cNvGrpSpPr>
          <p:nvPr/>
        </p:nvGrpSpPr>
        <p:grpSpPr bwMode="auto">
          <a:xfrm>
            <a:off x="6461126" y="1516063"/>
            <a:ext cx="306388" cy="303212"/>
            <a:chOff x="0" y="0"/>
            <a:chExt cx="305706" cy="303584"/>
          </a:xfrm>
        </p:grpSpPr>
        <p:sp>
          <p:nvSpPr>
            <p:cNvPr id="6" name="Freeform 6"/>
            <p:cNvSpPr>
              <a:spLocks noChangeArrowheads="1"/>
            </p:cNvSpPr>
            <p:nvPr/>
          </p:nvSpPr>
          <p:spPr bwMode="auto">
            <a:xfrm>
              <a:off x="0" y="0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97" name="Freeform 6"/>
            <p:cNvSpPr>
              <a:spLocks noChangeArrowheads="1"/>
            </p:cNvSpPr>
            <p:nvPr/>
          </p:nvSpPr>
          <p:spPr bwMode="auto">
            <a:xfrm>
              <a:off x="153244" y="0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203" name="TextBox 32"/>
          <p:cNvSpPr>
            <a:spLocks noChangeArrowheads="1"/>
          </p:cNvSpPr>
          <p:nvPr/>
        </p:nvSpPr>
        <p:spPr bwMode="auto">
          <a:xfrm>
            <a:off x="6748462" y="1516063"/>
            <a:ext cx="3463875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Open Source Systems</a:t>
            </a:r>
            <a:endParaRPr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04" name="直接连接符 34"/>
          <p:cNvSpPr>
            <a:spLocks noChangeShapeType="1"/>
          </p:cNvSpPr>
          <p:nvPr/>
        </p:nvSpPr>
        <p:spPr bwMode="auto">
          <a:xfrm>
            <a:off x="6240463" y="1444625"/>
            <a:ext cx="0" cy="3960813"/>
          </a:xfrm>
          <a:prstGeom prst="line">
            <a:avLst/>
          </a:prstGeom>
          <a:noFill/>
          <a:ln w="9525">
            <a:solidFill>
              <a:schemeClr val="accent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Common Distributed File System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84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8" dur="25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50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25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25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4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0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6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fmla" valueType="str">
                                      <p:cBhvr>
                                        <p:cTn id="46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1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5" dur="25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250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8" dur="25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3" dur="25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8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1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4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7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0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3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6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bldLvl="0" autoUpdateAnimBg="0"/>
      <p:bldP spid="7180" grpId="0" bldLvl="0" autoUpdateAnimBg="0"/>
      <p:bldP spid="7181" grpId="0" bldLvl="0" autoUpdateAnimBg="0"/>
      <p:bldP spid="7182" grpId="0" bldLvl="0" autoUpdateAnimBg="0"/>
      <p:bldP spid="7182" grpId="1" bldLvl="0" autoUpdateAnimBg="0"/>
      <p:bldP spid="7182" grpId="2" bldLvl="0" autoUpdateAnimBg="0"/>
      <p:bldP spid="7183" grpId="0" bldLvl="0" autoUpdateAnimBg="0"/>
      <p:bldP spid="7184" grpId="0" bldLvl="0" autoUpdateAnimBg="0"/>
      <p:bldP spid="7185" grpId="0" bldLvl="0" autoUpdateAnimBg="0"/>
      <p:bldP spid="7186" grpId="0" bldLvl="0" autoUpdateAnimBg="0"/>
      <p:bldP spid="7187" grpId="0" bldLvl="0" autoUpdateAnimBg="0"/>
      <p:bldP spid="7188" grpId="0" bldLvl="0" autoUpdateAnimBg="0"/>
      <p:bldP spid="7189" grpId="0" bldLvl="0" autoUpdateAnimBg="0"/>
      <p:bldP spid="7190" grpId="0" bldLvl="0" autoUpdateAnimBg="0"/>
      <p:bldP spid="7191" grpId="0" bldLvl="0" autoUpdateAnimBg="0"/>
      <p:bldP spid="7192" grpId="0" bldLvl="0" autoUpdateAnimBg="0"/>
      <p:bldP spid="7193" grpId="0" bldLvl="0" autoUpdateAnimBg="0"/>
      <p:bldP spid="7194" grpId="0" bldLvl="0" autoUpdateAnimBg="0"/>
      <p:bldP spid="7195" grpId="0" bldLvl="0" autoUpdateAnimBg="0"/>
      <p:bldP spid="7199" grpId="0" bldLvl="0" autoUpdateAnimBg="0"/>
      <p:bldP spid="7203" grpId="0" bldLvl="0" autoUpdateAnimBg="0"/>
      <p:bldP spid="720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37870"/>
              </p:ext>
            </p:extLst>
          </p:nvPr>
        </p:nvGraphicFramePr>
        <p:xfrm>
          <a:off x="5631852" y="1988840"/>
          <a:ext cx="6535240" cy="2969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2" r:id="rId20" imgW="7781927" imgH="4714941" progId="Visio.Drawing.15">
                  <p:embed/>
                </p:oleObj>
              </mc:Choice>
              <mc:Fallback>
                <p:oleObj r:id="rId20" imgW="7781927" imgH="4714941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1852" y="1988840"/>
                        <a:ext cx="6535240" cy="29692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组合 24"/>
          <p:cNvGrpSpPr/>
          <p:nvPr/>
        </p:nvGrpSpPr>
        <p:grpSpPr>
          <a:xfrm>
            <a:off x="239350" y="1195228"/>
            <a:ext cx="5664628" cy="4610036"/>
            <a:chOff x="611561" y="1628800"/>
            <a:chExt cx="3649823" cy="3960440"/>
          </a:xfrm>
        </p:grpSpPr>
        <p:grpSp>
          <p:nvGrpSpPr>
            <p:cNvPr id="4" name="组合 3"/>
            <p:cNvGrpSpPr/>
            <p:nvPr/>
          </p:nvGrpSpPr>
          <p:grpSpPr>
            <a:xfrm>
              <a:off x="611561" y="1628800"/>
              <a:ext cx="3649823" cy="936104"/>
              <a:chOff x="5076056" y="483518"/>
              <a:chExt cx="3649823" cy="936104"/>
            </a:xfrm>
          </p:grpSpPr>
          <p:sp>
            <p:nvSpPr>
              <p:cNvPr id="5" name="MH_Other_1"/>
              <p:cNvSpPr/>
              <p:nvPr>
                <p:custDataLst>
                  <p:tags r:id="rId14"/>
                </p:custDataLst>
              </p:nvPr>
            </p:nvSpPr>
            <p:spPr>
              <a:xfrm>
                <a:off x="5076056" y="559718"/>
                <a:ext cx="757238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MH_Other_2"/>
              <p:cNvSpPr/>
              <p:nvPr>
                <p:custDataLst>
                  <p:tags r:id="rId15"/>
                </p:custDataLst>
              </p:nvPr>
            </p:nvSpPr>
            <p:spPr>
              <a:xfrm>
                <a:off x="5180831" y="667668"/>
                <a:ext cx="547688" cy="56673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MH_SubTitle_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5976169" y="483518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 Performance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MH_Text_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976169" y="872455"/>
                <a:ext cx="2749710" cy="547167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 fontScale="85000" lnSpcReduction="20000"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 bandwidth and IOPS satisfies the high throughput requirements of satellite signal processing, and query system analyzing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11561" y="2597528"/>
              <a:ext cx="3505806" cy="1008112"/>
              <a:chOff x="5127303" y="2427734"/>
              <a:chExt cx="3505806" cy="1008112"/>
            </a:xfrm>
          </p:grpSpPr>
          <p:sp>
            <p:nvSpPr>
              <p:cNvPr id="10" name="MH_Other_3"/>
              <p:cNvSpPr/>
              <p:nvPr>
                <p:custDataLst>
                  <p:tags r:id="rId10"/>
                </p:custDataLst>
              </p:nvPr>
            </p:nvSpPr>
            <p:spPr>
              <a:xfrm>
                <a:off x="5127303" y="2503934"/>
                <a:ext cx="757237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MH_Other_4"/>
              <p:cNvSpPr/>
              <p:nvPr>
                <p:custDataLst>
                  <p:tags r:id="rId11"/>
                </p:custDataLst>
              </p:nvPr>
            </p:nvSpPr>
            <p:spPr>
              <a:xfrm>
                <a:off x="5232078" y="2611884"/>
                <a:ext cx="547687" cy="56673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MH_SubTitle_2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027415" y="2427734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Easy Expansion 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MH_Text_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027415" y="2816671"/>
                <a:ext cx="2605694" cy="619175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Supports EB class storage space, coping with the increase in TB data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11561" y="3573016"/>
              <a:ext cx="3612328" cy="889817"/>
              <a:chOff x="5076056" y="1563638"/>
              <a:chExt cx="3612328" cy="889817"/>
            </a:xfrm>
          </p:grpSpPr>
          <p:sp>
            <p:nvSpPr>
              <p:cNvPr id="15" name="MH_Other_5"/>
              <p:cNvSpPr/>
              <p:nvPr>
                <p:custDataLst>
                  <p:tags r:id="rId6"/>
                </p:custDataLst>
              </p:nvPr>
            </p:nvSpPr>
            <p:spPr>
              <a:xfrm>
                <a:off x="5076056" y="1639838"/>
                <a:ext cx="757238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MH_Other_6"/>
              <p:cNvSpPr/>
              <p:nvPr>
                <p:custDataLst>
                  <p:tags r:id="rId7"/>
                </p:custDataLst>
              </p:nvPr>
            </p:nvSpPr>
            <p:spPr>
              <a:xfrm>
                <a:off x="5180831" y="1747788"/>
                <a:ext cx="547688" cy="5667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MH_SubTitle_3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5976169" y="1563638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 Reliability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MH_Text_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976168" y="1906288"/>
                <a:ext cx="2712216" cy="547167"/>
              </a:xfrm>
              <a:prstGeom prst="rect">
                <a:avLst/>
              </a:prstGeom>
              <a:noFill/>
            </p:spPr>
            <p:txBody>
              <a:bodyPr lIns="0" tIns="0" rIns="0" bIns="0">
                <a:no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Multiple protection mechanism for components, nodes, and data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Hierarchical storage, data can be archived to offline system, for long-term preservation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11561" y="4649901"/>
              <a:ext cx="3649823" cy="939339"/>
              <a:chOff x="5127303" y="3576627"/>
              <a:chExt cx="3649823" cy="939339"/>
            </a:xfrm>
          </p:grpSpPr>
          <p:sp>
            <p:nvSpPr>
              <p:cNvPr id="20" name="MH_Other_7"/>
              <p:cNvSpPr/>
              <p:nvPr>
                <p:custDataLst>
                  <p:tags r:id="rId2"/>
                </p:custDataLst>
              </p:nvPr>
            </p:nvSpPr>
            <p:spPr>
              <a:xfrm>
                <a:off x="5127303" y="3584054"/>
                <a:ext cx="757237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MH_Other_8"/>
              <p:cNvSpPr/>
              <p:nvPr>
                <p:custDataLst>
                  <p:tags r:id="rId3"/>
                </p:custDataLst>
              </p:nvPr>
            </p:nvSpPr>
            <p:spPr>
              <a:xfrm>
                <a:off x="5232078" y="3692004"/>
                <a:ext cx="547687" cy="56673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MH_SubTitle_4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6027415" y="3576627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Low Power Consumption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MH_Text_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027415" y="3896791"/>
                <a:ext cx="2749711" cy="619175"/>
              </a:xfrm>
              <a:prstGeom prst="rect">
                <a:avLst/>
              </a:prstGeom>
              <a:noFill/>
            </p:spPr>
            <p:txBody>
              <a:bodyPr lIns="0" tIns="0" rIns="0" bIns="0">
                <a:no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Energy saving strategy set according to partition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Automatic power control, reduces energy consumption by 30% </a:t>
                </a:r>
              </a:p>
            </p:txBody>
          </p:sp>
        </p:grpSp>
      </p:grpSp>
      <p:sp>
        <p:nvSpPr>
          <p:cNvPr id="24" name="文本占位符 23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768597" cy="571483"/>
          </a:xfrm>
        </p:spPr>
        <p:txBody>
          <a:bodyPr/>
          <a:lstStyle/>
          <a:p>
            <a:r>
              <a:rPr lang="en-US" altLang="zh-CN" sz="2400" dirty="0" smtClean="0"/>
              <a:t>Application Scenario: Satellite Remote Sensing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789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39771" y="672584"/>
            <a:ext cx="92522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952093"/>
              </p:ext>
            </p:extLst>
          </p:nvPr>
        </p:nvGraphicFramePr>
        <p:xfrm>
          <a:off x="47328" y="1916832"/>
          <a:ext cx="6131579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6" r:id="rId21" imgW="7420133" imgH="5105505" progId="Visio.Drawing.15">
                  <p:embed/>
                </p:oleObj>
              </mc:Choice>
              <mc:Fallback>
                <p:oleObj r:id="rId21" imgW="7420133" imgH="510550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8" y="1916832"/>
                        <a:ext cx="6131579" cy="31683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6414145" y="1069592"/>
            <a:ext cx="5777855" cy="4663665"/>
            <a:chOff x="5242657" y="1628800"/>
            <a:chExt cx="3679968" cy="3960440"/>
          </a:xfrm>
        </p:grpSpPr>
        <p:grpSp>
          <p:nvGrpSpPr>
            <p:cNvPr id="5" name="组合 4"/>
            <p:cNvGrpSpPr/>
            <p:nvPr/>
          </p:nvGrpSpPr>
          <p:grpSpPr>
            <a:xfrm>
              <a:off x="5242657" y="1628800"/>
              <a:ext cx="3246438" cy="936104"/>
              <a:chOff x="5076056" y="483518"/>
              <a:chExt cx="3246438" cy="936104"/>
            </a:xfrm>
          </p:grpSpPr>
          <p:sp>
            <p:nvSpPr>
              <p:cNvPr id="11" name="MH_Other_1"/>
              <p:cNvSpPr/>
              <p:nvPr>
                <p:custDataLst>
                  <p:tags r:id="rId14"/>
                </p:custDataLst>
              </p:nvPr>
            </p:nvSpPr>
            <p:spPr>
              <a:xfrm>
                <a:off x="5076056" y="559718"/>
                <a:ext cx="757238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MH_Other_2"/>
              <p:cNvSpPr/>
              <p:nvPr>
                <p:custDataLst>
                  <p:tags r:id="rId15"/>
                </p:custDataLst>
              </p:nvPr>
            </p:nvSpPr>
            <p:spPr>
              <a:xfrm>
                <a:off x="5180831" y="667668"/>
                <a:ext cx="547688" cy="56673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MH_SubTitle_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5976169" y="483518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Massive Space, Dynamic Expansion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MH_Text_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976169" y="872455"/>
                <a:ext cx="2346325" cy="547167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EB class storage space, ensures massive high resolution videos and image concurrent storage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5242658" y="2470586"/>
              <a:ext cx="3603960" cy="985779"/>
              <a:chOff x="5127303" y="2300792"/>
              <a:chExt cx="3603960" cy="985779"/>
            </a:xfrm>
          </p:grpSpPr>
          <p:sp>
            <p:nvSpPr>
              <p:cNvPr id="14" name="MH_Other_3"/>
              <p:cNvSpPr/>
              <p:nvPr>
                <p:custDataLst>
                  <p:tags r:id="rId10"/>
                </p:custDataLst>
              </p:nvPr>
            </p:nvSpPr>
            <p:spPr>
              <a:xfrm>
                <a:off x="5127303" y="2503934"/>
                <a:ext cx="757237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MH_Other_4"/>
              <p:cNvSpPr/>
              <p:nvPr>
                <p:custDataLst>
                  <p:tags r:id="rId11"/>
                </p:custDataLst>
              </p:nvPr>
            </p:nvSpPr>
            <p:spPr>
              <a:xfrm>
                <a:off x="5232078" y="2611884"/>
                <a:ext cx="547687" cy="56673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MH_SubTitle_2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027414" y="2300792"/>
                <a:ext cx="2605694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Excellent performance, linear growth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MH_Text_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027414" y="2649482"/>
                <a:ext cx="2703849" cy="619175"/>
              </a:xfrm>
              <a:prstGeom prst="rect">
                <a:avLst/>
              </a:prstGeom>
              <a:noFill/>
            </p:spPr>
            <p:txBody>
              <a:bodyPr lIns="0" tIns="0" rIns="0" bIns="0">
                <a:no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Massive images random retrieval, fast read and write</a:t>
                </a:r>
                <a:endPara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QoS</a:t>
                </a: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ensures stable bandwidth, zero frame drop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5242658" y="3649216"/>
              <a:ext cx="3505805" cy="866060"/>
              <a:chOff x="5076056" y="1639838"/>
              <a:chExt cx="3505805" cy="866060"/>
            </a:xfrm>
          </p:grpSpPr>
          <p:sp>
            <p:nvSpPr>
              <p:cNvPr id="22" name="MH_Other_5"/>
              <p:cNvSpPr/>
              <p:nvPr>
                <p:custDataLst>
                  <p:tags r:id="rId6"/>
                </p:custDataLst>
              </p:nvPr>
            </p:nvSpPr>
            <p:spPr>
              <a:xfrm>
                <a:off x="5076056" y="1639838"/>
                <a:ext cx="757238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MH_Other_6"/>
              <p:cNvSpPr/>
              <p:nvPr>
                <p:custDataLst>
                  <p:tags r:id="rId7"/>
                </p:custDataLst>
              </p:nvPr>
            </p:nvSpPr>
            <p:spPr>
              <a:xfrm>
                <a:off x="5180831" y="1747788"/>
                <a:ext cx="547688" cy="5667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MH_SubTitle_3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5976169" y="1668523"/>
                <a:ext cx="2605692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Compatible with major manufacturers 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MH_Text_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976167" y="1958731"/>
                <a:ext cx="2461678" cy="547167"/>
              </a:xfrm>
              <a:prstGeom prst="rect">
                <a:avLst/>
              </a:prstGeom>
              <a:noFill/>
            </p:spPr>
            <p:txBody>
              <a:bodyPr lIns="0" tIns="0" rIns="0" bIns="0">
                <a:no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Compatible with mainstream VVS platform and software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Seamless combination with NVR devices from major manufacturers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5242658" y="4581128"/>
              <a:ext cx="3679967" cy="1008112"/>
              <a:chOff x="5127303" y="3507854"/>
              <a:chExt cx="3679967" cy="1008112"/>
            </a:xfrm>
          </p:grpSpPr>
          <p:sp>
            <p:nvSpPr>
              <p:cNvPr id="26" name="MH_Other_7"/>
              <p:cNvSpPr/>
              <p:nvPr>
                <p:custDataLst>
                  <p:tags r:id="rId2"/>
                </p:custDataLst>
              </p:nvPr>
            </p:nvSpPr>
            <p:spPr>
              <a:xfrm>
                <a:off x="5127303" y="3584054"/>
                <a:ext cx="757237" cy="782637"/>
              </a:xfrm>
              <a:custGeom>
                <a:avLst/>
                <a:gdLst>
                  <a:gd name="connsiteX0" fmla="*/ 743029 w 757237"/>
                  <a:gd name="connsiteY0" fmla="*/ 463225 h 783577"/>
                  <a:gd name="connsiteX1" fmla="*/ 757237 w 757237"/>
                  <a:gd name="connsiteY1" fmla="*/ 463225 h 783577"/>
                  <a:gd name="connsiteX2" fmla="*/ 757237 w 757237"/>
                  <a:gd name="connsiteY2" fmla="*/ 783577 h 783577"/>
                  <a:gd name="connsiteX3" fmla="*/ 450056 w 757237"/>
                  <a:gd name="connsiteY3" fmla="*/ 783577 h 783577"/>
                  <a:gd name="connsiteX4" fmla="*/ 450056 w 757237"/>
                  <a:gd name="connsiteY4" fmla="*/ 768874 h 783577"/>
                  <a:gd name="connsiteX5" fmla="*/ 743029 w 757237"/>
                  <a:gd name="connsiteY5" fmla="*/ 768874 h 783577"/>
                  <a:gd name="connsiteX6" fmla="*/ 0 w 757237"/>
                  <a:gd name="connsiteY6" fmla="*/ 463225 h 783577"/>
                  <a:gd name="connsiteX7" fmla="*/ 14207 w 757237"/>
                  <a:gd name="connsiteY7" fmla="*/ 463225 h 783577"/>
                  <a:gd name="connsiteX8" fmla="*/ 14207 w 757237"/>
                  <a:gd name="connsiteY8" fmla="*/ 768874 h 783577"/>
                  <a:gd name="connsiteX9" fmla="*/ 307181 w 757237"/>
                  <a:gd name="connsiteY9" fmla="*/ 768874 h 783577"/>
                  <a:gd name="connsiteX10" fmla="*/ 307181 w 757237"/>
                  <a:gd name="connsiteY10" fmla="*/ 783577 h 783577"/>
                  <a:gd name="connsiteX11" fmla="*/ 0 w 757237"/>
                  <a:gd name="connsiteY11" fmla="*/ 783577 h 783577"/>
                  <a:gd name="connsiteX12" fmla="*/ 450056 w 757237"/>
                  <a:gd name="connsiteY12" fmla="*/ 0 h 783577"/>
                  <a:gd name="connsiteX13" fmla="*/ 757237 w 757237"/>
                  <a:gd name="connsiteY13" fmla="*/ 0 h 783577"/>
                  <a:gd name="connsiteX14" fmla="*/ 757237 w 757237"/>
                  <a:gd name="connsiteY14" fmla="*/ 320350 h 783577"/>
                  <a:gd name="connsiteX15" fmla="*/ 743029 w 757237"/>
                  <a:gd name="connsiteY15" fmla="*/ 320350 h 783577"/>
                  <a:gd name="connsiteX16" fmla="*/ 743029 w 757237"/>
                  <a:gd name="connsiteY16" fmla="*/ 14702 h 783577"/>
                  <a:gd name="connsiteX17" fmla="*/ 450056 w 757237"/>
                  <a:gd name="connsiteY17" fmla="*/ 14702 h 783577"/>
                  <a:gd name="connsiteX18" fmla="*/ 0 w 757237"/>
                  <a:gd name="connsiteY18" fmla="*/ 0 h 783577"/>
                  <a:gd name="connsiteX19" fmla="*/ 307181 w 757237"/>
                  <a:gd name="connsiteY19" fmla="*/ 0 h 783577"/>
                  <a:gd name="connsiteX20" fmla="*/ 307181 w 757237"/>
                  <a:gd name="connsiteY20" fmla="*/ 14702 h 783577"/>
                  <a:gd name="connsiteX21" fmla="*/ 14207 w 757237"/>
                  <a:gd name="connsiteY21" fmla="*/ 14702 h 783577"/>
                  <a:gd name="connsiteX22" fmla="*/ 14207 w 757237"/>
                  <a:gd name="connsiteY22" fmla="*/ 320350 h 783577"/>
                  <a:gd name="connsiteX23" fmla="*/ 0 w 757237"/>
                  <a:gd name="connsiteY23" fmla="*/ 320350 h 78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7237" h="783577">
                    <a:moveTo>
                      <a:pt x="743029" y="463225"/>
                    </a:moveTo>
                    <a:lnTo>
                      <a:pt x="757237" y="463225"/>
                    </a:lnTo>
                    <a:lnTo>
                      <a:pt x="757237" y="783577"/>
                    </a:lnTo>
                    <a:lnTo>
                      <a:pt x="450056" y="783577"/>
                    </a:lnTo>
                    <a:lnTo>
                      <a:pt x="450056" y="768874"/>
                    </a:lnTo>
                    <a:lnTo>
                      <a:pt x="743029" y="768874"/>
                    </a:lnTo>
                    <a:close/>
                    <a:moveTo>
                      <a:pt x="0" y="463225"/>
                    </a:moveTo>
                    <a:lnTo>
                      <a:pt x="14207" y="463225"/>
                    </a:lnTo>
                    <a:lnTo>
                      <a:pt x="14207" y="768874"/>
                    </a:lnTo>
                    <a:lnTo>
                      <a:pt x="307181" y="768874"/>
                    </a:lnTo>
                    <a:lnTo>
                      <a:pt x="307181" y="783577"/>
                    </a:lnTo>
                    <a:lnTo>
                      <a:pt x="0" y="783577"/>
                    </a:lnTo>
                    <a:close/>
                    <a:moveTo>
                      <a:pt x="450056" y="0"/>
                    </a:moveTo>
                    <a:lnTo>
                      <a:pt x="757237" y="0"/>
                    </a:lnTo>
                    <a:lnTo>
                      <a:pt x="757237" y="320350"/>
                    </a:lnTo>
                    <a:lnTo>
                      <a:pt x="743029" y="320350"/>
                    </a:lnTo>
                    <a:lnTo>
                      <a:pt x="743029" y="14702"/>
                    </a:lnTo>
                    <a:lnTo>
                      <a:pt x="450056" y="14702"/>
                    </a:lnTo>
                    <a:close/>
                    <a:moveTo>
                      <a:pt x="0" y="0"/>
                    </a:moveTo>
                    <a:lnTo>
                      <a:pt x="307181" y="0"/>
                    </a:lnTo>
                    <a:lnTo>
                      <a:pt x="307181" y="14702"/>
                    </a:lnTo>
                    <a:lnTo>
                      <a:pt x="14207" y="14702"/>
                    </a:lnTo>
                    <a:lnTo>
                      <a:pt x="14207" y="320350"/>
                    </a:lnTo>
                    <a:lnTo>
                      <a:pt x="0" y="3203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MH_Other_8"/>
              <p:cNvSpPr/>
              <p:nvPr>
                <p:custDataLst>
                  <p:tags r:id="rId3"/>
                </p:custDataLst>
              </p:nvPr>
            </p:nvSpPr>
            <p:spPr>
              <a:xfrm>
                <a:off x="5232078" y="3692004"/>
                <a:ext cx="547687" cy="56673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>
                  <a:defRPr/>
                </a:pPr>
                <a:r>
                  <a:rPr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MH_SubTitle_4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6027415" y="3507854"/>
                <a:ext cx="2346325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>
                  <a:defRPr/>
                </a:pPr>
                <a:r>
                  <a:rPr lang="en-US" altLang="zh-CN" sz="1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Cost Advantages, Energy Saving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MH_Text_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027415" y="3896791"/>
                <a:ext cx="2779855" cy="619175"/>
              </a:xfrm>
              <a:prstGeom prst="rect">
                <a:avLst/>
              </a:prstGeom>
              <a:noFill/>
            </p:spPr>
            <p:txBody>
              <a:bodyPr lIns="0" tIns="0" rIns="0" bIns="0">
                <a:noAutofit/>
              </a:bodyPr>
              <a:lstStyle/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Space utilization up to 80</a:t>
                </a:r>
                <a:r>
                  <a:rPr lang="en-US" altLang="zh-CN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%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en-US" altLang="zh-CN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Automatic power control, reduces energy consumption by 30% </a:t>
                </a:r>
              </a:p>
            </p:txBody>
          </p:sp>
        </p:grpSp>
      </p:grpSp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Application Scenario: Video Surveillance 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694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Video Surveillance Program Display</a:t>
            </a:r>
            <a:endParaRPr lang="zh-CN" altLang="en-US" sz="2400" dirty="0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75629942"/>
              </p:ext>
            </p:extLst>
          </p:nvPr>
        </p:nvGraphicFramePr>
        <p:xfrm>
          <a:off x="263352" y="1268760"/>
          <a:ext cx="532859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659296"/>
              </p:ext>
            </p:extLst>
          </p:nvPr>
        </p:nvGraphicFramePr>
        <p:xfrm>
          <a:off x="5933811" y="791882"/>
          <a:ext cx="5832648" cy="576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2808312"/>
                <a:gridCol w="1656184"/>
              </a:tblGrid>
              <a:tr h="576064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VSS</a:t>
                      </a:r>
                      <a:r>
                        <a:rPr lang="en-US" altLang="zh-CN" sz="12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manufacturers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en-US" altLang="zh-CN" sz="17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Compatibility plan</a:t>
                      </a:r>
                      <a:endParaRPr lang="zh-CN" altLang="en-US" sz="1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en-US" altLang="zh-CN" sz="17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Clients</a:t>
                      </a:r>
                      <a:endParaRPr lang="zh-CN" altLang="en-US" sz="17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海康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NVR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docking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New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management platform software supporting 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NAS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protocol, currently under evaluation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哈尔滨云计算中心</a:t>
                      </a:r>
                      <a:endParaRPr lang="en-US" altLang="zh-CN" sz="140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鹤壁市公安局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宇视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NVR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docking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鹤壁市公安局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科达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 rowSpan="5"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Management platform supports NAS protocol, directly mounting </a:t>
                      </a:r>
                      <a:r>
                        <a:rPr lang="en-US" altLang="zh-CN" sz="14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ParaStor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storage system</a:t>
                      </a:r>
                    </a:p>
                    <a:p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Video service and storage an be integrated or separated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抚州云计算中心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东方网力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 vMerge="1"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抚州云计算中心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云创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 vMerge="1"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宜昌市政府</a:t>
                      </a:r>
                      <a:endParaRPr lang="en-US" altLang="zh-CN" sz="140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潍坊云计算中心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天地伟业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 vMerge="1"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天津市北辰区人民政府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智诺英特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 vMerge="1">
                  <a:txBody>
                    <a:bodyPr/>
                    <a:lstStyle/>
                    <a:p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某平安城市项目运作中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捷尚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Upper layer service,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provides smart software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成都天网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6627" marR="86627" marT="43314" marB="43314"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2405" y="1124745"/>
            <a:ext cx="1426901" cy="20126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3952" y="1127370"/>
            <a:ext cx="1440160" cy="20274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599" y="1124744"/>
            <a:ext cx="1439224" cy="2030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5117" y="1124744"/>
            <a:ext cx="1434835" cy="20168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3952" y="4057723"/>
            <a:ext cx="1441208" cy="2026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8846" y="4057723"/>
            <a:ext cx="1440000" cy="20355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2532" y="4048827"/>
            <a:ext cx="1438898" cy="202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5117" y="4048827"/>
            <a:ext cx="1441342" cy="20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470558"/>
              </p:ext>
            </p:extLst>
          </p:nvPr>
        </p:nvGraphicFramePr>
        <p:xfrm>
          <a:off x="1295467" y="3861048"/>
          <a:ext cx="8976068" cy="2568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0" r:id="rId20" imgW="13201700" imgH="5048329" progId="Visio.Drawing.15">
                  <p:embed/>
                </p:oleObj>
              </mc:Choice>
              <mc:Fallback>
                <p:oleObj r:id="rId20" imgW="13201700" imgH="5048329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67" y="3861048"/>
                        <a:ext cx="8976068" cy="25686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组合 20"/>
          <p:cNvGrpSpPr/>
          <p:nvPr/>
        </p:nvGrpSpPr>
        <p:grpSpPr>
          <a:xfrm>
            <a:off x="1524001" y="1196752"/>
            <a:ext cx="9468545" cy="2059335"/>
            <a:chOff x="1143000" y="1340769"/>
            <a:chExt cx="7101409" cy="2059335"/>
          </a:xfrm>
        </p:grpSpPr>
        <p:sp>
          <p:nvSpPr>
            <p:cNvPr id="4" name="MH_Other_1"/>
            <p:cNvSpPr/>
            <p:nvPr>
              <p:custDataLst>
                <p:tags r:id="rId2"/>
              </p:custDataLst>
            </p:nvPr>
          </p:nvSpPr>
          <p:spPr>
            <a:xfrm>
              <a:off x="1143000" y="1416969"/>
              <a:ext cx="757238" cy="782637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MH_Other_2"/>
            <p:cNvSpPr/>
            <p:nvPr>
              <p:custDataLst>
                <p:tags r:id="rId3"/>
              </p:custDataLst>
            </p:nvPr>
          </p:nvSpPr>
          <p:spPr>
            <a:xfrm>
              <a:off x="1247775" y="1524919"/>
              <a:ext cx="547688" cy="5667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MH_SubTitle_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043114" y="1340769"/>
              <a:ext cx="2346325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Unified Data Storage and Sharing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MH_Other_3"/>
            <p:cNvSpPr/>
            <p:nvPr>
              <p:custDataLst>
                <p:tags r:id="rId5"/>
              </p:custDataLst>
            </p:nvPr>
          </p:nvSpPr>
          <p:spPr>
            <a:xfrm>
              <a:off x="4767264" y="1416969"/>
              <a:ext cx="757237" cy="782637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MH_Text_1"/>
            <p:cNvSpPr txBox="1"/>
            <p:nvPr>
              <p:custDataLst>
                <p:tags r:id="rId6"/>
              </p:custDataLst>
            </p:nvPr>
          </p:nvSpPr>
          <p:spPr>
            <a:xfrm>
              <a:off x="2043114" y="1729706"/>
              <a:ext cx="2346325" cy="547167"/>
            </a:xfrm>
            <a:prstGeom prst="rect">
              <a:avLst/>
            </a:prstGeom>
            <a:noFill/>
          </p:spPr>
          <p:txBody>
            <a:bodyPr lIns="0" tIns="0" rIns="0" bIns="0">
              <a:norm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Multiple workstations can edit the same media file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4"/>
            <p:cNvSpPr/>
            <p:nvPr>
              <p:custDataLst>
                <p:tags r:id="rId7"/>
              </p:custDataLst>
            </p:nvPr>
          </p:nvSpPr>
          <p:spPr>
            <a:xfrm>
              <a:off x="4872039" y="1524919"/>
              <a:ext cx="547687" cy="5667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en-US" altLang="zh-CN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MH_SubTitle_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667376" y="1340769"/>
              <a:ext cx="2346325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Scale-out</a:t>
              </a:r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Horizontal Expansion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MH_Other_5"/>
            <p:cNvSpPr/>
            <p:nvPr>
              <p:custDataLst>
                <p:tags r:id="rId9"/>
              </p:custDataLst>
            </p:nvPr>
          </p:nvSpPr>
          <p:spPr>
            <a:xfrm>
              <a:off x="1143000" y="2497089"/>
              <a:ext cx="757238" cy="782637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MH_Text_2"/>
            <p:cNvSpPr txBox="1"/>
            <p:nvPr>
              <p:custDataLst>
                <p:tags r:id="rId10"/>
              </p:custDataLst>
            </p:nvPr>
          </p:nvSpPr>
          <p:spPr>
            <a:xfrm>
              <a:off x="5667376" y="1729706"/>
              <a:ext cx="2346325" cy="619175"/>
            </a:xfrm>
            <a:prstGeom prst="rect">
              <a:avLst/>
            </a:prstGeom>
            <a:noFill/>
          </p:spPr>
          <p:txBody>
            <a:bodyPr lIns="0" tIns="0" rIns="0" bIns="0">
              <a:normAutofit fontScale="92500" lnSpcReduction="20000"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Linear 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xpansion for storage capacity and expansion, support HD to Ultra HD transition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6"/>
            <p:cNvSpPr/>
            <p:nvPr>
              <p:custDataLst>
                <p:tags r:id="rId11"/>
              </p:custDataLst>
            </p:nvPr>
          </p:nvSpPr>
          <p:spPr>
            <a:xfrm>
              <a:off x="1247775" y="2605039"/>
              <a:ext cx="547688" cy="56673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en-US" altLang="zh-CN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MH_SubTitle_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043114" y="2420889"/>
              <a:ext cx="2346325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40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QoS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MH_Other_7"/>
            <p:cNvSpPr/>
            <p:nvPr>
              <p:custDataLst>
                <p:tags r:id="rId13"/>
              </p:custDataLst>
            </p:nvPr>
          </p:nvSpPr>
          <p:spPr>
            <a:xfrm>
              <a:off x="4767264" y="2497089"/>
              <a:ext cx="757237" cy="782637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MH_Other_8"/>
            <p:cNvSpPr/>
            <p:nvPr>
              <p:custDataLst>
                <p:tags r:id="rId14"/>
              </p:custDataLst>
            </p:nvPr>
          </p:nvSpPr>
          <p:spPr>
            <a:xfrm>
              <a:off x="4872039" y="2605039"/>
              <a:ext cx="547687" cy="56673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en-US" altLang="zh-CN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MH_SubTitle_4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667376" y="2420889"/>
              <a:ext cx="2346325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Continuous reliable assurance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MH_Text_1"/>
            <p:cNvSpPr txBox="1"/>
            <p:nvPr>
              <p:custDataLst>
                <p:tags r:id="rId16"/>
              </p:custDataLst>
            </p:nvPr>
          </p:nvSpPr>
          <p:spPr>
            <a:xfrm>
              <a:off x="2043114" y="2809826"/>
              <a:ext cx="2346325" cy="547167"/>
            </a:xfrm>
            <a:prstGeom prst="rect">
              <a:avLst/>
            </a:prstGeom>
            <a:noFill/>
          </p:spPr>
          <p:txBody>
            <a:bodyPr lIns="0" tIns="0" rIns="0" bIns="0">
              <a:normAutofit fontScale="85000" lnSpcReduction="10000"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Provide fast and stable data storage, search and share access service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MH_Text_2"/>
            <p:cNvSpPr txBox="1"/>
            <p:nvPr>
              <p:custDataLst>
                <p:tags r:id="rId17"/>
              </p:custDataLst>
            </p:nvPr>
          </p:nvSpPr>
          <p:spPr>
            <a:xfrm>
              <a:off x="5667376" y="2780929"/>
              <a:ext cx="2577033" cy="619175"/>
            </a:xfrm>
            <a:prstGeom prst="rect">
              <a:avLst/>
            </a:prstGeom>
            <a:noFill/>
          </p:spPr>
          <p:txBody>
            <a:bodyPr lIns="0" tIns="0" rIns="0" bIns="0">
              <a:no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Cluster architecture and data redundancy protection mechanism, </a:t>
              </a:r>
              <a:r>
                <a:rPr lang="en-US" altLang="zh-CN" sz="16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ensuring uninterrupted service 24/7 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占位符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Application Scenario: Broadcasting Medias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26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3787304" y="228906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431705" y="1889016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3788892" y="2772743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431705" y="2372693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431705" y="2824362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3788892" y="3224412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31705" y="3297054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3788892" y="3697104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27850" y="1887216"/>
            <a:ext cx="4185761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Market Positions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727849" y="2361075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0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Product Specifications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4727849" y="2825061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Product Features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4727849" y="3297179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Application Scenarios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431705" y="3759298"/>
            <a:ext cx="301625" cy="4000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788891" y="4159348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727848" y="3759423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Classic Cases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376" y="188640"/>
            <a:ext cx="145802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Catalog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614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Classic Cases</a:t>
            </a:r>
            <a:endParaRPr lang="zh-CN" altLang="en-US" sz="2400" dirty="0"/>
          </a:p>
        </p:txBody>
      </p:sp>
      <p:sp>
        <p:nvSpPr>
          <p:cNvPr id="4" name="MH_SubTitle_4"/>
          <p:cNvSpPr/>
          <p:nvPr>
            <p:custDataLst>
              <p:tags r:id="rId1"/>
            </p:custDataLst>
          </p:nvPr>
        </p:nvSpPr>
        <p:spPr>
          <a:xfrm>
            <a:off x="6305088" y="4600271"/>
            <a:ext cx="1127222" cy="1045173"/>
          </a:xfrm>
          <a:custGeom>
            <a:avLst/>
            <a:gdLst/>
            <a:ahLst/>
            <a:cxnLst/>
            <a:rect l="l" t="t" r="r" b="b"/>
            <a:pathLst>
              <a:path w="1502962" h="1393564">
                <a:moveTo>
                  <a:pt x="721705" y="0"/>
                </a:moveTo>
                <a:cubicBezTo>
                  <a:pt x="940434" y="0"/>
                  <a:pt x="1117749" y="177315"/>
                  <a:pt x="1117749" y="396044"/>
                </a:cubicBezTo>
                <a:cubicBezTo>
                  <a:pt x="1117749" y="543784"/>
                  <a:pt x="1036853" y="672629"/>
                  <a:pt x="916059" y="739148"/>
                </a:cubicBezTo>
                <a:cubicBezTo>
                  <a:pt x="1228745" y="806914"/>
                  <a:pt x="1468249" y="1069578"/>
                  <a:pt x="1502962" y="1393564"/>
                </a:cubicBezTo>
                <a:lnTo>
                  <a:pt x="0" y="1393564"/>
                </a:lnTo>
                <a:cubicBezTo>
                  <a:pt x="33240" y="1083322"/>
                  <a:pt x="254267" y="829309"/>
                  <a:pt x="548042" y="750378"/>
                </a:cubicBezTo>
                <a:cubicBezTo>
                  <a:pt x="416051" y="687270"/>
                  <a:pt x="325661" y="552213"/>
                  <a:pt x="325661" y="396044"/>
                </a:cubicBezTo>
                <a:cubicBezTo>
                  <a:pt x="325661" y="177315"/>
                  <a:pt x="502976" y="0"/>
                  <a:pt x="721705" y="0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ctr">
              <a:defRPr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Digital Media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MH_Other_1"/>
          <p:cNvSpPr/>
          <p:nvPr>
            <p:custDataLst>
              <p:tags r:id="rId2"/>
            </p:custDataLst>
          </p:nvPr>
        </p:nvSpPr>
        <p:spPr>
          <a:xfrm flipH="1">
            <a:off x="6810376" y="3416301"/>
            <a:ext cx="34925" cy="1236663"/>
          </a:xfrm>
          <a:custGeom>
            <a:avLst/>
            <a:gdLst>
              <a:gd name="connsiteX0" fmla="*/ 0 w 0"/>
              <a:gd name="connsiteY0" fmla="*/ 836023 h 836023"/>
              <a:gd name="connsiteX1" fmla="*/ 0 w 0"/>
              <a:gd name="connsiteY1" fmla="*/ 0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36023">
                <a:moveTo>
                  <a:pt x="0" y="836023"/>
                </a:moveTo>
                <a:lnTo>
                  <a:pt x="0" y="0"/>
                </a:lnTo>
              </a:path>
            </a:pathLst>
          </a:custGeom>
          <a:noFill/>
          <a:ln w="28575" cap="flat" cmpd="sng" algn="ctr">
            <a:solidFill>
              <a:srgbClr val="D5D5D5"/>
            </a:solidFill>
            <a:prstDash val="sysDash"/>
            <a:miter lim="800000"/>
            <a:headEnd type="diamond" w="med" len="med"/>
            <a:tailEnd type="triangle" w="med" len="med"/>
          </a:ln>
          <a:effectLst/>
        </p:spPr>
        <p:txBody>
          <a:bodyPr anchor="ctr">
            <a:normAutofit/>
          </a:bodyPr>
          <a:lstStyle/>
          <a:p>
            <a:pPr algn="ctr">
              <a:defRPr/>
            </a:pPr>
            <a:endParaRPr lang="zh-CN" altLang="en-US" kern="0">
              <a:solidFill>
                <a:srgbClr val="71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MH_SubTitle_3"/>
          <p:cNvSpPr/>
          <p:nvPr>
            <p:custDataLst>
              <p:tags r:id="rId3"/>
            </p:custDataLst>
          </p:nvPr>
        </p:nvSpPr>
        <p:spPr>
          <a:xfrm>
            <a:off x="4883215" y="4600271"/>
            <a:ext cx="1127222" cy="1045173"/>
          </a:xfrm>
          <a:custGeom>
            <a:avLst/>
            <a:gdLst/>
            <a:ahLst/>
            <a:cxnLst/>
            <a:rect l="l" t="t" r="r" b="b"/>
            <a:pathLst>
              <a:path w="1502962" h="1393564">
                <a:moveTo>
                  <a:pt x="736593" y="0"/>
                </a:moveTo>
                <a:cubicBezTo>
                  <a:pt x="955322" y="0"/>
                  <a:pt x="1132637" y="177315"/>
                  <a:pt x="1132637" y="396044"/>
                </a:cubicBezTo>
                <a:cubicBezTo>
                  <a:pt x="1132637" y="545894"/>
                  <a:pt x="1049414" y="676307"/>
                  <a:pt x="925774" y="741955"/>
                </a:cubicBezTo>
                <a:cubicBezTo>
                  <a:pt x="1233780" y="812467"/>
                  <a:pt x="1468616" y="1072999"/>
                  <a:pt x="1502962" y="1393564"/>
                </a:cubicBezTo>
                <a:lnTo>
                  <a:pt x="0" y="1393564"/>
                </a:lnTo>
                <a:cubicBezTo>
                  <a:pt x="33610" y="1079873"/>
                  <a:pt x="259205" y="823667"/>
                  <a:pt x="557757" y="747571"/>
                </a:cubicBezTo>
                <a:cubicBezTo>
                  <a:pt x="428521" y="683629"/>
                  <a:pt x="340549" y="550110"/>
                  <a:pt x="340549" y="396044"/>
                </a:cubicBezTo>
                <a:cubicBezTo>
                  <a:pt x="340549" y="177315"/>
                  <a:pt x="517864" y="0"/>
                  <a:pt x="736593" y="0"/>
                </a:cubicBezTo>
                <a:close/>
              </a:path>
            </a:pathLst>
          </a:custGeom>
          <a:solidFill>
            <a:schemeClr val="accent3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ctr">
              <a:defRPr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Meteorology  </a:t>
            </a:r>
            <a:r>
              <a: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nvironment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Other_2"/>
          <p:cNvSpPr/>
          <p:nvPr>
            <p:custDataLst>
              <p:tags r:id="rId4"/>
            </p:custDataLst>
          </p:nvPr>
        </p:nvSpPr>
        <p:spPr>
          <a:xfrm>
            <a:off x="5446713" y="4025901"/>
            <a:ext cx="0" cy="627063"/>
          </a:xfrm>
          <a:custGeom>
            <a:avLst/>
            <a:gdLst>
              <a:gd name="connsiteX0" fmla="*/ 0 w 0"/>
              <a:gd name="connsiteY0" fmla="*/ 836023 h 836023"/>
              <a:gd name="connsiteX1" fmla="*/ 0 w 0"/>
              <a:gd name="connsiteY1" fmla="*/ 0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36023">
                <a:moveTo>
                  <a:pt x="0" y="836023"/>
                </a:moveTo>
                <a:lnTo>
                  <a:pt x="0" y="0"/>
                </a:lnTo>
              </a:path>
            </a:pathLst>
          </a:custGeom>
          <a:noFill/>
          <a:ln w="28575" cap="flat" cmpd="sng" algn="ctr">
            <a:solidFill>
              <a:srgbClr val="D5D5D5"/>
            </a:solidFill>
            <a:prstDash val="sysDash"/>
            <a:miter lim="800000"/>
            <a:headEnd type="diamond" w="med" len="med"/>
            <a:tailEnd type="triangle" w="med" len="med"/>
          </a:ln>
          <a:effectLst/>
        </p:spPr>
        <p:txBody>
          <a:bodyPr anchor="ctr">
            <a:normAutofit/>
          </a:bodyPr>
          <a:lstStyle/>
          <a:p>
            <a:pPr algn="ctr">
              <a:defRPr/>
            </a:pPr>
            <a:endParaRPr lang="zh-CN" altLang="en-US" kern="0">
              <a:solidFill>
                <a:srgbClr val="71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/>
          <p:cNvSpPr/>
          <p:nvPr>
            <p:custDataLst>
              <p:tags r:id="rId5"/>
            </p:custDataLst>
          </p:nvPr>
        </p:nvSpPr>
        <p:spPr>
          <a:xfrm>
            <a:off x="3510102" y="4600271"/>
            <a:ext cx="1127222" cy="1045173"/>
          </a:xfrm>
          <a:custGeom>
            <a:avLst/>
            <a:gdLst/>
            <a:ahLst/>
            <a:cxnLst/>
            <a:rect l="l" t="t" r="r" b="b"/>
            <a:pathLst>
              <a:path w="1502962" h="1393564">
                <a:moveTo>
                  <a:pt x="751481" y="0"/>
                </a:moveTo>
                <a:cubicBezTo>
                  <a:pt x="970210" y="0"/>
                  <a:pt x="1147525" y="177315"/>
                  <a:pt x="1147525" y="396044"/>
                </a:cubicBezTo>
                <a:cubicBezTo>
                  <a:pt x="1147525" y="548003"/>
                  <a:pt x="1061942" y="679974"/>
                  <a:pt x="935490" y="744763"/>
                </a:cubicBezTo>
                <a:cubicBezTo>
                  <a:pt x="1238785" y="818053"/>
                  <a:pt x="1468984" y="1076431"/>
                  <a:pt x="1502962" y="1393564"/>
                </a:cubicBezTo>
                <a:lnTo>
                  <a:pt x="0" y="1393564"/>
                </a:lnTo>
                <a:cubicBezTo>
                  <a:pt x="33979" y="1076431"/>
                  <a:pt x="264178" y="818053"/>
                  <a:pt x="567473" y="744763"/>
                </a:cubicBezTo>
                <a:cubicBezTo>
                  <a:pt x="441020" y="679974"/>
                  <a:pt x="355437" y="548003"/>
                  <a:pt x="355437" y="396044"/>
                </a:cubicBezTo>
                <a:cubicBezTo>
                  <a:pt x="355437" y="177315"/>
                  <a:pt x="532752" y="0"/>
                  <a:pt x="75148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ctr">
              <a:defRPr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 Computing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Other_3"/>
          <p:cNvSpPr/>
          <p:nvPr>
            <p:custDataLst>
              <p:tags r:id="rId6"/>
            </p:custDataLst>
          </p:nvPr>
        </p:nvSpPr>
        <p:spPr>
          <a:xfrm>
            <a:off x="4056064" y="3416301"/>
            <a:ext cx="34925" cy="1236663"/>
          </a:xfrm>
          <a:custGeom>
            <a:avLst/>
            <a:gdLst>
              <a:gd name="connsiteX0" fmla="*/ 0 w 0"/>
              <a:gd name="connsiteY0" fmla="*/ 836023 h 836023"/>
              <a:gd name="connsiteX1" fmla="*/ 0 w 0"/>
              <a:gd name="connsiteY1" fmla="*/ 0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36023">
                <a:moveTo>
                  <a:pt x="0" y="836023"/>
                </a:moveTo>
                <a:lnTo>
                  <a:pt x="0" y="0"/>
                </a:lnTo>
              </a:path>
            </a:pathLst>
          </a:custGeom>
          <a:noFill/>
          <a:ln w="28575" cap="flat" cmpd="sng" algn="ctr">
            <a:solidFill>
              <a:srgbClr val="D5D5D5"/>
            </a:solidFill>
            <a:prstDash val="sysDash"/>
            <a:miter lim="800000"/>
            <a:headEnd type="diamond" w="med" len="med"/>
            <a:tailEnd type="triangle" w="med" len="med"/>
          </a:ln>
          <a:effectLst/>
        </p:spPr>
        <p:txBody>
          <a:bodyPr anchor="ctr">
            <a:normAutofit/>
          </a:bodyPr>
          <a:lstStyle/>
          <a:p>
            <a:pPr algn="ctr">
              <a:defRPr/>
            </a:pPr>
            <a:endParaRPr lang="zh-CN" altLang="en-US" kern="0">
              <a:solidFill>
                <a:srgbClr val="71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H_SubTitle_1"/>
          <p:cNvSpPr/>
          <p:nvPr>
            <p:custDataLst>
              <p:tags r:id="rId7"/>
            </p:custDataLst>
          </p:nvPr>
        </p:nvSpPr>
        <p:spPr>
          <a:xfrm>
            <a:off x="2088228" y="4600271"/>
            <a:ext cx="1127222" cy="1045173"/>
          </a:xfrm>
          <a:custGeom>
            <a:avLst/>
            <a:gdLst/>
            <a:ahLst/>
            <a:cxnLst/>
            <a:rect l="l" t="t" r="r" b="b"/>
            <a:pathLst>
              <a:path w="1502962" h="1393564">
                <a:moveTo>
                  <a:pt x="766369" y="0"/>
                </a:moveTo>
                <a:cubicBezTo>
                  <a:pt x="985098" y="0"/>
                  <a:pt x="1162413" y="177315"/>
                  <a:pt x="1162413" y="396044"/>
                </a:cubicBezTo>
                <a:cubicBezTo>
                  <a:pt x="1162413" y="550110"/>
                  <a:pt x="1074441" y="683629"/>
                  <a:pt x="945205" y="747570"/>
                </a:cubicBezTo>
                <a:cubicBezTo>
                  <a:pt x="1243758" y="823667"/>
                  <a:pt x="1469352" y="1079873"/>
                  <a:pt x="1502962" y="1393564"/>
                </a:cubicBezTo>
                <a:lnTo>
                  <a:pt x="0" y="1393564"/>
                </a:lnTo>
                <a:cubicBezTo>
                  <a:pt x="34346" y="1073000"/>
                  <a:pt x="269183" y="812468"/>
                  <a:pt x="577188" y="741955"/>
                </a:cubicBezTo>
                <a:cubicBezTo>
                  <a:pt x="453549" y="676307"/>
                  <a:pt x="370325" y="545894"/>
                  <a:pt x="370325" y="396044"/>
                </a:cubicBezTo>
                <a:cubicBezTo>
                  <a:pt x="370325" y="177315"/>
                  <a:pt x="547640" y="0"/>
                  <a:pt x="766369" y="0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ctr">
              <a:defRPr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Traditional</a:t>
            </a:r>
            <a:endParaRPr lang="en-US" altLang="zh-CN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HPC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MH_Other_4"/>
          <p:cNvSpPr/>
          <p:nvPr>
            <p:custDataLst>
              <p:tags r:id="rId8"/>
            </p:custDataLst>
          </p:nvPr>
        </p:nvSpPr>
        <p:spPr>
          <a:xfrm>
            <a:off x="2651125" y="4025901"/>
            <a:ext cx="0" cy="627063"/>
          </a:xfrm>
          <a:custGeom>
            <a:avLst/>
            <a:gdLst>
              <a:gd name="connsiteX0" fmla="*/ 0 w 0"/>
              <a:gd name="connsiteY0" fmla="*/ 836023 h 836023"/>
              <a:gd name="connsiteX1" fmla="*/ 0 w 0"/>
              <a:gd name="connsiteY1" fmla="*/ 0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36023">
                <a:moveTo>
                  <a:pt x="0" y="836023"/>
                </a:moveTo>
                <a:lnTo>
                  <a:pt x="0" y="0"/>
                </a:lnTo>
              </a:path>
            </a:pathLst>
          </a:custGeom>
          <a:noFill/>
          <a:ln w="28575" cap="flat" cmpd="sng" algn="ctr">
            <a:solidFill>
              <a:srgbClr val="D5D5D5"/>
            </a:solidFill>
            <a:prstDash val="sysDash"/>
            <a:miter lim="800000"/>
            <a:headEnd type="diamond" w="med" len="med"/>
            <a:tailEnd type="triangle" w="med" len="med"/>
          </a:ln>
          <a:effectLst/>
        </p:spPr>
        <p:txBody>
          <a:bodyPr anchor="ctr">
            <a:normAutofit/>
          </a:bodyPr>
          <a:lstStyle/>
          <a:p>
            <a:pPr algn="ctr">
              <a:defRPr/>
            </a:pPr>
            <a:endParaRPr lang="zh-CN" altLang="en-US" kern="0">
              <a:solidFill>
                <a:srgbClr val="71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MH_SubTitle_5"/>
          <p:cNvSpPr/>
          <p:nvPr>
            <p:custDataLst>
              <p:tags r:id="rId9"/>
            </p:custDataLst>
          </p:nvPr>
        </p:nvSpPr>
        <p:spPr>
          <a:xfrm>
            <a:off x="7669963" y="4600271"/>
            <a:ext cx="1127222" cy="1045173"/>
          </a:xfrm>
          <a:custGeom>
            <a:avLst/>
            <a:gdLst/>
            <a:ahLst/>
            <a:cxnLst/>
            <a:rect l="l" t="t" r="r" b="b"/>
            <a:pathLst>
              <a:path w="1502962" h="1393564">
                <a:moveTo>
                  <a:pt x="736593" y="0"/>
                </a:moveTo>
                <a:cubicBezTo>
                  <a:pt x="955322" y="0"/>
                  <a:pt x="1132637" y="177315"/>
                  <a:pt x="1132637" y="396044"/>
                </a:cubicBezTo>
                <a:cubicBezTo>
                  <a:pt x="1132637" y="545894"/>
                  <a:pt x="1049414" y="676307"/>
                  <a:pt x="925774" y="741955"/>
                </a:cubicBezTo>
                <a:cubicBezTo>
                  <a:pt x="1233780" y="812467"/>
                  <a:pt x="1468616" y="1072999"/>
                  <a:pt x="1502962" y="1393564"/>
                </a:cubicBezTo>
                <a:lnTo>
                  <a:pt x="0" y="1393564"/>
                </a:lnTo>
                <a:cubicBezTo>
                  <a:pt x="33610" y="1079873"/>
                  <a:pt x="259205" y="823667"/>
                  <a:pt x="557757" y="747571"/>
                </a:cubicBezTo>
                <a:cubicBezTo>
                  <a:pt x="428521" y="683629"/>
                  <a:pt x="340549" y="550110"/>
                  <a:pt x="340549" y="396044"/>
                </a:cubicBezTo>
                <a:cubicBezTo>
                  <a:pt x="340549" y="177315"/>
                  <a:pt x="517864" y="0"/>
                  <a:pt x="736593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ctr">
              <a:defRPr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Video Surveillance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MH_Other_5"/>
          <p:cNvSpPr/>
          <p:nvPr>
            <p:custDataLst>
              <p:tags r:id="rId10"/>
            </p:custDataLst>
          </p:nvPr>
        </p:nvSpPr>
        <p:spPr>
          <a:xfrm>
            <a:off x="8234363" y="4025901"/>
            <a:ext cx="0" cy="627063"/>
          </a:xfrm>
          <a:custGeom>
            <a:avLst/>
            <a:gdLst>
              <a:gd name="connsiteX0" fmla="*/ 0 w 0"/>
              <a:gd name="connsiteY0" fmla="*/ 836023 h 836023"/>
              <a:gd name="connsiteX1" fmla="*/ 0 w 0"/>
              <a:gd name="connsiteY1" fmla="*/ 0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36023">
                <a:moveTo>
                  <a:pt x="0" y="836023"/>
                </a:moveTo>
                <a:lnTo>
                  <a:pt x="0" y="0"/>
                </a:lnTo>
              </a:path>
            </a:pathLst>
          </a:custGeom>
          <a:noFill/>
          <a:ln w="28575" cap="flat" cmpd="sng" algn="ctr">
            <a:solidFill>
              <a:srgbClr val="D5D5D5"/>
            </a:solidFill>
            <a:prstDash val="sysDash"/>
            <a:miter lim="800000"/>
            <a:headEnd type="diamond" w="med" len="med"/>
            <a:tailEnd type="triangle" w="med" len="med"/>
          </a:ln>
          <a:effectLst/>
        </p:spPr>
        <p:txBody>
          <a:bodyPr anchor="ctr">
            <a:normAutofit/>
          </a:bodyPr>
          <a:lstStyle/>
          <a:p>
            <a:pPr algn="ctr">
              <a:defRPr/>
            </a:pPr>
            <a:endParaRPr lang="zh-CN" altLang="en-US" kern="0">
              <a:solidFill>
                <a:srgbClr val="71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MH_SubTitle_6"/>
          <p:cNvSpPr/>
          <p:nvPr>
            <p:custDataLst>
              <p:tags r:id="rId11"/>
            </p:custDataLst>
          </p:nvPr>
        </p:nvSpPr>
        <p:spPr>
          <a:xfrm>
            <a:off x="9091837" y="4600271"/>
            <a:ext cx="1127222" cy="1045173"/>
          </a:xfrm>
          <a:custGeom>
            <a:avLst/>
            <a:gdLst/>
            <a:ahLst/>
            <a:cxnLst/>
            <a:rect l="l" t="t" r="r" b="b"/>
            <a:pathLst>
              <a:path w="1502962" h="1393564">
                <a:moveTo>
                  <a:pt x="721705" y="0"/>
                </a:moveTo>
                <a:cubicBezTo>
                  <a:pt x="940434" y="0"/>
                  <a:pt x="1117749" y="177315"/>
                  <a:pt x="1117749" y="396044"/>
                </a:cubicBezTo>
                <a:cubicBezTo>
                  <a:pt x="1117749" y="543784"/>
                  <a:pt x="1036853" y="672629"/>
                  <a:pt x="916059" y="739148"/>
                </a:cubicBezTo>
                <a:cubicBezTo>
                  <a:pt x="1228745" y="806914"/>
                  <a:pt x="1468249" y="1069578"/>
                  <a:pt x="1502962" y="1393564"/>
                </a:cubicBezTo>
                <a:lnTo>
                  <a:pt x="0" y="1393564"/>
                </a:lnTo>
                <a:cubicBezTo>
                  <a:pt x="33240" y="1083322"/>
                  <a:pt x="254267" y="829309"/>
                  <a:pt x="548042" y="750378"/>
                </a:cubicBezTo>
                <a:cubicBezTo>
                  <a:pt x="416051" y="687270"/>
                  <a:pt x="325661" y="552213"/>
                  <a:pt x="325661" y="396044"/>
                </a:cubicBezTo>
                <a:cubicBezTo>
                  <a:pt x="325661" y="177315"/>
                  <a:pt x="502976" y="0"/>
                  <a:pt x="721705" y="0"/>
                </a:cubicBezTo>
                <a:close/>
              </a:path>
            </a:pathLst>
          </a:custGeom>
          <a:solidFill>
            <a:schemeClr val="accent3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ctr">
              <a:defRPr/>
            </a:pPr>
            <a:r>
              <a:rPr lang="en-US" altLang="zh-CN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Satellite Sensing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MH_Other_6"/>
          <p:cNvSpPr/>
          <p:nvPr>
            <p:custDataLst>
              <p:tags r:id="rId12"/>
            </p:custDataLst>
          </p:nvPr>
        </p:nvSpPr>
        <p:spPr>
          <a:xfrm flipH="1">
            <a:off x="9596439" y="3416301"/>
            <a:ext cx="34925" cy="1236663"/>
          </a:xfrm>
          <a:custGeom>
            <a:avLst/>
            <a:gdLst>
              <a:gd name="connsiteX0" fmla="*/ 0 w 0"/>
              <a:gd name="connsiteY0" fmla="*/ 836023 h 836023"/>
              <a:gd name="connsiteX1" fmla="*/ 0 w 0"/>
              <a:gd name="connsiteY1" fmla="*/ 0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36023">
                <a:moveTo>
                  <a:pt x="0" y="836023"/>
                </a:moveTo>
                <a:lnTo>
                  <a:pt x="0" y="0"/>
                </a:lnTo>
              </a:path>
            </a:pathLst>
          </a:custGeom>
          <a:noFill/>
          <a:ln w="28575" cap="flat" cmpd="sng" algn="ctr">
            <a:solidFill>
              <a:srgbClr val="D5D5D5"/>
            </a:solidFill>
            <a:prstDash val="sysDash"/>
            <a:miter lim="800000"/>
            <a:headEnd type="diamond" w="med" len="med"/>
            <a:tailEnd type="triangle" w="med" len="med"/>
          </a:ln>
          <a:effectLst/>
        </p:spPr>
        <p:txBody>
          <a:bodyPr anchor="ctr">
            <a:normAutofit/>
          </a:bodyPr>
          <a:lstStyle/>
          <a:p>
            <a:pPr algn="ctr">
              <a:defRPr/>
            </a:pPr>
            <a:endParaRPr lang="zh-CN" altLang="en-US" kern="0">
              <a:solidFill>
                <a:srgbClr val="717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Picture 10" descr="C:\Users\shaolong\Desktop\新图标\国家超级计算机深圳中心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16" y="3610240"/>
            <a:ext cx="1415139" cy="32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内容占位符 3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633528" y="1473824"/>
            <a:ext cx="1414800" cy="2240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图片 21"/>
          <p:cNvPicPr/>
          <p:nvPr/>
        </p:nvPicPr>
        <p:blipFill>
          <a:blip r:embed="rId17"/>
          <a:stretch>
            <a:fillRect/>
          </a:stretch>
        </p:blipFill>
        <p:spPr>
          <a:xfrm>
            <a:off x="7633528" y="1810389"/>
            <a:ext cx="1414800" cy="2911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图片 22"/>
          <p:cNvPicPr/>
          <p:nvPr/>
        </p:nvPicPr>
        <p:blipFill>
          <a:blip r:embed="rId18"/>
          <a:stretch>
            <a:fillRect/>
          </a:stretch>
        </p:blipFill>
        <p:spPr>
          <a:xfrm>
            <a:off x="7633528" y="2170226"/>
            <a:ext cx="1414800" cy="2850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图片 23"/>
          <p:cNvPicPr/>
          <p:nvPr/>
        </p:nvPicPr>
        <p:blipFill>
          <a:blip r:embed="rId19"/>
          <a:stretch>
            <a:fillRect/>
          </a:stretch>
        </p:blipFill>
        <p:spPr>
          <a:xfrm>
            <a:off x="7633528" y="3744210"/>
            <a:ext cx="1414800" cy="2608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图片 24"/>
          <p:cNvPicPr/>
          <p:nvPr/>
        </p:nvPicPr>
        <p:blipFill>
          <a:blip r:embed="rId20"/>
          <a:stretch>
            <a:fillRect/>
          </a:stretch>
        </p:blipFill>
        <p:spPr>
          <a:xfrm>
            <a:off x="7633528" y="2556672"/>
            <a:ext cx="1414800" cy="2024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28" y="3270724"/>
            <a:ext cx="1414800" cy="36852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28" y="2860557"/>
            <a:ext cx="1414800" cy="29762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30" y="3168834"/>
            <a:ext cx="1414800" cy="247467"/>
          </a:xfrm>
          <a:prstGeom prst="rect">
            <a:avLst/>
          </a:prstGeom>
        </p:spPr>
      </p:pic>
      <p:pic>
        <p:nvPicPr>
          <p:cNvPr id="29" name="Picture 9" descr="C:\Users\shaolong\Desktop\新图标\国家信息中心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30" y="2174383"/>
            <a:ext cx="1414800" cy="32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30"/>
          <p:cNvPicPr/>
          <p:nvPr/>
        </p:nvPicPr>
        <p:blipFill>
          <a:blip r:embed="rId25"/>
          <a:stretch>
            <a:fillRect/>
          </a:stretch>
        </p:blipFill>
        <p:spPr>
          <a:xfrm>
            <a:off x="6121360" y="3056362"/>
            <a:ext cx="1414800" cy="3006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59373" y="2847168"/>
            <a:ext cx="1414800" cy="28108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43672" y="2553555"/>
            <a:ext cx="1414800" cy="263955"/>
          </a:xfrm>
          <a:prstGeom prst="rect">
            <a:avLst/>
          </a:prstGeom>
        </p:spPr>
      </p:pic>
      <p:pic>
        <p:nvPicPr>
          <p:cNvPr id="38" name="图片 37"/>
          <p:cNvPicPr/>
          <p:nvPr/>
        </p:nvPicPr>
        <p:blipFill>
          <a:blip r:embed="rId28"/>
          <a:stretch>
            <a:fillRect/>
          </a:stretch>
        </p:blipFill>
        <p:spPr>
          <a:xfrm>
            <a:off x="9246874" y="3084662"/>
            <a:ext cx="1414800" cy="3157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图片 38"/>
          <p:cNvPicPr/>
          <p:nvPr/>
        </p:nvPicPr>
        <p:blipFill>
          <a:blip r:embed="rId29"/>
          <a:stretch>
            <a:fillRect/>
          </a:stretch>
        </p:blipFill>
        <p:spPr>
          <a:xfrm>
            <a:off x="9246874" y="2276973"/>
            <a:ext cx="1414800" cy="2923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" name="Picture 39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874" y="1853800"/>
            <a:ext cx="1414800" cy="27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46874" y="2723456"/>
            <a:ext cx="1414800" cy="214213"/>
          </a:xfrm>
          <a:prstGeom prst="rect">
            <a:avLst/>
          </a:prstGeom>
        </p:spPr>
      </p:pic>
      <p:pic>
        <p:nvPicPr>
          <p:cNvPr id="44" name="图片 43"/>
          <p:cNvPicPr/>
          <p:nvPr/>
        </p:nvPicPr>
        <p:blipFill>
          <a:blip r:embed="rId32"/>
          <a:stretch>
            <a:fillRect/>
          </a:stretch>
        </p:blipFill>
        <p:spPr>
          <a:xfrm>
            <a:off x="4671008" y="2490210"/>
            <a:ext cx="1414800" cy="247015"/>
          </a:xfrm>
          <a:prstGeom prst="rect">
            <a:avLst/>
          </a:prstGeom>
        </p:spPr>
      </p:pic>
      <p:pic>
        <p:nvPicPr>
          <p:cNvPr id="46" name="图片 45"/>
          <p:cNvPicPr/>
          <p:nvPr/>
        </p:nvPicPr>
        <p:blipFill>
          <a:blip r:embed="rId33"/>
          <a:stretch>
            <a:fillRect/>
          </a:stretch>
        </p:blipFill>
        <p:spPr>
          <a:xfrm>
            <a:off x="4671008" y="2882551"/>
            <a:ext cx="1414800" cy="334645"/>
          </a:xfrm>
          <a:prstGeom prst="rect">
            <a:avLst/>
          </a:prstGeom>
        </p:spPr>
      </p:pic>
      <p:pic>
        <p:nvPicPr>
          <p:cNvPr id="48" name="Picture 5" descr="C:\Users\shaolong\Desktop\新图标\中国环境监测总站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28" y="1266624"/>
            <a:ext cx="10715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84" y="2672208"/>
            <a:ext cx="1414800" cy="46876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671008" y="3298533"/>
            <a:ext cx="1414800" cy="226704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671008" y="3696996"/>
            <a:ext cx="1414800" cy="30806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671008" y="1992531"/>
            <a:ext cx="1414800" cy="332612"/>
          </a:xfrm>
          <a:prstGeom prst="rect">
            <a:avLst/>
          </a:prstGeom>
        </p:spPr>
      </p:pic>
      <p:pic>
        <p:nvPicPr>
          <p:cNvPr id="53" name="图片 52"/>
          <p:cNvPicPr/>
          <p:nvPr/>
        </p:nvPicPr>
        <p:blipFill>
          <a:blip r:embed="rId39"/>
          <a:stretch>
            <a:fillRect/>
          </a:stretch>
        </p:blipFill>
        <p:spPr>
          <a:xfrm>
            <a:off x="6121360" y="1703834"/>
            <a:ext cx="1414800" cy="319332"/>
          </a:xfrm>
          <a:prstGeom prst="rect">
            <a:avLst/>
          </a:prstGeom>
        </p:spPr>
      </p:pic>
      <p:pic>
        <p:nvPicPr>
          <p:cNvPr id="54" name="Picture 6" descr="C:\Users\shaolong\Desktop\新图标\歌华有线.png"/>
          <p:cNvPicPr/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06" y="1057147"/>
            <a:ext cx="503511" cy="58102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5" name="图片 54"/>
          <p:cNvPicPr/>
          <p:nvPr/>
        </p:nvPicPr>
        <p:blipFill>
          <a:blip r:embed="rId41"/>
          <a:stretch>
            <a:fillRect/>
          </a:stretch>
        </p:blipFill>
        <p:spPr>
          <a:xfrm>
            <a:off x="6121360" y="2160780"/>
            <a:ext cx="1414800" cy="38803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121360" y="2619433"/>
            <a:ext cx="1414800" cy="415538"/>
          </a:xfrm>
          <a:prstGeom prst="rect">
            <a:avLst/>
          </a:prstGeom>
        </p:spPr>
      </p:pic>
      <p:pic>
        <p:nvPicPr>
          <p:cNvPr id="57" name="图片 56"/>
          <p:cNvPicPr/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04" y="3217798"/>
            <a:ext cx="1432560" cy="28321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8" name="图片 57"/>
          <p:cNvPicPr/>
          <p:nvPr/>
        </p:nvPicPr>
        <p:blipFill>
          <a:blip r:embed="rId44"/>
          <a:stretch>
            <a:fillRect/>
          </a:stretch>
        </p:blipFill>
        <p:spPr>
          <a:xfrm>
            <a:off x="1673078" y="2315984"/>
            <a:ext cx="1364615" cy="248920"/>
          </a:xfrm>
          <a:prstGeom prst="rect">
            <a:avLst/>
          </a:prstGeom>
        </p:spPr>
      </p:pic>
      <p:pic>
        <p:nvPicPr>
          <p:cNvPr id="59" name="图片 58"/>
          <p:cNvPicPr/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84" y="1930702"/>
            <a:ext cx="1414800" cy="3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47984" y="1425970"/>
            <a:ext cx="1414800" cy="41885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163546" y="1555158"/>
            <a:ext cx="1414800" cy="549635"/>
          </a:xfrm>
          <a:prstGeom prst="rect">
            <a:avLst/>
          </a:prstGeom>
        </p:spPr>
      </p:pic>
      <p:pic>
        <p:nvPicPr>
          <p:cNvPr id="62" name="图片 127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61" y="1075871"/>
            <a:ext cx="492503" cy="49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93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" b="9128"/>
          <a:stretch/>
        </p:blipFill>
        <p:spPr>
          <a:xfrm>
            <a:off x="6350800" y="1045428"/>
            <a:ext cx="3705640" cy="4615822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6932874" y="1401438"/>
            <a:ext cx="2479060" cy="393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46" tIns="34274" rIns="68546" bIns="34274">
            <a:spAutoFit/>
          </a:bodyPr>
          <a:lstStyle/>
          <a:p>
            <a:r>
              <a:rPr lang="en-US" sz="1600" b="1" dirty="0"/>
              <a:t>Shenzhen cloud </a:t>
            </a:r>
            <a:r>
              <a:rPr lang="en-US" sz="1600" b="1" dirty="0" smtClean="0"/>
              <a:t>computing center</a:t>
            </a:r>
            <a:r>
              <a:rPr lang="en-US" sz="1600" b="1" dirty="0"/>
              <a:t>: total i</a:t>
            </a:r>
            <a:r>
              <a:rPr lang="en-US" sz="1600" b="1" dirty="0" smtClean="0"/>
              <a:t>nvestment </a:t>
            </a:r>
            <a:r>
              <a:rPr lang="en-US" sz="1600" b="1" dirty="0">
                <a:solidFill>
                  <a:srgbClr val="FF0000"/>
                </a:solidFill>
              </a:rPr>
              <a:t>of 1.23 billion yuan</a:t>
            </a:r>
            <a:r>
              <a:rPr lang="en-US" sz="1600" b="1" dirty="0"/>
              <a:t>, total </a:t>
            </a:r>
            <a:r>
              <a:rPr lang="en-US" sz="1600" b="1" dirty="0" smtClean="0"/>
              <a:t>construction </a:t>
            </a:r>
            <a:r>
              <a:rPr lang="en-US" sz="1600" b="1" dirty="0"/>
              <a:t>area of </a:t>
            </a:r>
            <a:r>
              <a:rPr lang="en-US" sz="1600" b="1" dirty="0" smtClean="0"/>
              <a:t>43 thousand square meters. It’s computing speed reaches </a:t>
            </a:r>
            <a:r>
              <a:rPr lang="en-US" sz="1600" b="1" dirty="0" smtClean="0">
                <a:solidFill>
                  <a:srgbClr val="FF0000"/>
                </a:solidFill>
              </a:rPr>
              <a:t>1.271 million billion times/second</a:t>
            </a:r>
            <a:r>
              <a:rPr lang="en-US" sz="1600" b="1" dirty="0" smtClean="0"/>
              <a:t>, ranking </a:t>
            </a:r>
            <a:r>
              <a:rPr lang="en-US" sz="1600" b="1" dirty="0" smtClean="0">
                <a:solidFill>
                  <a:srgbClr val="FF0000"/>
                </a:solidFill>
              </a:rPr>
              <a:t>2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1600" b="1" dirty="0" smtClean="0">
                <a:solidFill>
                  <a:srgbClr val="FF0000"/>
                </a:solidFill>
              </a:rPr>
              <a:t> fastest in the world</a:t>
            </a:r>
          </a:p>
          <a:p>
            <a:r>
              <a:rPr lang="en-US" sz="1600" b="1" dirty="0" smtClean="0"/>
              <a:t>It is the most advanced high performance computing research development center in Asia</a:t>
            </a:r>
            <a:endParaRPr lang="en-US" sz="1600" b="1" dirty="0"/>
          </a:p>
          <a:p>
            <a:pPr>
              <a:lnSpc>
                <a:spcPct val="150000"/>
              </a:lnSpc>
              <a:spcBef>
                <a:spcPct val="20000"/>
              </a:spcBef>
              <a:buSzPct val="100000"/>
              <a:defRPr/>
            </a:pP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06801" y="4888885"/>
            <a:ext cx="1415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中科院计算所研制</a:t>
            </a:r>
            <a:endParaRPr kumimoji="1" lang="en-US" altLang="zh-CN" sz="1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kumimoji="1" lang="zh-CN" altLang="en-US" sz="1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曙光公司制造</a:t>
            </a:r>
            <a:endParaRPr lang="zh-CN" altLang="en-US" sz="1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27448" y="1532050"/>
            <a:ext cx="4464496" cy="3697151"/>
            <a:chOff x="539552" y="1869582"/>
            <a:chExt cx="3713699" cy="3231775"/>
          </a:xfrm>
        </p:grpSpPr>
        <p:sp>
          <p:nvSpPr>
            <p:cNvPr id="10" name="MH_Other_1"/>
            <p:cNvSpPr/>
            <p:nvPr>
              <p:custDataLst>
                <p:tags r:id="rId1"/>
              </p:custDataLst>
            </p:nvPr>
          </p:nvSpPr>
          <p:spPr>
            <a:xfrm>
              <a:off x="923728" y="2666132"/>
              <a:ext cx="3241675" cy="101600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MH_Other_2"/>
            <p:cNvSpPr/>
            <p:nvPr>
              <p:custDataLst>
                <p:tags r:id="rId2"/>
              </p:custDataLst>
            </p:nvPr>
          </p:nvSpPr>
          <p:spPr>
            <a:xfrm>
              <a:off x="923727" y="2666132"/>
              <a:ext cx="1663700" cy="1016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MH_Other_3"/>
            <p:cNvSpPr/>
            <p:nvPr>
              <p:custDataLst>
                <p:tags r:id="rId3"/>
              </p:custDataLst>
            </p:nvPr>
          </p:nvSpPr>
          <p:spPr>
            <a:xfrm>
              <a:off x="923728" y="3832945"/>
              <a:ext cx="3241675" cy="101600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4"/>
              </p:custDataLst>
            </p:nvPr>
          </p:nvSpPr>
          <p:spPr>
            <a:xfrm>
              <a:off x="923728" y="3832945"/>
              <a:ext cx="2341563" cy="1016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MH_Other_5"/>
            <p:cNvSpPr/>
            <p:nvPr>
              <p:custDataLst>
                <p:tags r:id="rId5"/>
              </p:custDataLst>
            </p:nvPr>
          </p:nvSpPr>
          <p:spPr>
            <a:xfrm>
              <a:off x="923728" y="4999757"/>
              <a:ext cx="3241675" cy="101600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MH_Other_6"/>
            <p:cNvSpPr/>
            <p:nvPr>
              <p:custDataLst>
                <p:tags r:id="rId6"/>
              </p:custDataLst>
            </p:nvPr>
          </p:nvSpPr>
          <p:spPr>
            <a:xfrm>
              <a:off x="923727" y="4999757"/>
              <a:ext cx="2825750" cy="1016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7"/>
              </p:custDataLst>
            </p:nvPr>
          </p:nvSpPr>
          <p:spPr>
            <a:xfrm>
              <a:off x="539552" y="1916832"/>
              <a:ext cx="812800" cy="812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1400" dirty="0" smtClean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Back-ground</a:t>
              </a:r>
              <a:endPara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MH_SubTitle_2"/>
            <p:cNvSpPr/>
            <p:nvPr>
              <p:custDataLst>
                <p:tags r:id="rId8"/>
              </p:custDataLst>
            </p:nvPr>
          </p:nvSpPr>
          <p:spPr>
            <a:xfrm>
              <a:off x="539552" y="3083645"/>
              <a:ext cx="812800" cy="812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Scale</a:t>
              </a:r>
              <a:endPara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MH_SubTitle_3"/>
            <p:cNvSpPr/>
            <p:nvPr>
              <p:custDataLst>
                <p:tags r:id="rId9"/>
              </p:custDataLst>
            </p:nvPr>
          </p:nvSpPr>
          <p:spPr>
            <a:xfrm>
              <a:off x="539552" y="4250457"/>
              <a:ext cx="812800" cy="8128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accent3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Profit</a:t>
              </a:r>
              <a:endParaRPr lang="zh-CN" altLang="en-US" sz="20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" name="MH_Text_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551677" y="1869582"/>
              <a:ext cx="2444259" cy="70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Application Scenario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HPC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Scientific computing, bio-genetic, engineering computing, etc.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MH_Text_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551677" y="3068960"/>
              <a:ext cx="2444259" cy="70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Storage capacity of 16 PB</a:t>
              </a: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Stably running for 4 years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MH_Text_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551677" y="4134173"/>
              <a:ext cx="2701574" cy="70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Meets the need for dynamic, high performance storage resource from clients in southeast area</a:t>
              </a: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Unified management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7" y="220399"/>
            <a:ext cx="7984621" cy="571483"/>
          </a:xfrm>
        </p:spPr>
        <p:txBody>
          <a:bodyPr/>
          <a:lstStyle/>
          <a:p>
            <a:r>
              <a:rPr lang="en-US" altLang="zh-CN" sz="2400" dirty="0" smtClean="0"/>
              <a:t>Classic Case: Shenzhen Super Computer Center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827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3140" y="1534097"/>
            <a:ext cx="216343" cy="43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558904"/>
              </p:ext>
            </p:extLst>
          </p:nvPr>
        </p:nvGraphicFramePr>
        <p:xfrm>
          <a:off x="343627" y="1340768"/>
          <a:ext cx="5891469" cy="4653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" r:id="rId16" imgW="9067803" imgH="7163010" progId="Visio.Drawing.15">
                  <p:embed/>
                </p:oleObj>
              </mc:Choice>
              <mc:Fallback>
                <p:oleObj r:id="rId16" imgW="9067803" imgH="716301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627" y="1340768"/>
                        <a:ext cx="5891469" cy="46538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6888088" y="1700808"/>
            <a:ext cx="4896545" cy="3703766"/>
            <a:chOff x="5410646" y="2213449"/>
            <a:chExt cx="4272552" cy="3231775"/>
          </a:xfrm>
        </p:grpSpPr>
        <p:sp>
          <p:nvSpPr>
            <p:cNvPr id="5" name="MH_Other_1"/>
            <p:cNvSpPr/>
            <p:nvPr>
              <p:custDataLst>
                <p:tags r:id="rId2"/>
              </p:custDataLst>
            </p:nvPr>
          </p:nvSpPr>
          <p:spPr>
            <a:xfrm>
              <a:off x="5794822" y="3009999"/>
              <a:ext cx="3241675" cy="101600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MH_Other_2"/>
            <p:cNvSpPr/>
            <p:nvPr>
              <p:custDataLst>
                <p:tags r:id="rId3"/>
              </p:custDataLst>
            </p:nvPr>
          </p:nvSpPr>
          <p:spPr>
            <a:xfrm>
              <a:off x="5794821" y="3009999"/>
              <a:ext cx="1663700" cy="1016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MH_Other_3"/>
            <p:cNvSpPr/>
            <p:nvPr>
              <p:custDataLst>
                <p:tags r:id="rId4"/>
              </p:custDataLst>
            </p:nvPr>
          </p:nvSpPr>
          <p:spPr>
            <a:xfrm>
              <a:off x="5794822" y="4176812"/>
              <a:ext cx="3241675" cy="101600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MH_Other_4"/>
            <p:cNvSpPr/>
            <p:nvPr>
              <p:custDataLst>
                <p:tags r:id="rId5"/>
              </p:custDataLst>
            </p:nvPr>
          </p:nvSpPr>
          <p:spPr>
            <a:xfrm>
              <a:off x="5794822" y="4176812"/>
              <a:ext cx="2341563" cy="1016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5"/>
            <p:cNvSpPr/>
            <p:nvPr>
              <p:custDataLst>
                <p:tags r:id="rId6"/>
              </p:custDataLst>
            </p:nvPr>
          </p:nvSpPr>
          <p:spPr>
            <a:xfrm>
              <a:off x="5794822" y="5343624"/>
              <a:ext cx="3241675" cy="101600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MH_Other_6"/>
            <p:cNvSpPr/>
            <p:nvPr>
              <p:custDataLst>
                <p:tags r:id="rId7"/>
              </p:custDataLst>
            </p:nvPr>
          </p:nvSpPr>
          <p:spPr>
            <a:xfrm>
              <a:off x="5794821" y="5343624"/>
              <a:ext cx="2825750" cy="1016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MH_SubTitle_1"/>
            <p:cNvSpPr/>
            <p:nvPr>
              <p:custDataLst>
                <p:tags r:id="rId8"/>
              </p:custDataLst>
            </p:nvPr>
          </p:nvSpPr>
          <p:spPr>
            <a:xfrm>
              <a:off x="5410646" y="2260699"/>
              <a:ext cx="812800" cy="812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1400" dirty="0" smtClean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Back-ground</a:t>
              </a:r>
              <a:endPara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9"/>
              </p:custDataLst>
            </p:nvPr>
          </p:nvSpPr>
          <p:spPr>
            <a:xfrm>
              <a:off x="5410646" y="3427512"/>
              <a:ext cx="812800" cy="812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Scale</a:t>
              </a:r>
              <a:endPara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MH_SubTitle_3"/>
            <p:cNvSpPr/>
            <p:nvPr>
              <p:custDataLst>
                <p:tags r:id="rId10"/>
              </p:custDataLst>
            </p:nvPr>
          </p:nvSpPr>
          <p:spPr>
            <a:xfrm>
              <a:off x="5410646" y="4594324"/>
              <a:ext cx="812800" cy="8128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accent3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Profit</a:t>
              </a:r>
              <a:endParaRPr lang="zh-CN" altLang="en-US" sz="20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MH_Text_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422771" y="2213449"/>
              <a:ext cx="2444259" cy="70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Application Scenario: Satellite remote sensing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Satellite remote sensing data collection and testing system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MH_Text_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422771" y="3412827"/>
              <a:ext cx="2444259" cy="70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 sets in 2014, 1 set in 2015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Total volume of 350TB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MH_Text_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422771" y="4564955"/>
              <a:ext cx="3260427" cy="70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Meets the demand for continuous high access bandwidth</a:t>
              </a: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Guarantees the process of general testing platform in research program 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占位符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2400" dirty="0" smtClean="0"/>
              <a:t>Classic Scenario: Aerospace Institute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76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196752"/>
            <a:ext cx="6146011" cy="417646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67408" y="1514482"/>
            <a:ext cx="4896543" cy="3786726"/>
            <a:chOff x="539552" y="1869582"/>
            <a:chExt cx="4178946" cy="3231775"/>
          </a:xfrm>
        </p:grpSpPr>
        <p:sp>
          <p:nvSpPr>
            <p:cNvPr id="5" name="MH_Other_1"/>
            <p:cNvSpPr/>
            <p:nvPr>
              <p:custDataLst>
                <p:tags r:id="rId1"/>
              </p:custDataLst>
            </p:nvPr>
          </p:nvSpPr>
          <p:spPr>
            <a:xfrm>
              <a:off x="923728" y="2666132"/>
              <a:ext cx="3241675" cy="101600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MH_Other_2"/>
            <p:cNvSpPr/>
            <p:nvPr>
              <p:custDataLst>
                <p:tags r:id="rId2"/>
              </p:custDataLst>
            </p:nvPr>
          </p:nvSpPr>
          <p:spPr>
            <a:xfrm>
              <a:off x="923727" y="2666132"/>
              <a:ext cx="1663700" cy="1016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MH_Other_3"/>
            <p:cNvSpPr/>
            <p:nvPr>
              <p:custDataLst>
                <p:tags r:id="rId3"/>
              </p:custDataLst>
            </p:nvPr>
          </p:nvSpPr>
          <p:spPr>
            <a:xfrm>
              <a:off x="923728" y="3832945"/>
              <a:ext cx="3241675" cy="101600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MH_Other_4"/>
            <p:cNvSpPr/>
            <p:nvPr>
              <p:custDataLst>
                <p:tags r:id="rId4"/>
              </p:custDataLst>
            </p:nvPr>
          </p:nvSpPr>
          <p:spPr>
            <a:xfrm>
              <a:off x="923728" y="3832945"/>
              <a:ext cx="2341563" cy="1016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5"/>
            <p:cNvSpPr/>
            <p:nvPr>
              <p:custDataLst>
                <p:tags r:id="rId5"/>
              </p:custDataLst>
            </p:nvPr>
          </p:nvSpPr>
          <p:spPr>
            <a:xfrm>
              <a:off x="923728" y="4999757"/>
              <a:ext cx="3241675" cy="101600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MH_Other_6"/>
            <p:cNvSpPr/>
            <p:nvPr>
              <p:custDataLst>
                <p:tags r:id="rId6"/>
              </p:custDataLst>
            </p:nvPr>
          </p:nvSpPr>
          <p:spPr>
            <a:xfrm>
              <a:off x="923727" y="4999757"/>
              <a:ext cx="2825750" cy="1016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MH_SubTitle_1"/>
            <p:cNvSpPr/>
            <p:nvPr>
              <p:custDataLst>
                <p:tags r:id="rId7"/>
              </p:custDataLst>
            </p:nvPr>
          </p:nvSpPr>
          <p:spPr>
            <a:xfrm>
              <a:off x="539552" y="1916832"/>
              <a:ext cx="812800" cy="812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1400" dirty="0" smtClean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Back-ground</a:t>
              </a:r>
              <a:endParaRPr lang="zh-CN" altLang="en-US" sz="14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8"/>
              </p:custDataLst>
            </p:nvPr>
          </p:nvSpPr>
          <p:spPr>
            <a:xfrm>
              <a:off x="539552" y="3083645"/>
              <a:ext cx="812800" cy="812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Scale</a:t>
              </a:r>
              <a:endPara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MH_SubTitle_3"/>
            <p:cNvSpPr/>
            <p:nvPr>
              <p:custDataLst>
                <p:tags r:id="rId9"/>
              </p:custDataLst>
            </p:nvPr>
          </p:nvSpPr>
          <p:spPr>
            <a:xfrm>
              <a:off x="539552" y="4250457"/>
              <a:ext cx="812800" cy="8128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accent3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Profit</a:t>
              </a:r>
              <a:endParaRPr lang="zh-CN" altLang="en-US" sz="20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7" name="MH_Text_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551677" y="1869582"/>
              <a:ext cx="2859547" cy="70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High performance application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Air quality prediction and warning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Pollution source analysis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MH_Text_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551675" y="3068960"/>
              <a:ext cx="3166823" cy="70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Storage capacity over 3PB</a:t>
              </a: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Meets the need of storing long-term environmental data, numerical model of large scale parallel IO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MH_Text_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551677" y="4221088"/>
              <a:ext cx="2613726" cy="70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Weather forecast ability for the next 7 days 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14313" indent="-214313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Supports environmental emergency response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343627" y="193221"/>
            <a:ext cx="8128637" cy="571483"/>
          </a:xfrm>
        </p:spPr>
        <p:txBody>
          <a:bodyPr/>
          <a:lstStyle/>
          <a:p>
            <a:r>
              <a:rPr lang="en-US" altLang="zh-CN" sz="2400" dirty="0" smtClean="0"/>
              <a:t>Classic Case: China </a:t>
            </a:r>
            <a:r>
              <a:rPr lang="en-US" altLang="zh-CN" sz="2400" dirty="0"/>
              <a:t>National Environmental Monitoring Centre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81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8704700" cy="571483"/>
          </a:xfrm>
        </p:spPr>
        <p:txBody>
          <a:bodyPr/>
          <a:lstStyle/>
          <a:p>
            <a:r>
              <a:rPr lang="en-US" altLang="zh-CN" sz="2400" dirty="0" smtClean="0"/>
              <a:t>Appendix 1 – Symmetric and Asymmetric Architecture</a:t>
            </a:r>
            <a:endParaRPr lang="zh-CN" altLang="en-US" sz="2400" dirty="0"/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371005106"/>
              </p:ext>
            </p:extLst>
          </p:nvPr>
        </p:nvGraphicFramePr>
        <p:xfrm>
          <a:off x="895350" y="971550"/>
          <a:ext cx="10115550" cy="5062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8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8"/>
          <a:stretch>
            <a:fillRect/>
          </a:stretch>
        </p:blipFill>
        <p:spPr>
          <a:xfrm>
            <a:off x="719403" y="885707"/>
            <a:ext cx="2035687" cy="2883964"/>
          </a:xfrm>
          <a:prstGeom prst="rect">
            <a:avLst/>
          </a:prstGeom>
        </p:spPr>
      </p:pic>
      <p:sp>
        <p:nvSpPr>
          <p:cNvPr id="4" name="MH_Other_1"/>
          <p:cNvSpPr/>
          <p:nvPr>
            <p:custDataLst>
              <p:tags r:id="rId1"/>
            </p:custDataLst>
          </p:nvPr>
        </p:nvSpPr>
        <p:spPr>
          <a:xfrm>
            <a:off x="2063554" y="2924946"/>
            <a:ext cx="7890063" cy="3946847"/>
          </a:xfrm>
          <a:custGeom>
            <a:avLst/>
            <a:gdLst/>
            <a:ahLst/>
            <a:cxnLst/>
            <a:rect l="l" t="t" r="r" b="b"/>
            <a:pathLst>
              <a:path w="9471331" h="4737100">
                <a:moveTo>
                  <a:pt x="9460710" y="4604172"/>
                </a:moveTo>
                <a:lnTo>
                  <a:pt x="9467460" y="4609055"/>
                </a:lnTo>
                <a:lnTo>
                  <a:pt x="9460723" y="4609055"/>
                </a:lnTo>
                <a:close/>
                <a:moveTo>
                  <a:pt x="9459779" y="4267992"/>
                </a:moveTo>
                <a:lnTo>
                  <a:pt x="9471331" y="4267992"/>
                </a:lnTo>
                <a:lnTo>
                  <a:pt x="9459806" y="4277542"/>
                </a:lnTo>
                <a:close/>
                <a:moveTo>
                  <a:pt x="8769335" y="4213223"/>
                </a:moveTo>
                <a:cubicBezTo>
                  <a:pt x="8731527" y="4213223"/>
                  <a:pt x="8700877" y="4243873"/>
                  <a:pt x="8700877" y="4281681"/>
                </a:cubicBezTo>
                <a:lnTo>
                  <a:pt x="8700877" y="4485828"/>
                </a:lnTo>
                <a:cubicBezTo>
                  <a:pt x="8700877" y="4523636"/>
                  <a:pt x="8731527" y="4554286"/>
                  <a:pt x="8769335" y="4554286"/>
                </a:cubicBezTo>
                <a:lnTo>
                  <a:pt x="8919937" y="4554286"/>
                </a:lnTo>
                <a:cubicBezTo>
                  <a:pt x="8957745" y="4554286"/>
                  <a:pt x="8988395" y="4523636"/>
                  <a:pt x="8988395" y="4485828"/>
                </a:cubicBezTo>
                <a:lnTo>
                  <a:pt x="8988395" y="4281681"/>
                </a:lnTo>
                <a:cubicBezTo>
                  <a:pt x="8988395" y="4243873"/>
                  <a:pt x="8957745" y="4213223"/>
                  <a:pt x="8919937" y="4213223"/>
                </a:cubicBezTo>
                <a:close/>
                <a:moveTo>
                  <a:pt x="8252748" y="4199483"/>
                </a:moveTo>
                <a:cubicBezTo>
                  <a:pt x="8218147" y="4199483"/>
                  <a:pt x="8190097" y="4227533"/>
                  <a:pt x="8190097" y="4262134"/>
                </a:cubicBezTo>
                <a:lnTo>
                  <a:pt x="8190097" y="4423126"/>
                </a:lnTo>
                <a:cubicBezTo>
                  <a:pt x="8190097" y="4457727"/>
                  <a:pt x="8218147" y="4485777"/>
                  <a:pt x="8252748" y="4485777"/>
                </a:cubicBezTo>
                <a:lnTo>
                  <a:pt x="8390575" y="4485777"/>
                </a:lnTo>
                <a:cubicBezTo>
                  <a:pt x="8425176" y="4485777"/>
                  <a:pt x="8453226" y="4457727"/>
                  <a:pt x="8453226" y="4423126"/>
                </a:cubicBezTo>
                <a:lnTo>
                  <a:pt x="8453226" y="4262134"/>
                </a:lnTo>
                <a:cubicBezTo>
                  <a:pt x="8453226" y="4227533"/>
                  <a:pt x="8425176" y="4199483"/>
                  <a:pt x="8390575" y="4199483"/>
                </a:cubicBezTo>
                <a:close/>
                <a:moveTo>
                  <a:pt x="7760171" y="4137570"/>
                </a:moveTo>
                <a:cubicBezTo>
                  <a:pt x="7729328" y="4137570"/>
                  <a:pt x="7704324" y="4162574"/>
                  <a:pt x="7704324" y="4193417"/>
                </a:cubicBezTo>
                <a:lnTo>
                  <a:pt x="7704324" y="4376453"/>
                </a:lnTo>
                <a:cubicBezTo>
                  <a:pt x="7704324" y="4407296"/>
                  <a:pt x="7729328" y="4432300"/>
                  <a:pt x="7760171" y="4432300"/>
                </a:cubicBezTo>
                <a:lnTo>
                  <a:pt x="7883031" y="4432300"/>
                </a:lnTo>
                <a:cubicBezTo>
                  <a:pt x="7913874" y="4432300"/>
                  <a:pt x="7938878" y="4407296"/>
                  <a:pt x="7938878" y="4376453"/>
                </a:cubicBezTo>
                <a:lnTo>
                  <a:pt x="7938878" y="4193417"/>
                </a:lnTo>
                <a:cubicBezTo>
                  <a:pt x="7938878" y="4162574"/>
                  <a:pt x="7913874" y="4137570"/>
                  <a:pt x="7883031" y="4137570"/>
                </a:cubicBezTo>
                <a:close/>
                <a:moveTo>
                  <a:pt x="7323040" y="4104233"/>
                </a:moveTo>
                <a:cubicBezTo>
                  <a:pt x="7296894" y="4104233"/>
                  <a:pt x="7275698" y="4125429"/>
                  <a:pt x="7275698" y="4151575"/>
                </a:cubicBezTo>
                <a:lnTo>
                  <a:pt x="7275698" y="4351621"/>
                </a:lnTo>
                <a:cubicBezTo>
                  <a:pt x="7275698" y="4377767"/>
                  <a:pt x="7296894" y="4398963"/>
                  <a:pt x="7323040" y="4398963"/>
                </a:cubicBezTo>
                <a:lnTo>
                  <a:pt x="7427190" y="4398963"/>
                </a:lnTo>
                <a:cubicBezTo>
                  <a:pt x="7453336" y="4398963"/>
                  <a:pt x="7474532" y="4377767"/>
                  <a:pt x="7474532" y="4351621"/>
                </a:cubicBezTo>
                <a:lnTo>
                  <a:pt x="7474532" y="4151575"/>
                </a:lnTo>
                <a:cubicBezTo>
                  <a:pt x="7474532" y="4125429"/>
                  <a:pt x="7453336" y="4104233"/>
                  <a:pt x="7427190" y="4104233"/>
                </a:cubicBezTo>
                <a:close/>
                <a:moveTo>
                  <a:pt x="6908703" y="4070350"/>
                </a:moveTo>
                <a:cubicBezTo>
                  <a:pt x="6882557" y="4070350"/>
                  <a:pt x="6861361" y="4091546"/>
                  <a:pt x="6861361" y="4117692"/>
                </a:cubicBezTo>
                <a:lnTo>
                  <a:pt x="6861361" y="4306376"/>
                </a:lnTo>
                <a:cubicBezTo>
                  <a:pt x="6861361" y="4332522"/>
                  <a:pt x="6882557" y="4353718"/>
                  <a:pt x="6908703" y="4353718"/>
                </a:cubicBezTo>
                <a:lnTo>
                  <a:pt x="7012853" y="4353718"/>
                </a:lnTo>
                <a:cubicBezTo>
                  <a:pt x="7038999" y="4353718"/>
                  <a:pt x="7060195" y="4332522"/>
                  <a:pt x="7060195" y="4306376"/>
                </a:cubicBezTo>
                <a:lnTo>
                  <a:pt x="7060195" y="4117692"/>
                </a:lnTo>
                <a:cubicBezTo>
                  <a:pt x="7060195" y="4091546"/>
                  <a:pt x="7038999" y="4070350"/>
                  <a:pt x="7012853" y="4070350"/>
                </a:cubicBezTo>
                <a:close/>
                <a:moveTo>
                  <a:pt x="6518178" y="4039394"/>
                </a:moveTo>
                <a:cubicBezTo>
                  <a:pt x="6492032" y="4039394"/>
                  <a:pt x="6470836" y="4060590"/>
                  <a:pt x="6470836" y="4086736"/>
                </a:cubicBezTo>
                <a:lnTo>
                  <a:pt x="6470836" y="4275420"/>
                </a:lnTo>
                <a:cubicBezTo>
                  <a:pt x="6470836" y="4301566"/>
                  <a:pt x="6492032" y="4322762"/>
                  <a:pt x="6518178" y="4322762"/>
                </a:cubicBezTo>
                <a:lnTo>
                  <a:pt x="6622328" y="4322762"/>
                </a:lnTo>
                <a:cubicBezTo>
                  <a:pt x="6648474" y="4322762"/>
                  <a:pt x="6669670" y="4301566"/>
                  <a:pt x="6669670" y="4275420"/>
                </a:cubicBezTo>
                <a:lnTo>
                  <a:pt x="6669670" y="4086736"/>
                </a:lnTo>
                <a:cubicBezTo>
                  <a:pt x="6669670" y="4060590"/>
                  <a:pt x="6648474" y="4039394"/>
                  <a:pt x="6622328" y="4039394"/>
                </a:cubicBezTo>
                <a:close/>
                <a:moveTo>
                  <a:pt x="6165978" y="4015582"/>
                </a:moveTo>
                <a:cubicBezTo>
                  <a:pt x="6142336" y="4015582"/>
                  <a:pt x="6123171" y="4034747"/>
                  <a:pt x="6123171" y="4058389"/>
                </a:cubicBezTo>
                <a:lnTo>
                  <a:pt x="6123171" y="4227568"/>
                </a:lnTo>
                <a:cubicBezTo>
                  <a:pt x="6123171" y="4251210"/>
                  <a:pt x="6142336" y="4270375"/>
                  <a:pt x="6165978" y="4270375"/>
                </a:cubicBezTo>
                <a:lnTo>
                  <a:pt x="6260149" y="4270375"/>
                </a:lnTo>
                <a:cubicBezTo>
                  <a:pt x="6283791" y="4270375"/>
                  <a:pt x="6302956" y="4251210"/>
                  <a:pt x="6302956" y="4227568"/>
                </a:cubicBezTo>
                <a:lnTo>
                  <a:pt x="6302956" y="4058389"/>
                </a:lnTo>
                <a:cubicBezTo>
                  <a:pt x="6302956" y="4034747"/>
                  <a:pt x="6283791" y="4015582"/>
                  <a:pt x="6260149" y="4015582"/>
                </a:cubicBezTo>
                <a:close/>
                <a:moveTo>
                  <a:pt x="5844850" y="3994147"/>
                </a:moveTo>
                <a:cubicBezTo>
                  <a:pt x="5824966" y="3994147"/>
                  <a:pt x="5808846" y="4010267"/>
                  <a:pt x="5808846" y="4030151"/>
                </a:cubicBezTo>
                <a:lnTo>
                  <a:pt x="5808846" y="4205795"/>
                </a:lnTo>
                <a:cubicBezTo>
                  <a:pt x="5808846" y="4225679"/>
                  <a:pt x="5824966" y="4241799"/>
                  <a:pt x="5844850" y="4241799"/>
                </a:cubicBezTo>
                <a:lnTo>
                  <a:pt x="5924054" y="4241799"/>
                </a:lnTo>
                <a:cubicBezTo>
                  <a:pt x="5943938" y="4241799"/>
                  <a:pt x="5960058" y="4225679"/>
                  <a:pt x="5960058" y="4205795"/>
                </a:cubicBezTo>
                <a:lnTo>
                  <a:pt x="5960058" y="4030151"/>
                </a:lnTo>
                <a:cubicBezTo>
                  <a:pt x="5960058" y="4010267"/>
                  <a:pt x="5943938" y="3994147"/>
                  <a:pt x="5924054" y="3994147"/>
                </a:cubicBezTo>
                <a:close/>
                <a:moveTo>
                  <a:pt x="5541976" y="3958428"/>
                </a:moveTo>
                <a:cubicBezTo>
                  <a:pt x="5523657" y="3958428"/>
                  <a:pt x="5508807" y="3973278"/>
                  <a:pt x="5508807" y="3991597"/>
                </a:cubicBezTo>
                <a:lnTo>
                  <a:pt x="5508807" y="4158625"/>
                </a:lnTo>
                <a:cubicBezTo>
                  <a:pt x="5508807" y="4176944"/>
                  <a:pt x="5523657" y="4191794"/>
                  <a:pt x="5541976" y="4191794"/>
                </a:cubicBezTo>
                <a:lnTo>
                  <a:pt x="5614944" y="4191794"/>
                </a:lnTo>
                <a:cubicBezTo>
                  <a:pt x="5633263" y="4191794"/>
                  <a:pt x="5648113" y="4176944"/>
                  <a:pt x="5648113" y="4158625"/>
                </a:cubicBezTo>
                <a:lnTo>
                  <a:pt x="5648113" y="3991597"/>
                </a:lnTo>
                <a:cubicBezTo>
                  <a:pt x="5648113" y="3973278"/>
                  <a:pt x="5633263" y="3958428"/>
                  <a:pt x="5614944" y="3958428"/>
                </a:cubicBezTo>
                <a:close/>
                <a:moveTo>
                  <a:pt x="5270513" y="3920328"/>
                </a:moveTo>
                <a:cubicBezTo>
                  <a:pt x="5252194" y="3920328"/>
                  <a:pt x="5237344" y="3935178"/>
                  <a:pt x="5237344" y="3953497"/>
                </a:cubicBezTo>
                <a:lnTo>
                  <a:pt x="5237344" y="4127669"/>
                </a:lnTo>
                <a:cubicBezTo>
                  <a:pt x="5237344" y="4145988"/>
                  <a:pt x="5252194" y="4160838"/>
                  <a:pt x="5270513" y="4160838"/>
                </a:cubicBezTo>
                <a:lnTo>
                  <a:pt x="5343481" y="4160838"/>
                </a:lnTo>
                <a:cubicBezTo>
                  <a:pt x="5361800" y="4160838"/>
                  <a:pt x="5376650" y="4145988"/>
                  <a:pt x="5376650" y="4127669"/>
                </a:cubicBezTo>
                <a:lnTo>
                  <a:pt x="5376650" y="3953497"/>
                </a:lnTo>
                <a:cubicBezTo>
                  <a:pt x="5376650" y="3935178"/>
                  <a:pt x="5361800" y="3920328"/>
                  <a:pt x="5343481" y="3920328"/>
                </a:cubicBezTo>
                <a:close/>
                <a:moveTo>
                  <a:pt x="5003813" y="3908421"/>
                </a:moveTo>
                <a:cubicBezTo>
                  <a:pt x="4985494" y="3908421"/>
                  <a:pt x="4970644" y="3923271"/>
                  <a:pt x="4970644" y="3941590"/>
                </a:cubicBezTo>
                <a:lnTo>
                  <a:pt x="4970644" y="4103855"/>
                </a:lnTo>
                <a:cubicBezTo>
                  <a:pt x="4970644" y="4122174"/>
                  <a:pt x="4985494" y="4137024"/>
                  <a:pt x="5003813" y="4137024"/>
                </a:cubicBezTo>
                <a:lnTo>
                  <a:pt x="5076781" y="4137024"/>
                </a:lnTo>
                <a:cubicBezTo>
                  <a:pt x="5095100" y="4137024"/>
                  <a:pt x="5109950" y="4122174"/>
                  <a:pt x="5109950" y="4103855"/>
                </a:cubicBezTo>
                <a:lnTo>
                  <a:pt x="5109950" y="3941590"/>
                </a:lnTo>
                <a:cubicBezTo>
                  <a:pt x="5109950" y="3923271"/>
                  <a:pt x="5095100" y="3908421"/>
                  <a:pt x="5076781" y="3908421"/>
                </a:cubicBezTo>
                <a:close/>
                <a:moveTo>
                  <a:pt x="4746638" y="3872702"/>
                </a:moveTo>
                <a:cubicBezTo>
                  <a:pt x="4728319" y="3872702"/>
                  <a:pt x="4713469" y="3887552"/>
                  <a:pt x="4713469" y="3905871"/>
                </a:cubicBezTo>
                <a:lnTo>
                  <a:pt x="4713469" y="4068136"/>
                </a:lnTo>
                <a:cubicBezTo>
                  <a:pt x="4713469" y="4086455"/>
                  <a:pt x="4728319" y="4101305"/>
                  <a:pt x="4746638" y="4101305"/>
                </a:cubicBezTo>
                <a:lnTo>
                  <a:pt x="4819606" y="4101305"/>
                </a:lnTo>
                <a:cubicBezTo>
                  <a:pt x="4837925" y="4101305"/>
                  <a:pt x="4852775" y="4086455"/>
                  <a:pt x="4852775" y="4068136"/>
                </a:cubicBezTo>
                <a:lnTo>
                  <a:pt x="4852775" y="3905871"/>
                </a:lnTo>
                <a:cubicBezTo>
                  <a:pt x="4852775" y="3887552"/>
                  <a:pt x="4837925" y="3872702"/>
                  <a:pt x="4819606" y="3872702"/>
                </a:cubicBezTo>
                <a:close/>
                <a:moveTo>
                  <a:pt x="4507491" y="3841744"/>
                </a:moveTo>
                <a:cubicBezTo>
                  <a:pt x="4491051" y="3841744"/>
                  <a:pt x="4477724" y="3855071"/>
                  <a:pt x="4477724" y="3871511"/>
                </a:cubicBezTo>
                <a:lnTo>
                  <a:pt x="4477724" y="4033439"/>
                </a:lnTo>
                <a:cubicBezTo>
                  <a:pt x="4477724" y="4049879"/>
                  <a:pt x="4491051" y="4063206"/>
                  <a:pt x="4507491" y="4063206"/>
                </a:cubicBezTo>
                <a:lnTo>
                  <a:pt x="4572977" y="4063206"/>
                </a:lnTo>
                <a:cubicBezTo>
                  <a:pt x="4589417" y="4063206"/>
                  <a:pt x="4602744" y="4049879"/>
                  <a:pt x="4602744" y="4033439"/>
                </a:cubicBezTo>
                <a:lnTo>
                  <a:pt x="4602744" y="3871511"/>
                </a:lnTo>
                <a:cubicBezTo>
                  <a:pt x="4602744" y="3855071"/>
                  <a:pt x="4589417" y="3841744"/>
                  <a:pt x="4572977" y="3841744"/>
                </a:cubicBezTo>
                <a:close/>
                <a:moveTo>
                  <a:pt x="4306672" y="3822693"/>
                </a:moveTo>
                <a:cubicBezTo>
                  <a:pt x="4294616" y="3822693"/>
                  <a:pt x="4284842" y="3832467"/>
                  <a:pt x="4284842" y="3844523"/>
                </a:cubicBezTo>
                <a:lnTo>
                  <a:pt x="4284842" y="3996132"/>
                </a:lnTo>
                <a:cubicBezTo>
                  <a:pt x="4284842" y="4008188"/>
                  <a:pt x="4294616" y="4017962"/>
                  <a:pt x="4306672" y="4017962"/>
                </a:cubicBezTo>
                <a:lnTo>
                  <a:pt x="4354696" y="4017962"/>
                </a:lnTo>
                <a:cubicBezTo>
                  <a:pt x="4366752" y="4017962"/>
                  <a:pt x="4376526" y="4008188"/>
                  <a:pt x="4376526" y="3996132"/>
                </a:cubicBezTo>
                <a:lnTo>
                  <a:pt x="4376526" y="3844523"/>
                </a:lnTo>
                <a:cubicBezTo>
                  <a:pt x="4376526" y="3832467"/>
                  <a:pt x="4366752" y="3822693"/>
                  <a:pt x="4354696" y="3822693"/>
                </a:cubicBezTo>
                <a:close/>
                <a:moveTo>
                  <a:pt x="4118553" y="3784593"/>
                </a:moveTo>
                <a:cubicBezTo>
                  <a:pt x="4106497" y="3784593"/>
                  <a:pt x="4096723" y="3794367"/>
                  <a:pt x="4096723" y="3806423"/>
                </a:cubicBezTo>
                <a:lnTo>
                  <a:pt x="4096723" y="3958032"/>
                </a:lnTo>
                <a:cubicBezTo>
                  <a:pt x="4096723" y="3970088"/>
                  <a:pt x="4106497" y="3979862"/>
                  <a:pt x="4118553" y="3979862"/>
                </a:cubicBezTo>
                <a:lnTo>
                  <a:pt x="4166577" y="3979862"/>
                </a:lnTo>
                <a:cubicBezTo>
                  <a:pt x="4178633" y="3979862"/>
                  <a:pt x="4188407" y="3970088"/>
                  <a:pt x="4188407" y="3958032"/>
                </a:cubicBezTo>
                <a:lnTo>
                  <a:pt x="4188407" y="3806423"/>
                </a:lnTo>
                <a:cubicBezTo>
                  <a:pt x="4188407" y="3794367"/>
                  <a:pt x="4178633" y="3784593"/>
                  <a:pt x="4166577" y="3784593"/>
                </a:cubicBezTo>
                <a:close/>
                <a:moveTo>
                  <a:pt x="3928053" y="3775068"/>
                </a:moveTo>
                <a:cubicBezTo>
                  <a:pt x="3915997" y="3775068"/>
                  <a:pt x="3906223" y="3784842"/>
                  <a:pt x="3906223" y="3796898"/>
                </a:cubicBezTo>
                <a:lnTo>
                  <a:pt x="3906223" y="3934220"/>
                </a:lnTo>
                <a:cubicBezTo>
                  <a:pt x="3906223" y="3946276"/>
                  <a:pt x="3915997" y="3956050"/>
                  <a:pt x="3928053" y="3956050"/>
                </a:cubicBezTo>
                <a:lnTo>
                  <a:pt x="3976077" y="3956050"/>
                </a:lnTo>
                <a:cubicBezTo>
                  <a:pt x="3988133" y="3956050"/>
                  <a:pt x="3997907" y="3946276"/>
                  <a:pt x="3997907" y="3934220"/>
                </a:cubicBezTo>
                <a:lnTo>
                  <a:pt x="3997907" y="3796898"/>
                </a:lnTo>
                <a:cubicBezTo>
                  <a:pt x="3997907" y="3784842"/>
                  <a:pt x="3988133" y="3775068"/>
                  <a:pt x="3976077" y="3775068"/>
                </a:cubicBezTo>
                <a:close/>
                <a:moveTo>
                  <a:pt x="3768288" y="3746500"/>
                </a:moveTo>
                <a:cubicBezTo>
                  <a:pt x="3757015" y="3746500"/>
                  <a:pt x="3747877" y="3755638"/>
                  <a:pt x="3747877" y="3766911"/>
                </a:cubicBezTo>
                <a:lnTo>
                  <a:pt x="3747877" y="3904683"/>
                </a:lnTo>
                <a:cubicBezTo>
                  <a:pt x="3747877" y="3915956"/>
                  <a:pt x="3757015" y="3925094"/>
                  <a:pt x="3768288" y="3925094"/>
                </a:cubicBezTo>
                <a:lnTo>
                  <a:pt x="3813190" y="3925094"/>
                </a:lnTo>
                <a:cubicBezTo>
                  <a:pt x="3824463" y="3925094"/>
                  <a:pt x="3833601" y="3915956"/>
                  <a:pt x="3833601" y="3904683"/>
                </a:cubicBezTo>
                <a:lnTo>
                  <a:pt x="3833601" y="3766911"/>
                </a:lnTo>
                <a:cubicBezTo>
                  <a:pt x="3833601" y="3755638"/>
                  <a:pt x="3824463" y="3746500"/>
                  <a:pt x="3813190" y="3746500"/>
                </a:cubicBezTo>
                <a:close/>
                <a:moveTo>
                  <a:pt x="3618269" y="3717925"/>
                </a:moveTo>
                <a:cubicBezTo>
                  <a:pt x="3606996" y="3717925"/>
                  <a:pt x="3597858" y="3727063"/>
                  <a:pt x="3597858" y="3738336"/>
                </a:cubicBezTo>
                <a:lnTo>
                  <a:pt x="3597858" y="3876108"/>
                </a:lnTo>
                <a:cubicBezTo>
                  <a:pt x="3597858" y="3887381"/>
                  <a:pt x="3606996" y="3896519"/>
                  <a:pt x="3618269" y="3896519"/>
                </a:cubicBezTo>
                <a:lnTo>
                  <a:pt x="3663171" y="3896519"/>
                </a:lnTo>
                <a:cubicBezTo>
                  <a:pt x="3674444" y="3896519"/>
                  <a:pt x="3683582" y="3887381"/>
                  <a:pt x="3683582" y="3876108"/>
                </a:cubicBezTo>
                <a:lnTo>
                  <a:pt x="3683582" y="3738336"/>
                </a:lnTo>
                <a:cubicBezTo>
                  <a:pt x="3683582" y="3727063"/>
                  <a:pt x="3674444" y="3717925"/>
                  <a:pt x="3663171" y="3717925"/>
                </a:cubicBezTo>
                <a:close/>
                <a:moveTo>
                  <a:pt x="3473125" y="3689350"/>
                </a:moveTo>
                <a:cubicBezTo>
                  <a:pt x="3463105" y="3689350"/>
                  <a:pt x="3454982" y="3697473"/>
                  <a:pt x="3454982" y="3707493"/>
                </a:cubicBezTo>
                <a:lnTo>
                  <a:pt x="3454982" y="3833131"/>
                </a:lnTo>
                <a:cubicBezTo>
                  <a:pt x="3454982" y="3843151"/>
                  <a:pt x="3463105" y="3851274"/>
                  <a:pt x="3473125" y="3851274"/>
                </a:cubicBezTo>
                <a:lnTo>
                  <a:pt x="3513039" y="3851274"/>
                </a:lnTo>
                <a:cubicBezTo>
                  <a:pt x="3523059" y="3851274"/>
                  <a:pt x="3531182" y="3843151"/>
                  <a:pt x="3531182" y="3833131"/>
                </a:cubicBezTo>
                <a:lnTo>
                  <a:pt x="3531182" y="3707493"/>
                </a:lnTo>
                <a:cubicBezTo>
                  <a:pt x="3531182" y="3697473"/>
                  <a:pt x="3523059" y="3689350"/>
                  <a:pt x="3513039" y="3689350"/>
                </a:cubicBezTo>
                <a:close/>
                <a:moveTo>
                  <a:pt x="3317890" y="3663156"/>
                </a:moveTo>
                <a:cubicBezTo>
                  <a:pt x="3309435" y="3663156"/>
                  <a:pt x="3302581" y="3670010"/>
                  <a:pt x="3302581" y="3678465"/>
                </a:cubicBezTo>
                <a:lnTo>
                  <a:pt x="3302581" y="3809771"/>
                </a:lnTo>
                <a:cubicBezTo>
                  <a:pt x="3302581" y="3818226"/>
                  <a:pt x="3309435" y="3825080"/>
                  <a:pt x="3317890" y="3825080"/>
                </a:cubicBezTo>
                <a:lnTo>
                  <a:pt x="3351567" y="3825080"/>
                </a:lnTo>
                <a:cubicBezTo>
                  <a:pt x="3360022" y="3825080"/>
                  <a:pt x="3366876" y="3818226"/>
                  <a:pt x="3366876" y="3809771"/>
                </a:cubicBezTo>
                <a:lnTo>
                  <a:pt x="3366876" y="3678465"/>
                </a:lnTo>
                <a:cubicBezTo>
                  <a:pt x="3366876" y="3670010"/>
                  <a:pt x="3360022" y="3663156"/>
                  <a:pt x="3351567" y="3663156"/>
                </a:cubicBezTo>
                <a:close/>
                <a:moveTo>
                  <a:pt x="3209032" y="3644102"/>
                </a:moveTo>
                <a:cubicBezTo>
                  <a:pt x="3201518" y="3644102"/>
                  <a:pt x="3195426" y="3650194"/>
                  <a:pt x="3195426" y="3657708"/>
                </a:cubicBezTo>
                <a:lnTo>
                  <a:pt x="3195426" y="3780513"/>
                </a:lnTo>
                <a:cubicBezTo>
                  <a:pt x="3195426" y="3788027"/>
                  <a:pt x="3201518" y="3794119"/>
                  <a:pt x="3209032" y="3794119"/>
                </a:cubicBezTo>
                <a:lnTo>
                  <a:pt x="3238966" y="3794119"/>
                </a:lnTo>
                <a:cubicBezTo>
                  <a:pt x="3246480" y="3794119"/>
                  <a:pt x="3252572" y="3788027"/>
                  <a:pt x="3252572" y="3780513"/>
                </a:cubicBezTo>
                <a:lnTo>
                  <a:pt x="3252572" y="3657708"/>
                </a:lnTo>
                <a:cubicBezTo>
                  <a:pt x="3252572" y="3650194"/>
                  <a:pt x="3246480" y="3644102"/>
                  <a:pt x="3238966" y="3644102"/>
                </a:cubicBezTo>
                <a:close/>
                <a:moveTo>
                  <a:pt x="3082826" y="3613145"/>
                </a:moveTo>
                <a:cubicBezTo>
                  <a:pt x="3075312" y="3613145"/>
                  <a:pt x="3069220" y="3619237"/>
                  <a:pt x="3069220" y="3626751"/>
                </a:cubicBezTo>
                <a:lnTo>
                  <a:pt x="3069220" y="3761461"/>
                </a:lnTo>
                <a:cubicBezTo>
                  <a:pt x="3069220" y="3768975"/>
                  <a:pt x="3075312" y="3775067"/>
                  <a:pt x="3082826" y="3775067"/>
                </a:cubicBezTo>
                <a:lnTo>
                  <a:pt x="3112760" y="3775067"/>
                </a:lnTo>
                <a:cubicBezTo>
                  <a:pt x="3120274" y="3775067"/>
                  <a:pt x="3126366" y="3768975"/>
                  <a:pt x="3126366" y="3761461"/>
                </a:cubicBezTo>
                <a:lnTo>
                  <a:pt x="3126366" y="3626751"/>
                </a:lnTo>
                <a:cubicBezTo>
                  <a:pt x="3126366" y="3619237"/>
                  <a:pt x="3120274" y="3613145"/>
                  <a:pt x="3112760" y="3613145"/>
                </a:cubicBezTo>
                <a:close/>
                <a:moveTo>
                  <a:pt x="2956620" y="3598858"/>
                </a:moveTo>
                <a:cubicBezTo>
                  <a:pt x="2949106" y="3598858"/>
                  <a:pt x="2943014" y="3604950"/>
                  <a:pt x="2943014" y="3612464"/>
                </a:cubicBezTo>
                <a:lnTo>
                  <a:pt x="2943014" y="3747174"/>
                </a:lnTo>
                <a:cubicBezTo>
                  <a:pt x="2943014" y="3754688"/>
                  <a:pt x="2949106" y="3760780"/>
                  <a:pt x="2956620" y="3760780"/>
                </a:cubicBezTo>
                <a:lnTo>
                  <a:pt x="2986554" y="3760780"/>
                </a:lnTo>
                <a:cubicBezTo>
                  <a:pt x="2994068" y="3760780"/>
                  <a:pt x="3000160" y="3754688"/>
                  <a:pt x="3000160" y="3747174"/>
                </a:cubicBezTo>
                <a:lnTo>
                  <a:pt x="3000160" y="3612464"/>
                </a:lnTo>
                <a:cubicBezTo>
                  <a:pt x="3000160" y="3604950"/>
                  <a:pt x="2994068" y="3598858"/>
                  <a:pt x="2986554" y="3598858"/>
                </a:cubicBezTo>
                <a:close/>
                <a:moveTo>
                  <a:pt x="2834817" y="3567902"/>
                </a:moveTo>
                <a:cubicBezTo>
                  <a:pt x="2828805" y="3567902"/>
                  <a:pt x="2823931" y="3572776"/>
                  <a:pt x="2823931" y="3578788"/>
                </a:cubicBezTo>
                <a:lnTo>
                  <a:pt x="2823931" y="3718938"/>
                </a:lnTo>
                <a:cubicBezTo>
                  <a:pt x="2823931" y="3724950"/>
                  <a:pt x="2828805" y="3729824"/>
                  <a:pt x="2834817" y="3729824"/>
                </a:cubicBezTo>
                <a:lnTo>
                  <a:pt x="2858764" y="3729824"/>
                </a:lnTo>
                <a:cubicBezTo>
                  <a:pt x="2864776" y="3729824"/>
                  <a:pt x="2869650" y="3724950"/>
                  <a:pt x="2869650" y="3718938"/>
                </a:cubicBezTo>
                <a:lnTo>
                  <a:pt x="2869650" y="3578788"/>
                </a:lnTo>
                <a:cubicBezTo>
                  <a:pt x="2869650" y="3572776"/>
                  <a:pt x="2864776" y="3567902"/>
                  <a:pt x="2858764" y="3567902"/>
                </a:cubicBezTo>
                <a:close/>
                <a:moveTo>
                  <a:pt x="2715754" y="3536946"/>
                </a:moveTo>
                <a:cubicBezTo>
                  <a:pt x="2709742" y="3536946"/>
                  <a:pt x="2704868" y="3541820"/>
                  <a:pt x="2704868" y="3547832"/>
                </a:cubicBezTo>
                <a:lnTo>
                  <a:pt x="2704868" y="3687982"/>
                </a:lnTo>
                <a:cubicBezTo>
                  <a:pt x="2704868" y="3693994"/>
                  <a:pt x="2709742" y="3698868"/>
                  <a:pt x="2715754" y="3698868"/>
                </a:cubicBezTo>
                <a:lnTo>
                  <a:pt x="2739701" y="3698868"/>
                </a:lnTo>
                <a:cubicBezTo>
                  <a:pt x="2745713" y="3698868"/>
                  <a:pt x="2750587" y="3693994"/>
                  <a:pt x="2750587" y="3687982"/>
                </a:cubicBezTo>
                <a:lnTo>
                  <a:pt x="2750587" y="3547832"/>
                </a:lnTo>
                <a:cubicBezTo>
                  <a:pt x="2750587" y="3541820"/>
                  <a:pt x="2745713" y="3536946"/>
                  <a:pt x="2739701" y="3536946"/>
                </a:cubicBezTo>
                <a:close/>
                <a:moveTo>
                  <a:pt x="2589548" y="3517896"/>
                </a:moveTo>
                <a:cubicBezTo>
                  <a:pt x="2583536" y="3517896"/>
                  <a:pt x="2578662" y="3522770"/>
                  <a:pt x="2578662" y="3528782"/>
                </a:cubicBezTo>
                <a:lnTo>
                  <a:pt x="2578662" y="3668932"/>
                </a:lnTo>
                <a:cubicBezTo>
                  <a:pt x="2578662" y="3674944"/>
                  <a:pt x="2583536" y="3679818"/>
                  <a:pt x="2589548" y="3679818"/>
                </a:cubicBezTo>
                <a:lnTo>
                  <a:pt x="2613495" y="3679818"/>
                </a:lnTo>
                <a:cubicBezTo>
                  <a:pt x="2619507" y="3679818"/>
                  <a:pt x="2624381" y="3674944"/>
                  <a:pt x="2624381" y="3668932"/>
                </a:cubicBezTo>
                <a:lnTo>
                  <a:pt x="2624381" y="3528782"/>
                </a:lnTo>
                <a:cubicBezTo>
                  <a:pt x="2624381" y="3522770"/>
                  <a:pt x="2619507" y="3517896"/>
                  <a:pt x="2613495" y="3517896"/>
                </a:cubicBezTo>
                <a:close/>
                <a:moveTo>
                  <a:pt x="2460961" y="3496465"/>
                </a:moveTo>
                <a:cubicBezTo>
                  <a:pt x="2454949" y="3496465"/>
                  <a:pt x="2450075" y="3501339"/>
                  <a:pt x="2450075" y="3507351"/>
                </a:cubicBezTo>
                <a:lnTo>
                  <a:pt x="2450075" y="3647501"/>
                </a:lnTo>
                <a:cubicBezTo>
                  <a:pt x="2450075" y="3653513"/>
                  <a:pt x="2454949" y="3658387"/>
                  <a:pt x="2460961" y="3658387"/>
                </a:cubicBezTo>
                <a:lnTo>
                  <a:pt x="2484908" y="3658387"/>
                </a:lnTo>
                <a:cubicBezTo>
                  <a:pt x="2490920" y="3658387"/>
                  <a:pt x="2495794" y="3653513"/>
                  <a:pt x="2495794" y="3647501"/>
                </a:cubicBezTo>
                <a:lnTo>
                  <a:pt x="2495794" y="3507351"/>
                </a:lnTo>
                <a:cubicBezTo>
                  <a:pt x="2495794" y="3501339"/>
                  <a:pt x="2490920" y="3496465"/>
                  <a:pt x="2484908" y="3496465"/>
                </a:cubicBezTo>
                <a:close/>
                <a:moveTo>
                  <a:pt x="2339517" y="3479794"/>
                </a:moveTo>
                <a:cubicBezTo>
                  <a:pt x="2333505" y="3479794"/>
                  <a:pt x="2328631" y="3484668"/>
                  <a:pt x="2328631" y="3490680"/>
                </a:cubicBezTo>
                <a:lnTo>
                  <a:pt x="2328631" y="3623693"/>
                </a:lnTo>
                <a:cubicBezTo>
                  <a:pt x="2328631" y="3629705"/>
                  <a:pt x="2333505" y="3634579"/>
                  <a:pt x="2339517" y="3634579"/>
                </a:cubicBezTo>
                <a:lnTo>
                  <a:pt x="2363464" y="3634579"/>
                </a:lnTo>
                <a:cubicBezTo>
                  <a:pt x="2369476" y="3634579"/>
                  <a:pt x="2374350" y="3629705"/>
                  <a:pt x="2374350" y="3623693"/>
                </a:cubicBezTo>
                <a:lnTo>
                  <a:pt x="2374350" y="3490680"/>
                </a:lnTo>
                <a:cubicBezTo>
                  <a:pt x="2374350" y="3484668"/>
                  <a:pt x="2369476" y="3479794"/>
                  <a:pt x="2363464" y="3479794"/>
                </a:cubicBezTo>
                <a:close/>
                <a:moveTo>
                  <a:pt x="2215692" y="3451219"/>
                </a:moveTo>
                <a:cubicBezTo>
                  <a:pt x="2209680" y="3451219"/>
                  <a:pt x="2204806" y="3456093"/>
                  <a:pt x="2204806" y="3462105"/>
                </a:cubicBezTo>
                <a:lnTo>
                  <a:pt x="2204806" y="3595118"/>
                </a:lnTo>
                <a:cubicBezTo>
                  <a:pt x="2204806" y="3601130"/>
                  <a:pt x="2209680" y="3606004"/>
                  <a:pt x="2215692" y="3606004"/>
                </a:cubicBezTo>
                <a:lnTo>
                  <a:pt x="2239639" y="3606004"/>
                </a:lnTo>
                <a:cubicBezTo>
                  <a:pt x="2245651" y="3606004"/>
                  <a:pt x="2250525" y="3601130"/>
                  <a:pt x="2250525" y="3595118"/>
                </a:cubicBezTo>
                <a:lnTo>
                  <a:pt x="2250525" y="3462105"/>
                </a:lnTo>
                <a:cubicBezTo>
                  <a:pt x="2250525" y="3456093"/>
                  <a:pt x="2245651" y="3451219"/>
                  <a:pt x="2239639" y="3451219"/>
                </a:cubicBezTo>
                <a:close/>
                <a:moveTo>
                  <a:pt x="2108536" y="3432169"/>
                </a:moveTo>
                <a:cubicBezTo>
                  <a:pt x="2102524" y="3432169"/>
                  <a:pt x="2097650" y="3437043"/>
                  <a:pt x="2097650" y="3443055"/>
                </a:cubicBezTo>
                <a:lnTo>
                  <a:pt x="2097650" y="3576068"/>
                </a:lnTo>
                <a:cubicBezTo>
                  <a:pt x="2097650" y="3582080"/>
                  <a:pt x="2102524" y="3586954"/>
                  <a:pt x="2108536" y="3586954"/>
                </a:cubicBezTo>
                <a:lnTo>
                  <a:pt x="2132483" y="3586954"/>
                </a:lnTo>
                <a:cubicBezTo>
                  <a:pt x="2138495" y="3586954"/>
                  <a:pt x="2143369" y="3582080"/>
                  <a:pt x="2143369" y="3576068"/>
                </a:cubicBezTo>
                <a:lnTo>
                  <a:pt x="2143369" y="3443055"/>
                </a:lnTo>
                <a:cubicBezTo>
                  <a:pt x="2143369" y="3437043"/>
                  <a:pt x="2138495" y="3432169"/>
                  <a:pt x="2132483" y="3432169"/>
                </a:cubicBezTo>
                <a:close/>
                <a:moveTo>
                  <a:pt x="1965660" y="3422645"/>
                </a:moveTo>
                <a:cubicBezTo>
                  <a:pt x="1959648" y="3422645"/>
                  <a:pt x="1954774" y="3427519"/>
                  <a:pt x="1954774" y="3433531"/>
                </a:cubicBezTo>
                <a:lnTo>
                  <a:pt x="1954774" y="3545115"/>
                </a:lnTo>
                <a:cubicBezTo>
                  <a:pt x="1954774" y="3551127"/>
                  <a:pt x="1959648" y="3556001"/>
                  <a:pt x="1965660" y="3556001"/>
                </a:cubicBezTo>
                <a:lnTo>
                  <a:pt x="1989607" y="3556001"/>
                </a:lnTo>
                <a:cubicBezTo>
                  <a:pt x="1995619" y="3556001"/>
                  <a:pt x="2000493" y="3551127"/>
                  <a:pt x="2000493" y="3545115"/>
                </a:cubicBezTo>
                <a:lnTo>
                  <a:pt x="2000493" y="3433531"/>
                </a:lnTo>
                <a:cubicBezTo>
                  <a:pt x="2000493" y="3427519"/>
                  <a:pt x="1995619" y="3422645"/>
                  <a:pt x="1989607" y="3422645"/>
                </a:cubicBezTo>
                <a:close/>
                <a:moveTo>
                  <a:pt x="1841833" y="3408358"/>
                </a:moveTo>
                <a:cubicBezTo>
                  <a:pt x="1835821" y="3408358"/>
                  <a:pt x="1830947" y="3413232"/>
                  <a:pt x="1830947" y="3419244"/>
                </a:cubicBezTo>
                <a:lnTo>
                  <a:pt x="1830947" y="3521302"/>
                </a:lnTo>
                <a:cubicBezTo>
                  <a:pt x="1830947" y="3527314"/>
                  <a:pt x="1835821" y="3532188"/>
                  <a:pt x="1841833" y="3532188"/>
                </a:cubicBezTo>
                <a:lnTo>
                  <a:pt x="1865780" y="3532188"/>
                </a:lnTo>
                <a:cubicBezTo>
                  <a:pt x="1871792" y="3532188"/>
                  <a:pt x="1876666" y="3527314"/>
                  <a:pt x="1876666" y="3521302"/>
                </a:cubicBezTo>
                <a:lnTo>
                  <a:pt x="1876666" y="3419244"/>
                </a:lnTo>
                <a:cubicBezTo>
                  <a:pt x="1876666" y="3413232"/>
                  <a:pt x="1871792" y="3408358"/>
                  <a:pt x="1865780" y="3408358"/>
                </a:cubicBezTo>
                <a:close/>
                <a:moveTo>
                  <a:pt x="1708482" y="3391689"/>
                </a:moveTo>
                <a:cubicBezTo>
                  <a:pt x="1702470" y="3391689"/>
                  <a:pt x="1697596" y="3396563"/>
                  <a:pt x="1697596" y="3402575"/>
                </a:cubicBezTo>
                <a:lnTo>
                  <a:pt x="1697596" y="3504633"/>
                </a:lnTo>
                <a:cubicBezTo>
                  <a:pt x="1697596" y="3510645"/>
                  <a:pt x="1702470" y="3515519"/>
                  <a:pt x="1708482" y="3515519"/>
                </a:cubicBezTo>
                <a:lnTo>
                  <a:pt x="1732429" y="3515519"/>
                </a:lnTo>
                <a:cubicBezTo>
                  <a:pt x="1738441" y="3515519"/>
                  <a:pt x="1743315" y="3510645"/>
                  <a:pt x="1743315" y="3504633"/>
                </a:cubicBezTo>
                <a:lnTo>
                  <a:pt x="1743315" y="3402575"/>
                </a:lnTo>
                <a:cubicBezTo>
                  <a:pt x="1743315" y="3396563"/>
                  <a:pt x="1738441" y="3391689"/>
                  <a:pt x="1732429" y="3391689"/>
                </a:cubicBezTo>
                <a:close/>
                <a:moveTo>
                  <a:pt x="1567989" y="3372639"/>
                </a:moveTo>
                <a:cubicBezTo>
                  <a:pt x="1561977" y="3372639"/>
                  <a:pt x="1557103" y="3377513"/>
                  <a:pt x="1557103" y="3383525"/>
                </a:cubicBezTo>
                <a:lnTo>
                  <a:pt x="1557103" y="3485583"/>
                </a:lnTo>
                <a:cubicBezTo>
                  <a:pt x="1557103" y="3491595"/>
                  <a:pt x="1561977" y="3496469"/>
                  <a:pt x="1567989" y="3496469"/>
                </a:cubicBezTo>
                <a:lnTo>
                  <a:pt x="1591936" y="3496469"/>
                </a:lnTo>
                <a:cubicBezTo>
                  <a:pt x="1597948" y="3496469"/>
                  <a:pt x="1602822" y="3491595"/>
                  <a:pt x="1602822" y="3485583"/>
                </a:cubicBezTo>
                <a:lnTo>
                  <a:pt x="1602822" y="3383525"/>
                </a:lnTo>
                <a:cubicBezTo>
                  <a:pt x="1602822" y="3377513"/>
                  <a:pt x="1597948" y="3372639"/>
                  <a:pt x="1591936" y="3372639"/>
                </a:cubicBezTo>
                <a:close/>
                <a:moveTo>
                  <a:pt x="1429877" y="3358351"/>
                </a:moveTo>
                <a:cubicBezTo>
                  <a:pt x="1423865" y="3358351"/>
                  <a:pt x="1418991" y="3363225"/>
                  <a:pt x="1418991" y="3369237"/>
                </a:cubicBezTo>
                <a:lnTo>
                  <a:pt x="1418991" y="3471295"/>
                </a:lnTo>
                <a:cubicBezTo>
                  <a:pt x="1418991" y="3477307"/>
                  <a:pt x="1423865" y="3482181"/>
                  <a:pt x="1429877" y="3482181"/>
                </a:cubicBezTo>
                <a:lnTo>
                  <a:pt x="1453824" y="3482181"/>
                </a:lnTo>
                <a:cubicBezTo>
                  <a:pt x="1459836" y="3482181"/>
                  <a:pt x="1464710" y="3477307"/>
                  <a:pt x="1464710" y="3471295"/>
                </a:cubicBezTo>
                <a:lnTo>
                  <a:pt x="1464710" y="3369237"/>
                </a:lnTo>
                <a:cubicBezTo>
                  <a:pt x="1464710" y="3363225"/>
                  <a:pt x="1459836" y="3358351"/>
                  <a:pt x="1453824" y="3358351"/>
                </a:cubicBezTo>
                <a:close/>
                <a:moveTo>
                  <a:pt x="1298909" y="3344064"/>
                </a:moveTo>
                <a:cubicBezTo>
                  <a:pt x="1292897" y="3344064"/>
                  <a:pt x="1288023" y="3348938"/>
                  <a:pt x="1288023" y="3354950"/>
                </a:cubicBezTo>
                <a:lnTo>
                  <a:pt x="1288023" y="3457008"/>
                </a:lnTo>
                <a:cubicBezTo>
                  <a:pt x="1288023" y="3463020"/>
                  <a:pt x="1292897" y="3467894"/>
                  <a:pt x="1298909" y="3467894"/>
                </a:cubicBezTo>
                <a:lnTo>
                  <a:pt x="1322856" y="3467894"/>
                </a:lnTo>
                <a:cubicBezTo>
                  <a:pt x="1328868" y="3467894"/>
                  <a:pt x="1333742" y="3463020"/>
                  <a:pt x="1333742" y="3457008"/>
                </a:cubicBezTo>
                <a:lnTo>
                  <a:pt x="1333742" y="3354950"/>
                </a:lnTo>
                <a:cubicBezTo>
                  <a:pt x="1333742" y="3348938"/>
                  <a:pt x="1328868" y="3344064"/>
                  <a:pt x="1322856" y="3344064"/>
                </a:cubicBezTo>
                <a:close/>
                <a:moveTo>
                  <a:pt x="1165559" y="3329776"/>
                </a:moveTo>
                <a:cubicBezTo>
                  <a:pt x="1159547" y="3329776"/>
                  <a:pt x="1154673" y="3334650"/>
                  <a:pt x="1154673" y="3340662"/>
                </a:cubicBezTo>
                <a:lnTo>
                  <a:pt x="1154673" y="3442720"/>
                </a:lnTo>
                <a:cubicBezTo>
                  <a:pt x="1154673" y="3448732"/>
                  <a:pt x="1159547" y="3453606"/>
                  <a:pt x="1165559" y="3453606"/>
                </a:cubicBezTo>
                <a:lnTo>
                  <a:pt x="1189506" y="3453606"/>
                </a:lnTo>
                <a:cubicBezTo>
                  <a:pt x="1195518" y="3453606"/>
                  <a:pt x="1200392" y="3448732"/>
                  <a:pt x="1200392" y="3442720"/>
                </a:cubicBezTo>
                <a:lnTo>
                  <a:pt x="1200392" y="3340662"/>
                </a:lnTo>
                <a:cubicBezTo>
                  <a:pt x="1200392" y="3334650"/>
                  <a:pt x="1195518" y="3329776"/>
                  <a:pt x="1189506" y="3329776"/>
                </a:cubicBezTo>
                <a:close/>
                <a:moveTo>
                  <a:pt x="901238" y="3325018"/>
                </a:moveTo>
                <a:cubicBezTo>
                  <a:pt x="895226" y="3325018"/>
                  <a:pt x="890352" y="3329892"/>
                  <a:pt x="890352" y="3335904"/>
                </a:cubicBezTo>
                <a:lnTo>
                  <a:pt x="890352" y="3421287"/>
                </a:lnTo>
                <a:cubicBezTo>
                  <a:pt x="890352" y="3427299"/>
                  <a:pt x="895226" y="3432173"/>
                  <a:pt x="901238" y="3432173"/>
                </a:cubicBezTo>
                <a:lnTo>
                  <a:pt x="925185" y="3432173"/>
                </a:lnTo>
                <a:cubicBezTo>
                  <a:pt x="931197" y="3432173"/>
                  <a:pt x="936071" y="3427299"/>
                  <a:pt x="936071" y="3421287"/>
                </a:cubicBezTo>
                <a:lnTo>
                  <a:pt x="936071" y="3335904"/>
                </a:lnTo>
                <a:cubicBezTo>
                  <a:pt x="936071" y="3329892"/>
                  <a:pt x="931197" y="3325018"/>
                  <a:pt x="925185" y="3325018"/>
                </a:cubicBezTo>
                <a:close/>
                <a:moveTo>
                  <a:pt x="1029826" y="3317874"/>
                </a:moveTo>
                <a:cubicBezTo>
                  <a:pt x="1023814" y="3317874"/>
                  <a:pt x="1018940" y="3322748"/>
                  <a:pt x="1018940" y="3328760"/>
                </a:cubicBezTo>
                <a:lnTo>
                  <a:pt x="1018940" y="3414143"/>
                </a:lnTo>
                <a:cubicBezTo>
                  <a:pt x="1018940" y="3420155"/>
                  <a:pt x="1023814" y="3425029"/>
                  <a:pt x="1029826" y="3425029"/>
                </a:cubicBezTo>
                <a:lnTo>
                  <a:pt x="1053773" y="3425029"/>
                </a:lnTo>
                <a:cubicBezTo>
                  <a:pt x="1059785" y="3425029"/>
                  <a:pt x="1064659" y="3420155"/>
                  <a:pt x="1064659" y="3414143"/>
                </a:cubicBezTo>
                <a:lnTo>
                  <a:pt x="1064659" y="3328760"/>
                </a:lnTo>
                <a:cubicBezTo>
                  <a:pt x="1064659" y="3322748"/>
                  <a:pt x="1059785" y="3317874"/>
                  <a:pt x="1053773" y="3317874"/>
                </a:cubicBezTo>
                <a:close/>
                <a:moveTo>
                  <a:pt x="748838" y="3303586"/>
                </a:moveTo>
                <a:cubicBezTo>
                  <a:pt x="742826" y="3303586"/>
                  <a:pt x="737952" y="3308460"/>
                  <a:pt x="737952" y="3314472"/>
                </a:cubicBezTo>
                <a:lnTo>
                  <a:pt x="737952" y="3399855"/>
                </a:lnTo>
                <a:cubicBezTo>
                  <a:pt x="737952" y="3405867"/>
                  <a:pt x="742826" y="3410741"/>
                  <a:pt x="748838" y="3410741"/>
                </a:cubicBezTo>
                <a:lnTo>
                  <a:pt x="772785" y="3410741"/>
                </a:lnTo>
                <a:cubicBezTo>
                  <a:pt x="778797" y="3410741"/>
                  <a:pt x="783671" y="3405867"/>
                  <a:pt x="783671" y="3399855"/>
                </a:cubicBezTo>
                <a:lnTo>
                  <a:pt x="783671" y="3314472"/>
                </a:lnTo>
                <a:cubicBezTo>
                  <a:pt x="783671" y="3308460"/>
                  <a:pt x="778797" y="3303586"/>
                  <a:pt x="772785" y="3303586"/>
                </a:cubicBezTo>
                <a:close/>
                <a:moveTo>
                  <a:pt x="603582" y="3284536"/>
                </a:moveTo>
                <a:cubicBezTo>
                  <a:pt x="597570" y="3284536"/>
                  <a:pt x="592696" y="3289410"/>
                  <a:pt x="592696" y="3295422"/>
                </a:cubicBezTo>
                <a:lnTo>
                  <a:pt x="592696" y="3380805"/>
                </a:lnTo>
                <a:cubicBezTo>
                  <a:pt x="592696" y="3386817"/>
                  <a:pt x="597570" y="3391691"/>
                  <a:pt x="603582" y="3391691"/>
                </a:cubicBezTo>
                <a:lnTo>
                  <a:pt x="627529" y="3391691"/>
                </a:lnTo>
                <a:cubicBezTo>
                  <a:pt x="633541" y="3391691"/>
                  <a:pt x="638415" y="3386817"/>
                  <a:pt x="638415" y="3380805"/>
                </a:cubicBezTo>
                <a:lnTo>
                  <a:pt x="638415" y="3295422"/>
                </a:lnTo>
                <a:cubicBezTo>
                  <a:pt x="638415" y="3289410"/>
                  <a:pt x="633541" y="3284536"/>
                  <a:pt x="627529" y="3284536"/>
                </a:cubicBezTo>
                <a:close/>
                <a:moveTo>
                  <a:pt x="446420" y="3277392"/>
                </a:moveTo>
                <a:cubicBezTo>
                  <a:pt x="440408" y="3277392"/>
                  <a:pt x="435534" y="3282266"/>
                  <a:pt x="435534" y="3288278"/>
                </a:cubicBezTo>
                <a:lnTo>
                  <a:pt x="435534" y="3373661"/>
                </a:lnTo>
                <a:cubicBezTo>
                  <a:pt x="435534" y="3379673"/>
                  <a:pt x="440408" y="3384547"/>
                  <a:pt x="446420" y="3384547"/>
                </a:cubicBezTo>
                <a:lnTo>
                  <a:pt x="470367" y="3384547"/>
                </a:lnTo>
                <a:cubicBezTo>
                  <a:pt x="476379" y="3384547"/>
                  <a:pt x="481253" y="3379673"/>
                  <a:pt x="481253" y="3373661"/>
                </a:cubicBezTo>
                <a:lnTo>
                  <a:pt x="481253" y="3288278"/>
                </a:lnTo>
                <a:cubicBezTo>
                  <a:pt x="481253" y="3282266"/>
                  <a:pt x="476379" y="3277392"/>
                  <a:pt x="470367" y="3277392"/>
                </a:cubicBezTo>
                <a:close/>
                <a:moveTo>
                  <a:pt x="305926" y="3263104"/>
                </a:moveTo>
                <a:cubicBezTo>
                  <a:pt x="299914" y="3263104"/>
                  <a:pt x="295040" y="3267978"/>
                  <a:pt x="295040" y="3273990"/>
                </a:cubicBezTo>
                <a:lnTo>
                  <a:pt x="295040" y="3359373"/>
                </a:lnTo>
                <a:cubicBezTo>
                  <a:pt x="295040" y="3365385"/>
                  <a:pt x="299914" y="3370259"/>
                  <a:pt x="305926" y="3370259"/>
                </a:cubicBezTo>
                <a:lnTo>
                  <a:pt x="329873" y="3370259"/>
                </a:lnTo>
                <a:cubicBezTo>
                  <a:pt x="335885" y="3370259"/>
                  <a:pt x="340759" y="3365385"/>
                  <a:pt x="340759" y="3359373"/>
                </a:cubicBezTo>
                <a:lnTo>
                  <a:pt x="340759" y="3273990"/>
                </a:lnTo>
                <a:cubicBezTo>
                  <a:pt x="340759" y="3267978"/>
                  <a:pt x="335885" y="3263104"/>
                  <a:pt x="329873" y="3263104"/>
                </a:cubicBezTo>
                <a:close/>
                <a:moveTo>
                  <a:pt x="158288" y="3255961"/>
                </a:moveTo>
                <a:cubicBezTo>
                  <a:pt x="152276" y="3255961"/>
                  <a:pt x="147402" y="3260835"/>
                  <a:pt x="147402" y="3266847"/>
                </a:cubicBezTo>
                <a:lnTo>
                  <a:pt x="147402" y="3352230"/>
                </a:lnTo>
                <a:cubicBezTo>
                  <a:pt x="147402" y="3358242"/>
                  <a:pt x="152276" y="3363116"/>
                  <a:pt x="158288" y="3363116"/>
                </a:cubicBezTo>
                <a:lnTo>
                  <a:pt x="182235" y="3363116"/>
                </a:lnTo>
                <a:cubicBezTo>
                  <a:pt x="188247" y="3363116"/>
                  <a:pt x="193121" y="3358242"/>
                  <a:pt x="193121" y="3352230"/>
                </a:cubicBezTo>
                <a:lnTo>
                  <a:pt x="193121" y="3266847"/>
                </a:lnTo>
                <a:cubicBezTo>
                  <a:pt x="193121" y="3260835"/>
                  <a:pt x="188247" y="3255961"/>
                  <a:pt x="182235" y="3255961"/>
                </a:cubicBezTo>
                <a:close/>
                <a:moveTo>
                  <a:pt x="13032" y="3253580"/>
                </a:moveTo>
                <a:cubicBezTo>
                  <a:pt x="7020" y="3253580"/>
                  <a:pt x="2146" y="3258454"/>
                  <a:pt x="2146" y="3264466"/>
                </a:cubicBezTo>
                <a:lnTo>
                  <a:pt x="2146" y="3349849"/>
                </a:lnTo>
                <a:cubicBezTo>
                  <a:pt x="2146" y="3355861"/>
                  <a:pt x="7020" y="3360735"/>
                  <a:pt x="13032" y="3360735"/>
                </a:cubicBezTo>
                <a:lnTo>
                  <a:pt x="36979" y="3360735"/>
                </a:lnTo>
                <a:cubicBezTo>
                  <a:pt x="42991" y="3360735"/>
                  <a:pt x="47865" y="3355861"/>
                  <a:pt x="47865" y="3349849"/>
                </a:cubicBezTo>
                <a:lnTo>
                  <a:pt x="47865" y="3264466"/>
                </a:lnTo>
                <a:cubicBezTo>
                  <a:pt x="47865" y="3258454"/>
                  <a:pt x="42991" y="3253580"/>
                  <a:pt x="36979" y="3253580"/>
                </a:cubicBezTo>
                <a:close/>
                <a:moveTo>
                  <a:pt x="37046" y="1858393"/>
                </a:moveTo>
                <a:cubicBezTo>
                  <a:pt x="32838" y="1858393"/>
                  <a:pt x="29426" y="1861805"/>
                  <a:pt x="29426" y="1866013"/>
                </a:cubicBezTo>
                <a:lnTo>
                  <a:pt x="29426" y="1959615"/>
                </a:lnTo>
                <a:cubicBezTo>
                  <a:pt x="29427" y="1963823"/>
                  <a:pt x="32839" y="1967235"/>
                  <a:pt x="37046" y="1967235"/>
                </a:cubicBezTo>
                <a:lnTo>
                  <a:pt x="67525" y="1967235"/>
                </a:lnTo>
                <a:cubicBezTo>
                  <a:pt x="71733" y="1967235"/>
                  <a:pt x="75145" y="1963823"/>
                  <a:pt x="75145" y="1959615"/>
                </a:cubicBezTo>
                <a:lnTo>
                  <a:pt x="75145" y="1866013"/>
                </a:lnTo>
                <a:cubicBezTo>
                  <a:pt x="75144" y="1861805"/>
                  <a:pt x="71732" y="1858393"/>
                  <a:pt x="67525" y="1858393"/>
                </a:cubicBezTo>
                <a:close/>
                <a:moveTo>
                  <a:pt x="187064" y="1839343"/>
                </a:moveTo>
                <a:cubicBezTo>
                  <a:pt x="182856" y="1839343"/>
                  <a:pt x="179444" y="1842755"/>
                  <a:pt x="179444" y="1846963"/>
                </a:cubicBezTo>
                <a:lnTo>
                  <a:pt x="179444" y="1940565"/>
                </a:lnTo>
                <a:cubicBezTo>
                  <a:pt x="179444" y="1944773"/>
                  <a:pt x="182856" y="1948185"/>
                  <a:pt x="187064" y="1948185"/>
                </a:cubicBezTo>
                <a:lnTo>
                  <a:pt x="217543" y="1948185"/>
                </a:lnTo>
                <a:cubicBezTo>
                  <a:pt x="221751" y="1948185"/>
                  <a:pt x="225163" y="1944773"/>
                  <a:pt x="225163" y="1940565"/>
                </a:cubicBezTo>
                <a:lnTo>
                  <a:pt x="225163" y="1846963"/>
                </a:lnTo>
                <a:cubicBezTo>
                  <a:pt x="225161" y="1842755"/>
                  <a:pt x="221750" y="1839343"/>
                  <a:pt x="217543" y="1839343"/>
                </a:cubicBezTo>
                <a:close/>
                <a:moveTo>
                  <a:pt x="329938" y="1813149"/>
                </a:moveTo>
                <a:cubicBezTo>
                  <a:pt x="325730" y="1813149"/>
                  <a:pt x="322318" y="1816561"/>
                  <a:pt x="322318" y="1820769"/>
                </a:cubicBezTo>
                <a:lnTo>
                  <a:pt x="322318" y="1926749"/>
                </a:lnTo>
                <a:cubicBezTo>
                  <a:pt x="322319" y="1930957"/>
                  <a:pt x="325730" y="1934369"/>
                  <a:pt x="329938" y="1934369"/>
                </a:cubicBezTo>
                <a:lnTo>
                  <a:pt x="360417" y="1934369"/>
                </a:lnTo>
                <a:cubicBezTo>
                  <a:pt x="364625" y="1934369"/>
                  <a:pt x="368037" y="1930957"/>
                  <a:pt x="368037" y="1926749"/>
                </a:cubicBezTo>
                <a:lnTo>
                  <a:pt x="368037" y="1820769"/>
                </a:lnTo>
                <a:cubicBezTo>
                  <a:pt x="368037" y="1816561"/>
                  <a:pt x="364625" y="1813149"/>
                  <a:pt x="360417" y="1813149"/>
                </a:cubicBezTo>
                <a:close/>
                <a:moveTo>
                  <a:pt x="475194" y="1794099"/>
                </a:moveTo>
                <a:cubicBezTo>
                  <a:pt x="470986" y="1794099"/>
                  <a:pt x="467574" y="1797511"/>
                  <a:pt x="467574" y="1801719"/>
                </a:cubicBezTo>
                <a:lnTo>
                  <a:pt x="467574" y="1907699"/>
                </a:lnTo>
                <a:cubicBezTo>
                  <a:pt x="467574" y="1911907"/>
                  <a:pt x="470986" y="1915319"/>
                  <a:pt x="475194" y="1915319"/>
                </a:cubicBezTo>
                <a:lnTo>
                  <a:pt x="505673" y="1915319"/>
                </a:lnTo>
                <a:cubicBezTo>
                  <a:pt x="509881" y="1915319"/>
                  <a:pt x="513293" y="1911907"/>
                  <a:pt x="513293" y="1907699"/>
                </a:cubicBezTo>
                <a:lnTo>
                  <a:pt x="513293" y="1801719"/>
                </a:lnTo>
                <a:cubicBezTo>
                  <a:pt x="513293" y="1797511"/>
                  <a:pt x="509881" y="1794099"/>
                  <a:pt x="505673" y="1794099"/>
                </a:cubicBezTo>
                <a:close/>
                <a:moveTo>
                  <a:pt x="625213" y="1775049"/>
                </a:moveTo>
                <a:cubicBezTo>
                  <a:pt x="621005" y="1775049"/>
                  <a:pt x="617593" y="1778461"/>
                  <a:pt x="617593" y="1782669"/>
                </a:cubicBezTo>
                <a:lnTo>
                  <a:pt x="617593" y="1888649"/>
                </a:lnTo>
                <a:cubicBezTo>
                  <a:pt x="617593" y="1892857"/>
                  <a:pt x="621005" y="1896269"/>
                  <a:pt x="625213" y="1896269"/>
                </a:cubicBezTo>
                <a:lnTo>
                  <a:pt x="655692" y="1896269"/>
                </a:lnTo>
                <a:cubicBezTo>
                  <a:pt x="659900" y="1896269"/>
                  <a:pt x="663312" y="1892857"/>
                  <a:pt x="663312" y="1888649"/>
                </a:cubicBezTo>
                <a:lnTo>
                  <a:pt x="663312" y="1782669"/>
                </a:lnTo>
                <a:cubicBezTo>
                  <a:pt x="663311" y="1778461"/>
                  <a:pt x="659899" y="1775049"/>
                  <a:pt x="655692" y="1775049"/>
                </a:cubicBezTo>
                <a:close/>
                <a:moveTo>
                  <a:pt x="772850" y="1755999"/>
                </a:moveTo>
                <a:cubicBezTo>
                  <a:pt x="768642" y="1755999"/>
                  <a:pt x="765230" y="1759411"/>
                  <a:pt x="765230" y="1763619"/>
                </a:cubicBezTo>
                <a:lnTo>
                  <a:pt x="765230" y="1869599"/>
                </a:lnTo>
                <a:cubicBezTo>
                  <a:pt x="765230" y="1873807"/>
                  <a:pt x="768642" y="1877219"/>
                  <a:pt x="772850" y="1877219"/>
                </a:cubicBezTo>
                <a:lnTo>
                  <a:pt x="803329" y="1877219"/>
                </a:lnTo>
                <a:cubicBezTo>
                  <a:pt x="807537" y="1877219"/>
                  <a:pt x="810949" y="1873807"/>
                  <a:pt x="810949" y="1869599"/>
                </a:cubicBezTo>
                <a:lnTo>
                  <a:pt x="810949" y="1763619"/>
                </a:lnTo>
                <a:cubicBezTo>
                  <a:pt x="810947" y="1759411"/>
                  <a:pt x="807537" y="1755999"/>
                  <a:pt x="803329" y="1755999"/>
                </a:cubicBezTo>
                <a:close/>
                <a:moveTo>
                  <a:pt x="920488" y="1736949"/>
                </a:moveTo>
                <a:cubicBezTo>
                  <a:pt x="916280" y="1736949"/>
                  <a:pt x="912868" y="1740361"/>
                  <a:pt x="912868" y="1744569"/>
                </a:cubicBezTo>
                <a:lnTo>
                  <a:pt x="912868" y="1850549"/>
                </a:lnTo>
                <a:cubicBezTo>
                  <a:pt x="912868" y="1854757"/>
                  <a:pt x="916280" y="1858169"/>
                  <a:pt x="920488" y="1858169"/>
                </a:cubicBezTo>
                <a:lnTo>
                  <a:pt x="950967" y="1858169"/>
                </a:lnTo>
                <a:cubicBezTo>
                  <a:pt x="955175" y="1858169"/>
                  <a:pt x="958587" y="1854757"/>
                  <a:pt x="958587" y="1850549"/>
                </a:cubicBezTo>
                <a:lnTo>
                  <a:pt x="958587" y="1744569"/>
                </a:lnTo>
                <a:cubicBezTo>
                  <a:pt x="958587" y="1740361"/>
                  <a:pt x="955175" y="1736949"/>
                  <a:pt x="950967" y="1736949"/>
                </a:cubicBezTo>
                <a:close/>
                <a:moveTo>
                  <a:pt x="1053838" y="1722662"/>
                </a:moveTo>
                <a:cubicBezTo>
                  <a:pt x="1049630" y="1722662"/>
                  <a:pt x="1046218" y="1726074"/>
                  <a:pt x="1046218" y="1730282"/>
                </a:cubicBezTo>
                <a:lnTo>
                  <a:pt x="1046218" y="1836262"/>
                </a:lnTo>
                <a:cubicBezTo>
                  <a:pt x="1046218" y="1840470"/>
                  <a:pt x="1049630" y="1843882"/>
                  <a:pt x="1053838" y="1843882"/>
                </a:cubicBezTo>
                <a:lnTo>
                  <a:pt x="1084317" y="1843882"/>
                </a:lnTo>
                <a:cubicBezTo>
                  <a:pt x="1088525" y="1843882"/>
                  <a:pt x="1091937" y="1840470"/>
                  <a:pt x="1091937" y="1836262"/>
                </a:cubicBezTo>
                <a:lnTo>
                  <a:pt x="1091937" y="1730282"/>
                </a:lnTo>
                <a:cubicBezTo>
                  <a:pt x="1091937" y="1726074"/>
                  <a:pt x="1088525" y="1722662"/>
                  <a:pt x="1084317" y="1722662"/>
                </a:cubicBezTo>
                <a:close/>
                <a:moveTo>
                  <a:pt x="1189570" y="1710755"/>
                </a:moveTo>
                <a:cubicBezTo>
                  <a:pt x="1185362" y="1710755"/>
                  <a:pt x="1181950" y="1714167"/>
                  <a:pt x="1181950" y="1718375"/>
                </a:cubicBezTo>
                <a:lnTo>
                  <a:pt x="1181950" y="1824355"/>
                </a:lnTo>
                <a:cubicBezTo>
                  <a:pt x="1181950" y="1828563"/>
                  <a:pt x="1185362" y="1831975"/>
                  <a:pt x="1189570" y="1831975"/>
                </a:cubicBezTo>
                <a:lnTo>
                  <a:pt x="1220049" y="1831975"/>
                </a:lnTo>
                <a:cubicBezTo>
                  <a:pt x="1224257" y="1831975"/>
                  <a:pt x="1227669" y="1828563"/>
                  <a:pt x="1227669" y="1824355"/>
                </a:cubicBezTo>
                <a:lnTo>
                  <a:pt x="1227669" y="1718375"/>
                </a:lnTo>
                <a:cubicBezTo>
                  <a:pt x="1227669" y="1714167"/>
                  <a:pt x="1224257" y="1710755"/>
                  <a:pt x="1220049" y="1710755"/>
                </a:cubicBezTo>
                <a:close/>
                <a:moveTo>
                  <a:pt x="1322919" y="1682180"/>
                </a:moveTo>
                <a:cubicBezTo>
                  <a:pt x="1318711" y="1682180"/>
                  <a:pt x="1315299" y="1685592"/>
                  <a:pt x="1315299" y="1689800"/>
                </a:cubicBezTo>
                <a:lnTo>
                  <a:pt x="1315299" y="1795780"/>
                </a:lnTo>
                <a:cubicBezTo>
                  <a:pt x="1315299" y="1799988"/>
                  <a:pt x="1318711" y="1803400"/>
                  <a:pt x="1322919" y="1803400"/>
                </a:cubicBezTo>
                <a:lnTo>
                  <a:pt x="1353398" y="1803400"/>
                </a:lnTo>
                <a:cubicBezTo>
                  <a:pt x="1357606" y="1803400"/>
                  <a:pt x="1361018" y="1799988"/>
                  <a:pt x="1361018" y="1795780"/>
                </a:cubicBezTo>
                <a:lnTo>
                  <a:pt x="1361018" y="1689800"/>
                </a:lnTo>
                <a:cubicBezTo>
                  <a:pt x="1361018" y="1685592"/>
                  <a:pt x="1357606" y="1682180"/>
                  <a:pt x="1353398" y="1682180"/>
                </a:cubicBezTo>
                <a:close/>
                <a:moveTo>
                  <a:pt x="1458650" y="1648842"/>
                </a:moveTo>
                <a:cubicBezTo>
                  <a:pt x="1454442" y="1648842"/>
                  <a:pt x="1451030" y="1652254"/>
                  <a:pt x="1451030" y="1656462"/>
                </a:cubicBezTo>
                <a:lnTo>
                  <a:pt x="1451030" y="1788636"/>
                </a:lnTo>
                <a:cubicBezTo>
                  <a:pt x="1451030" y="1792844"/>
                  <a:pt x="1454442" y="1796256"/>
                  <a:pt x="1458650" y="1796256"/>
                </a:cubicBezTo>
                <a:lnTo>
                  <a:pt x="1489129" y="1796256"/>
                </a:lnTo>
                <a:cubicBezTo>
                  <a:pt x="1493337" y="1796256"/>
                  <a:pt x="1496749" y="1792844"/>
                  <a:pt x="1496749" y="1788636"/>
                </a:cubicBezTo>
                <a:lnTo>
                  <a:pt x="1496749" y="1656462"/>
                </a:lnTo>
                <a:cubicBezTo>
                  <a:pt x="1496749" y="1652254"/>
                  <a:pt x="1493337" y="1648842"/>
                  <a:pt x="1489129" y="1648842"/>
                </a:cubicBezTo>
                <a:close/>
                <a:moveTo>
                  <a:pt x="1584856" y="1617886"/>
                </a:moveTo>
                <a:cubicBezTo>
                  <a:pt x="1580648" y="1617886"/>
                  <a:pt x="1577236" y="1621298"/>
                  <a:pt x="1577236" y="1625506"/>
                </a:cubicBezTo>
                <a:lnTo>
                  <a:pt x="1577236" y="1757680"/>
                </a:lnTo>
                <a:cubicBezTo>
                  <a:pt x="1577236" y="1761888"/>
                  <a:pt x="1580648" y="1765300"/>
                  <a:pt x="1584856" y="1765300"/>
                </a:cubicBezTo>
                <a:lnTo>
                  <a:pt x="1615335" y="1765300"/>
                </a:lnTo>
                <a:cubicBezTo>
                  <a:pt x="1619543" y="1765300"/>
                  <a:pt x="1622955" y="1761888"/>
                  <a:pt x="1622955" y="1757680"/>
                </a:cubicBezTo>
                <a:lnTo>
                  <a:pt x="1622955" y="1625506"/>
                </a:lnTo>
                <a:cubicBezTo>
                  <a:pt x="1622955" y="1621298"/>
                  <a:pt x="1619543" y="1617886"/>
                  <a:pt x="1615335" y="1617886"/>
                </a:cubicBezTo>
                <a:close/>
                <a:moveTo>
                  <a:pt x="1720586" y="1584547"/>
                </a:moveTo>
                <a:cubicBezTo>
                  <a:pt x="1716378" y="1584547"/>
                  <a:pt x="1712966" y="1587959"/>
                  <a:pt x="1712966" y="1592167"/>
                </a:cubicBezTo>
                <a:lnTo>
                  <a:pt x="1712966" y="1743392"/>
                </a:lnTo>
                <a:cubicBezTo>
                  <a:pt x="1712966" y="1747600"/>
                  <a:pt x="1716378" y="1751012"/>
                  <a:pt x="1720586" y="1751012"/>
                </a:cubicBezTo>
                <a:lnTo>
                  <a:pt x="1751065" y="1751012"/>
                </a:lnTo>
                <a:cubicBezTo>
                  <a:pt x="1755273" y="1751012"/>
                  <a:pt x="1758685" y="1747600"/>
                  <a:pt x="1758685" y="1743392"/>
                </a:cubicBezTo>
                <a:lnTo>
                  <a:pt x="1758685" y="1592167"/>
                </a:lnTo>
                <a:cubicBezTo>
                  <a:pt x="1758685" y="1587959"/>
                  <a:pt x="1755273" y="1584547"/>
                  <a:pt x="1751065" y="1584547"/>
                </a:cubicBezTo>
                <a:close/>
                <a:moveTo>
                  <a:pt x="1851555" y="1553591"/>
                </a:moveTo>
                <a:cubicBezTo>
                  <a:pt x="1847347" y="1553591"/>
                  <a:pt x="1843935" y="1557003"/>
                  <a:pt x="1843935" y="1561211"/>
                </a:cubicBezTo>
                <a:lnTo>
                  <a:pt x="1843935" y="1712436"/>
                </a:lnTo>
                <a:cubicBezTo>
                  <a:pt x="1843935" y="1716644"/>
                  <a:pt x="1847347" y="1720056"/>
                  <a:pt x="1851555" y="1720056"/>
                </a:cubicBezTo>
                <a:lnTo>
                  <a:pt x="1882034" y="1720056"/>
                </a:lnTo>
                <a:cubicBezTo>
                  <a:pt x="1886242" y="1720056"/>
                  <a:pt x="1889654" y="1716644"/>
                  <a:pt x="1889654" y="1712436"/>
                </a:cubicBezTo>
                <a:lnTo>
                  <a:pt x="1889654" y="1561211"/>
                </a:lnTo>
                <a:cubicBezTo>
                  <a:pt x="1889654" y="1557003"/>
                  <a:pt x="1886242" y="1553591"/>
                  <a:pt x="1882034" y="1553591"/>
                </a:cubicBezTo>
                <a:close/>
                <a:moveTo>
                  <a:pt x="1984905" y="1532160"/>
                </a:moveTo>
                <a:cubicBezTo>
                  <a:pt x="1980697" y="1532160"/>
                  <a:pt x="1977285" y="1535572"/>
                  <a:pt x="1977285" y="1539780"/>
                </a:cubicBezTo>
                <a:lnTo>
                  <a:pt x="1977285" y="1691005"/>
                </a:lnTo>
                <a:cubicBezTo>
                  <a:pt x="1977285" y="1695213"/>
                  <a:pt x="1980697" y="1698625"/>
                  <a:pt x="1984905" y="1698625"/>
                </a:cubicBezTo>
                <a:lnTo>
                  <a:pt x="2015384" y="1698625"/>
                </a:lnTo>
                <a:cubicBezTo>
                  <a:pt x="2019592" y="1698625"/>
                  <a:pt x="2023004" y="1695213"/>
                  <a:pt x="2023004" y="1691005"/>
                </a:cubicBezTo>
                <a:lnTo>
                  <a:pt x="2023004" y="1539780"/>
                </a:lnTo>
                <a:cubicBezTo>
                  <a:pt x="2023004" y="1535572"/>
                  <a:pt x="2019592" y="1532160"/>
                  <a:pt x="2015384" y="1532160"/>
                </a:cubicBezTo>
                <a:close/>
                <a:moveTo>
                  <a:pt x="2118255" y="1508348"/>
                </a:moveTo>
                <a:cubicBezTo>
                  <a:pt x="2114047" y="1508348"/>
                  <a:pt x="2110635" y="1511760"/>
                  <a:pt x="2110635" y="1515968"/>
                </a:cubicBezTo>
                <a:lnTo>
                  <a:pt x="2110635" y="1667193"/>
                </a:lnTo>
                <a:cubicBezTo>
                  <a:pt x="2110635" y="1671401"/>
                  <a:pt x="2114047" y="1674813"/>
                  <a:pt x="2118255" y="1674813"/>
                </a:cubicBezTo>
                <a:lnTo>
                  <a:pt x="2148734" y="1674813"/>
                </a:lnTo>
                <a:cubicBezTo>
                  <a:pt x="2152942" y="1674813"/>
                  <a:pt x="2156354" y="1671401"/>
                  <a:pt x="2156354" y="1667193"/>
                </a:cubicBezTo>
                <a:lnTo>
                  <a:pt x="2156354" y="1515968"/>
                </a:lnTo>
                <a:cubicBezTo>
                  <a:pt x="2156354" y="1511760"/>
                  <a:pt x="2152942" y="1508348"/>
                  <a:pt x="2148734" y="1508348"/>
                </a:cubicBezTo>
                <a:close/>
                <a:moveTo>
                  <a:pt x="2220649" y="1489298"/>
                </a:moveTo>
                <a:cubicBezTo>
                  <a:pt x="2216441" y="1489298"/>
                  <a:pt x="2213029" y="1492710"/>
                  <a:pt x="2213029" y="1496918"/>
                </a:cubicBezTo>
                <a:lnTo>
                  <a:pt x="2213029" y="1648143"/>
                </a:lnTo>
                <a:cubicBezTo>
                  <a:pt x="2213029" y="1652351"/>
                  <a:pt x="2216441" y="1655763"/>
                  <a:pt x="2220649" y="1655763"/>
                </a:cubicBezTo>
                <a:lnTo>
                  <a:pt x="2251128" y="1655763"/>
                </a:lnTo>
                <a:cubicBezTo>
                  <a:pt x="2255336" y="1655763"/>
                  <a:pt x="2258748" y="1652351"/>
                  <a:pt x="2258748" y="1648143"/>
                </a:cubicBezTo>
                <a:lnTo>
                  <a:pt x="2258748" y="1496918"/>
                </a:lnTo>
                <a:cubicBezTo>
                  <a:pt x="2258748" y="1492710"/>
                  <a:pt x="2255336" y="1489298"/>
                  <a:pt x="2251128" y="1489298"/>
                </a:cubicBezTo>
                <a:close/>
                <a:moveTo>
                  <a:pt x="2339711" y="1463104"/>
                </a:moveTo>
                <a:cubicBezTo>
                  <a:pt x="2335503" y="1463104"/>
                  <a:pt x="2332091" y="1466516"/>
                  <a:pt x="2332091" y="1470724"/>
                </a:cubicBezTo>
                <a:lnTo>
                  <a:pt x="2332091" y="1621949"/>
                </a:lnTo>
                <a:cubicBezTo>
                  <a:pt x="2332091" y="1626157"/>
                  <a:pt x="2335503" y="1629569"/>
                  <a:pt x="2339711" y="1629569"/>
                </a:cubicBezTo>
                <a:lnTo>
                  <a:pt x="2370190" y="1629569"/>
                </a:lnTo>
                <a:cubicBezTo>
                  <a:pt x="2374398" y="1629569"/>
                  <a:pt x="2377810" y="1626157"/>
                  <a:pt x="2377810" y="1621949"/>
                </a:cubicBezTo>
                <a:lnTo>
                  <a:pt x="2377810" y="1470724"/>
                </a:lnTo>
                <a:cubicBezTo>
                  <a:pt x="2377810" y="1466516"/>
                  <a:pt x="2374398" y="1463104"/>
                  <a:pt x="2370190" y="1463104"/>
                </a:cubicBezTo>
                <a:close/>
                <a:moveTo>
                  <a:pt x="2461155" y="1429766"/>
                </a:moveTo>
                <a:cubicBezTo>
                  <a:pt x="2456947" y="1429766"/>
                  <a:pt x="2453535" y="1433178"/>
                  <a:pt x="2453535" y="1437386"/>
                </a:cubicBezTo>
                <a:lnTo>
                  <a:pt x="2453535" y="1588611"/>
                </a:lnTo>
                <a:cubicBezTo>
                  <a:pt x="2453535" y="1592819"/>
                  <a:pt x="2456947" y="1596231"/>
                  <a:pt x="2461155" y="1596231"/>
                </a:cubicBezTo>
                <a:lnTo>
                  <a:pt x="2491634" y="1596231"/>
                </a:lnTo>
                <a:cubicBezTo>
                  <a:pt x="2495842" y="1596231"/>
                  <a:pt x="2499254" y="1592819"/>
                  <a:pt x="2499254" y="1588611"/>
                </a:cubicBezTo>
                <a:lnTo>
                  <a:pt x="2499254" y="1437386"/>
                </a:lnTo>
                <a:cubicBezTo>
                  <a:pt x="2499254" y="1433178"/>
                  <a:pt x="2495842" y="1429766"/>
                  <a:pt x="2491634" y="1429766"/>
                </a:cubicBezTo>
                <a:close/>
                <a:moveTo>
                  <a:pt x="2587361" y="1410716"/>
                </a:moveTo>
                <a:cubicBezTo>
                  <a:pt x="2583153" y="1410716"/>
                  <a:pt x="2579741" y="1414128"/>
                  <a:pt x="2579741" y="1418336"/>
                </a:cubicBezTo>
                <a:lnTo>
                  <a:pt x="2579741" y="1569561"/>
                </a:lnTo>
                <a:cubicBezTo>
                  <a:pt x="2579741" y="1573769"/>
                  <a:pt x="2583153" y="1577181"/>
                  <a:pt x="2587361" y="1577181"/>
                </a:cubicBezTo>
                <a:lnTo>
                  <a:pt x="2617840" y="1577181"/>
                </a:lnTo>
                <a:cubicBezTo>
                  <a:pt x="2622048" y="1577181"/>
                  <a:pt x="2625460" y="1573769"/>
                  <a:pt x="2625460" y="1569561"/>
                </a:cubicBezTo>
                <a:lnTo>
                  <a:pt x="2625460" y="1418336"/>
                </a:lnTo>
                <a:cubicBezTo>
                  <a:pt x="2625460" y="1414128"/>
                  <a:pt x="2622048" y="1410716"/>
                  <a:pt x="2617840" y="1410716"/>
                </a:cubicBezTo>
                <a:close/>
                <a:moveTo>
                  <a:pt x="2706424" y="1374997"/>
                </a:moveTo>
                <a:cubicBezTo>
                  <a:pt x="2702216" y="1374997"/>
                  <a:pt x="2698804" y="1378409"/>
                  <a:pt x="2698804" y="1382617"/>
                </a:cubicBezTo>
                <a:lnTo>
                  <a:pt x="2698804" y="1533842"/>
                </a:lnTo>
                <a:cubicBezTo>
                  <a:pt x="2698804" y="1538050"/>
                  <a:pt x="2702216" y="1541462"/>
                  <a:pt x="2706424" y="1541462"/>
                </a:cubicBezTo>
                <a:lnTo>
                  <a:pt x="2736903" y="1541462"/>
                </a:lnTo>
                <a:cubicBezTo>
                  <a:pt x="2741111" y="1541462"/>
                  <a:pt x="2744523" y="1538050"/>
                  <a:pt x="2744523" y="1533842"/>
                </a:cubicBezTo>
                <a:lnTo>
                  <a:pt x="2744523" y="1382617"/>
                </a:lnTo>
                <a:cubicBezTo>
                  <a:pt x="2744523" y="1378409"/>
                  <a:pt x="2741111" y="1374997"/>
                  <a:pt x="2736903" y="1374997"/>
                </a:cubicBezTo>
                <a:close/>
                <a:moveTo>
                  <a:pt x="2831893" y="1339750"/>
                </a:moveTo>
                <a:cubicBezTo>
                  <a:pt x="2827685" y="1339750"/>
                  <a:pt x="2824273" y="1343162"/>
                  <a:pt x="2824273" y="1347370"/>
                </a:cubicBezTo>
                <a:lnTo>
                  <a:pt x="2824273" y="1517173"/>
                </a:lnTo>
                <a:cubicBezTo>
                  <a:pt x="2824273" y="1521381"/>
                  <a:pt x="2827685" y="1524793"/>
                  <a:pt x="2831893" y="1524793"/>
                </a:cubicBezTo>
                <a:lnTo>
                  <a:pt x="2862372" y="1524793"/>
                </a:lnTo>
                <a:cubicBezTo>
                  <a:pt x="2866580" y="1524793"/>
                  <a:pt x="2869992" y="1521381"/>
                  <a:pt x="2869992" y="1517173"/>
                </a:cubicBezTo>
                <a:lnTo>
                  <a:pt x="2869992" y="1347370"/>
                </a:lnTo>
                <a:cubicBezTo>
                  <a:pt x="2869992" y="1343162"/>
                  <a:pt x="2866580" y="1339750"/>
                  <a:pt x="2862372" y="1339750"/>
                </a:cubicBezTo>
                <a:close/>
                <a:moveTo>
                  <a:pt x="2960481" y="1308794"/>
                </a:moveTo>
                <a:cubicBezTo>
                  <a:pt x="2956273" y="1308794"/>
                  <a:pt x="2952861" y="1312206"/>
                  <a:pt x="2952861" y="1316414"/>
                </a:cubicBezTo>
                <a:lnTo>
                  <a:pt x="2952861" y="1486217"/>
                </a:lnTo>
                <a:cubicBezTo>
                  <a:pt x="2952861" y="1490425"/>
                  <a:pt x="2956273" y="1493837"/>
                  <a:pt x="2960481" y="1493837"/>
                </a:cubicBezTo>
                <a:lnTo>
                  <a:pt x="2990960" y="1493837"/>
                </a:lnTo>
                <a:cubicBezTo>
                  <a:pt x="2995168" y="1493837"/>
                  <a:pt x="2998580" y="1490425"/>
                  <a:pt x="2998580" y="1486217"/>
                </a:cubicBezTo>
                <a:lnTo>
                  <a:pt x="2998580" y="1316414"/>
                </a:lnTo>
                <a:cubicBezTo>
                  <a:pt x="2998580" y="1312206"/>
                  <a:pt x="2995168" y="1308794"/>
                  <a:pt x="2990960" y="1308794"/>
                </a:cubicBezTo>
                <a:close/>
                <a:moveTo>
                  <a:pt x="3084306" y="1284981"/>
                </a:moveTo>
                <a:cubicBezTo>
                  <a:pt x="3080098" y="1284981"/>
                  <a:pt x="3076686" y="1288393"/>
                  <a:pt x="3076686" y="1292601"/>
                </a:cubicBezTo>
                <a:lnTo>
                  <a:pt x="3076686" y="1462404"/>
                </a:lnTo>
                <a:cubicBezTo>
                  <a:pt x="3076686" y="1466612"/>
                  <a:pt x="3080098" y="1470024"/>
                  <a:pt x="3084306" y="1470024"/>
                </a:cubicBezTo>
                <a:lnTo>
                  <a:pt x="3114785" y="1470024"/>
                </a:lnTo>
                <a:cubicBezTo>
                  <a:pt x="3118993" y="1470024"/>
                  <a:pt x="3122405" y="1466612"/>
                  <a:pt x="3122405" y="1462404"/>
                </a:cubicBezTo>
                <a:lnTo>
                  <a:pt x="3122405" y="1292601"/>
                </a:lnTo>
                <a:cubicBezTo>
                  <a:pt x="3122405" y="1288393"/>
                  <a:pt x="3118993" y="1284981"/>
                  <a:pt x="3114785" y="1284981"/>
                </a:cubicBezTo>
                <a:close/>
                <a:moveTo>
                  <a:pt x="3205750" y="1256406"/>
                </a:moveTo>
                <a:cubicBezTo>
                  <a:pt x="3201542" y="1256406"/>
                  <a:pt x="3198130" y="1259818"/>
                  <a:pt x="3198130" y="1264026"/>
                </a:cubicBezTo>
                <a:lnTo>
                  <a:pt x="3198130" y="1433829"/>
                </a:lnTo>
                <a:cubicBezTo>
                  <a:pt x="3198130" y="1438037"/>
                  <a:pt x="3201542" y="1441449"/>
                  <a:pt x="3205750" y="1441449"/>
                </a:cubicBezTo>
                <a:lnTo>
                  <a:pt x="3236229" y="1441449"/>
                </a:lnTo>
                <a:cubicBezTo>
                  <a:pt x="3240437" y="1441449"/>
                  <a:pt x="3243849" y="1438037"/>
                  <a:pt x="3243849" y="1433829"/>
                </a:cubicBezTo>
                <a:lnTo>
                  <a:pt x="3243849" y="1264026"/>
                </a:lnTo>
                <a:cubicBezTo>
                  <a:pt x="3243849" y="1259818"/>
                  <a:pt x="3240437" y="1256406"/>
                  <a:pt x="3236229" y="1256406"/>
                </a:cubicBezTo>
                <a:close/>
                <a:moveTo>
                  <a:pt x="3329574" y="1215924"/>
                </a:moveTo>
                <a:cubicBezTo>
                  <a:pt x="3325366" y="1215924"/>
                  <a:pt x="3321954" y="1219336"/>
                  <a:pt x="3321954" y="1223544"/>
                </a:cubicBezTo>
                <a:lnTo>
                  <a:pt x="3321954" y="1414779"/>
                </a:lnTo>
                <a:cubicBezTo>
                  <a:pt x="3321954" y="1418987"/>
                  <a:pt x="3325366" y="1422399"/>
                  <a:pt x="3329574" y="1422399"/>
                </a:cubicBezTo>
                <a:lnTo>
                  <a:pt x="3360053" y="1422399"/>
                </a:lnTo>
                <a:cubicBezTo>
                  <a:pt x="3364261" y="1422399"/>
                  <a:pt x="3367673" y="1418987"/>
                  <a:pt x="3367673" y="1414779"/>
                </a:cubicBezTo>
                <a:lnTo>
                  <a:pt x="3367673" y="1223544"/>
                </a:lnTo>
                <a:cubicBezTo>
                  <a:pt x="3367673" y="1219336"/>
                  <a:pt x="3364261" y="1215924"/>
                  <a:pt x="3360053" y="1215924"/>
                </a:cubicBezTo>
                <a:close/>
                <a:moveTo>
                  <a:pt x="3493880" y="1170680"/>
                </a:moveTo>
                <a:cubicBezTo>
                  <a:pt x="3489672" y="1170680"/>
                  <a:pt x="3486260" y="1174092"/>
                  <a:pt x="3486260" y="1178300"/>
                </a:cubicBezTo>
                <a:lnTo>
                  <a:pt x="3486260" y="1369535"/>
                </a:lnTo>
                <a:cubicBezTo>
                  <a:pt x="3486260" y="1373743"/>
                  <a:pt x="3489672" y="1377155"/>
                  <a:pt x="3493880" y="1377155"/>
                </a:cubicBezTo>
                <a:lnTo>
                  <a:pt x="3524359" y="1377155"/>
                </a:lnTo>
                <a:cubicBezTo>
                  <a:pt x="3528567" y="1377155"/>
                  <a:pt x="3531979" y="1373743"/>
                  <a:pt x="3531979" y="1369535"/>
                </a:cubicBezTo>
                <a:lnTo>
                  <a:pt x="3531979" y="1178300"/>
                </a:lnTo>
                <a:cubicBezTo>
                  <a:pt x="3531979" y="1174092"/>
                  <a:pt x="3528567" y="1170680"/>
                  <a:pt x="3524359" y="1170680"/>
                </a:cubicBezTo>
                <a:close/>
                <a:moveTo>
                  <a:pt x="3629612" y="1132580"/>
                </a:moveTo>
                <a:cubicBezTo>
                  <a:pt x="3625404" y="1132580"/>
                  <a:pt x="3621992" y="1135992"/>
                  <a:pt x="3621992" y="1140200"/>
                </a:cubicBezTo>
                <a:lnTo>
                  <a:pt x="3621992" y="1331435"/>
                </a:lnTo>
                <a:cubicBezTo>
                  <a:pt x="3621992" y="1335643"/>
                  <a:pt x="3625404" y="1339055"/>
                  <a:pt x="3629612" y="1339055"/>
                </a:cubicBezTo>
                <a:lnTo>
                  <a:pt x="3660091" y="1339055"/>
                </a:lnTo>
                <a:cubicBezTo>
                  <a:pt x="3664299" y="1339055"/>
                  <a:pt x="3667711" y="1335643"/>
                  <a:pt x="3667711" y="1331435"/>
                </a:cubicBezTo>
                <a:lnTo>
                  <a:pt x="3667711" y="1140200"/>
                </a:lnTo>
                <a:cubicBezTo>
                  <a:pt x="3667711" y="1135992"/>
                  <a:pt x="3664299" y="1132580"/>
                  <a:pt x="3660091" y="1132580"/>
                </a:cubicBezTo>
                <a:close/>
                <a:moveTo>
                  <a:pt x="3776849" y="1089715"/>
                </a:moveTo>
                <a:cubicBezTo>
                  <a:pt x="3771369" y="1089715"/>
                  <a:pt x="3766927" y="1094157"/>
                  <a:pt x="3766927" y="1099637"/>
                </a:cubicBezTo>
                <a:lnTo>
                  <a:pt x="3766927" y="1300558"/>
                </a:lnTo>
                <a:cubicBezTo>
                  <a:pt x="3766927" y="1306038"/>
                  <a:pt x="3771369" y="1310480"/>
                  <a:pt x="3776849" y="1310480"/>
                </a:cubicBezTo>
                <a:lnTo>
                  <a:pt x="3816535" y="1310480"/>
                </a:lnTo>
                <a:cubicBezTo>
                  <a:pt x="3822015" y="1310480"/>
                  <a:pt x="3826457" y="1306038"/>
                  <a:pt x="3826457" y="1300558"/>
                </a:cubicBezTo>
                <a:lnTo>
                  <a:pt x="3826457" y="1099637"/>
                </a:lnTo>
                <a:cubicBezTo>
                  <a:pt x="3826457" y="1094157"/>
                  <a:pt x="3822015" y="1089715"/>
                  <a:pt x="3816535" y="1089715"/>
                </a:cubicBezTo>
                <a:close/>
                <a:moveTo>
                  <a:pt x="3934011" y="1049234"/>
                </a:moveTo>
                <a:cubicBezTo>
                  <a:pt x="3928531" y="1049234"/>
                  <a:pt x="3924089" y="1053676"/>
                  <a:pt x="3924089" y="1059156"/>
                </a:cubicBezTo>
                <a:lnTo>
                  <a:pt x="3924089" y="1260077"/>
                </a:lnTo>
                <a:cubicBezTo>
                  <a:pt x="3924089" y="1265557"/>
                  <a:pt x="3928531" y="1269999"/>
                  <a:pt x="3934011" y="1269999"/>
                </a:cubicBezTo>
                <a:lnTo>
                  <a:pt x="3973697" y="1269999"/>
                </a:lnTo>
                <a:cubicBezTo>
                  <a:pt x="3979177" y="1269999"/>
                  <a:pt x="3983619" y="1265557"/>
                  <a:pt x="3983619" y="1260077"/>
                </a:cubicBezTo>
                <a:lnTo>
                  <a:pt x="3983619" y="1059156"/>
                </a:lnTo>
                <a:cubicBezTo>
                  <a:pt x="3983619" y="1053676"/>
                  <a:pt x="3979177" y="1049234"/>
                  <a:pt x="3973697" y="1049234"/>
                </a:cubicBezTo>
                <a:close/>
                <a:moveTo>
                  <a:pt x="4139592" y="989702"/>
                </a:moveTo>
                <a:cubicBezTo>
                  <a:pt x="4123153" y="989702"/>
                  <a:pt x="4109826" y="1003029"/>
                  <a:pt x="4109826" y="1019468"/>
                </a:cubicBezTo>
                <a:lnTo>
                  <a:pt x="4109826" y="1187846"/>
                </a:lnTo>
                <a:cubicBezTo>
                  <a:pt x="4109826" y="1204285"/>
                  <a:pt x="4123153" y="1217612"/>
                  <a:pt x="4139592" y="1217612"/>
                </a:cubicBezTo>
                <a:cubicBezTo>
                  <a:pt x="4156031" y="1217612"/>
                  <a:pt x="4169358" y="1204285"/>
                  <a:pt x="4169358" y="1187846"/>
                </a:cubicBezTo>
                <a:lnTo>
                  <a:pt x="4169358" y="1019468"/>
                </a:lnTo>
                <a:cubicBezTo>
                  <a:pt x="4169358" y="1003029"/>
                  <a:pt x="4156031" y="989702"/>
                  <a:pt x="4139592" y="989702"/>
                </a:cubicBezTo>
                <a:close/>
                <a:moveTo>
                  <a:pt x="4305086" y="939005"/>
                </a:moveTo>
                <a:cubicBezTo>
                  <a:pt x="4291934" y="939005"/>
                  <a:pt x="4281273" y="949666"/>
                  <a:pt x="4281273" y="962818"/>
                </a:cubicBezTo>
                <a:lnTo>
                  <a:pt x="4281273" y="1158079"/>
                </a:lnTo>
                <a:cubicBezTo>
                  <a:pt x="4281273" y="1171231"/>
                  <a:pt x="4291934" y="1181892"/>
                  <a:pt x="4305086" y="1181892"/>
                </a:cubicBezTo>
                <a:lnTo>
                  <a:pt x="4357473" y="1181892"/>
                </a:lnTo>
                <a:cubicBezTo>
                  <a:pt x="4370625" y="1181892"/>
                  <a:pt x="4381286" y="1171231"/>
                  <a:pt x="4381286" y="1158079"/>
                </a:cubicBezTo>
                <a:lnTo>
                  <a:pt x="4381286" y="962818"/>
                </a:lnTo>
                <a:cubicBezTo>
                  <a:pt x="4381286" y="949666"/>
                  <a:pt x="4370625" y="939005"/>
                  <a:pt x="4357473" y="939005"/>
                </a:cubicBezTo>
                <a:close/>
                <a:moveTo>
                  <a:pt x="4519399" y="896143"/>
                </a:moveTo>
                <a:cubicBezTo>
                  <a:pt x="4506247" y="896143"/>
                  <a:pt x="4495586" y="906804"/>
                  <a:pt x="4495586" y="919956"/>
                </a:cubicBezTo>
                <a:lnTo>
                  <a:pt x="4495586" y="1115217"/>
                </a:lnTo>
                <a:cubicBezTo>
                  <a:pt x="4495586" y="1128369"/>
                  <a:pt x="4506247" y="1139030"/>
                  <a:pt x="4519399" y="1139030"/>
                </a:cubicBezTo>
                <a:lnTo>
                  <a:pt x="4571786" y="1139030"/>
                </a:lnTo>
                <a:cubicBezTo>
                  <a:pt x="4584938" y="1139030"/>
                  <a:pt x="4595599" y="1128369"/>
                  <a:pt x="4595599" y="1115217"/>
                </a:cubicBezTo>
                <a:lnTo>
                  <a:pt x="4595599" y="919956"/>
                </a:lnTo>
                <a:cubicBezTo>
                  <a:pt x="4595599" y="906804"/>
                  <a:pt x="4584938" y="896143"/>
                  <a:pt x="4571786" y="896143"/>
                </a:cubicBezTo>
                <a:close/>
                <a:moveTo>
                  <a:pt x="4745164" y="853280"/>
                </a:moveTo>
                <a:cubicBezTo>
                  <a:pt x="4727002" y="853280"/>
                  <a:pt x="4712279" y="868003"/>
                  <a:pt x="4712279" y="886165"/>
                </a:cubicBezTo>
                <a:lnTo>
                  <a:pt x="4712279" y="1063282"/>
                </a:lnTo>
                <a:cubicBezTo>
                  <a:pt x="4712279" y="1081444"/>
                  <a:pt x="4727002" y="1096167"/>
                  <a:pt x="4745164" y="1096167"/>
                </a:cubicBezTo>
                <a:lnTo>
                  <a:pt x="4817509" y="1096167"/>
                </a:lnTo>
                <a:cubicBezTo>
                  <a:pt x="4835671" y="1096167"/>
                  <a:pt x="4850394" y="1081444"/>
                  <a:pt x="4850394" y="1063282"/>
                </a:cubicBezTo>
                <a:lnTo>
                  <a:pt x="4850394" y="886165"/>
                </a:lnTo>
                <a:cubicBezTo>
                  <a:pt x="4850394" y="868003"/>
                  <a:pt x="4835671" y="853280"/>
                  <a:pt x="4817509" y="853280"/>
                </a:cubicBezTo>
                <a:close/>
                <a:moveTo>
                  <a:pt x="4995194" y="793748"/>
                </a:moveTo>
                <a:cubicBezTo>
                  <a:pt x="4977032" y="793748"/>
                  <a:pt x="4962309" y="808471"/>
                  <a:pt x="4962309" y="826633"/>
                </a:cubicBezTo>
                <a:lnTo>
                  <a:pt x="4962309" y="1032327"/>
                </a:lnTo>
                <a:cubicBezTo>
                  <a:pt x="4962309" y="1050489"/>
                  <a:pt x="4977032" y="1065212"/>
                  <a:pt x="4995194" y="1065212"/>
                </a:cubicBezTo>
                <a:lnTo>
                  <a:pt x="5067539" y="1065212"/>
                </a:lnTo>
                <a:cubicBezTo>
                  <a:pt x="5085701" y="1065212"/>
                  <a:pt x="5100424" y="1050489"/>
                  <a:pt x="5100424" y="1032327"/>
                </a:cubicBezTo>
                <a:lnTo>
                  <a:pt x="5100424" y="826633"/>
                </a:lnTo>
                <a:cubicBezTo>
                  <a:pt x="5100424" y="808471"/>
                  <a:pt x="5085701" y="793748"/>
                  <a:pt x="5067539" y="793748"/>
                </a:cubicBezTo>
                <a:close/>
                <a:moveTo>
                  <a:pt x="5273799" y="743742"/>
                </a:moveTo>
                <a:cubicBezTo>
                  <a:pt x="5255637" y="743742"/>
                  <a:pt x="5240914" y="758465"/>
                  <a:pt x="5240914" y="776627"/>
                </a:cubicBezTo>
                <a:lnTo>
                  <a:pt x="5240914" y="1016349"/>
                </a:lnTo>
                <a:cubicBezTo>
                  <a:pt x="5240914" y="1034511"/>
                  <a:pt x="5255637" y="1049234"/>
                  <a:pt x="5273799" y="1049234"/>
                </a:cubicBezTo>
                <a:lnTo>
                  <a:pt x="5346144" y="1049234"/>
                </a:lnTo>
                <a:cubicBezTo>
                  <a:pt x="5364306" y="1049234"/>
                  <a:pt x="5379029" y="1034511"/>
                  <a:pt x="5379029" y="1016349"/>
                </a:cubicBezTo>
                <a:lnTo>
                  <a:pt x="5379029" y="776627"/>
                </a:lnTo>
                <a:cubicBezTo>
                  <a:pt x="5379029" y="758465"/>
                  <a:pt x="5364306" y="743742"/>
                  <a:pt x="5346144" y="743742"/>
                </a:cubicBezTo>
                <a:close/>
                <a:moveTo>
                  <a:pt x="5526211" y="698499"/>
                </a:moveTo>
                <a:cubicBezTo>
                  <a:pt x="5508049" y="698499"/>
                  <a:pt x="5493326" y="713222"/>
                  <a:pt x="5493326" y="731384"/>
                </a:cubicBezTo>
                <a:lnTo>
                  <a:pt x="5493326" y="971106"/>
                </a:lnTo>
                <a:cubicBezTo>
                  <a:pt x="5493326" y="989268"/>
                  <a:pt x="5508049" y="1003991"/>
                  <a:pt x="5526211" y="1003991"/>
                </a:cubicBezTo>
                <a:lnTo>
                  <a:pt x="5598556" y="1003991"/>
                </a:lnTo>
                <a:cubicBezTo>
                  <a:pt x="5616718" y="1003991"/>
                  <a:pt x="5631441" y="989268"/>
                  <a:pt x="5631441" y="971106"/>
                </a:cubicBezTo>
                <a:lnTo>
                  <a:pt x="5631441" y="731384"/>
                </a:lnTo>
                <a:cubicBezTo>
                  <a:pt x="5631441" y="713222"/>
                  <a:pt x="5616718" y="698499"/>
                  <a:pt x="5598556" y="698499"/>
                </a:cubicBezTo>
                <a:close/>
                <a:moveTo>
                  <a:pt x="5835774" y="660399"/>
                </a:moveTo>
                <a:cubicBezTo>
                  <a:pt x="5817612" y="660399"/>
                  <a:pt x="5802889" y="675122"/>
                  <a:pt x="5802889" y="693284"/>
                </a:cubicBezTo>
                <a:lnTo>
                  <a:pt x="5802889" y="933006"/>
                </a:lnTo>
                <a:cubicBezTo>
                  <a:pt x="5802889" y="951168"/>
                  <a:pt x="5817612" y="965891"/>
                  <a:pt x="5835774" y="965891"/>
                </a:cubicBezTo>
                <a:lnTo>
                  <a:pt x="5908119" y="965891"/>
                </a:lnTo>
                <a:cubicBezTo>
                  <a:pt x="5926281" y="965891"/>
                  <a:pt x="5941004" y="951168"/>
                  <a:pt x="5941004" y="933006"/>
                </a:cubicBezTo>
                <a:lnTo>
                  <a:pt x="5941004" y="693284"/>
                </a:lnTo>
                <a:cubicBezTo>
                  <a:pt x="5941004" y="675122"/>
                  <a:pt x="5926281" y="660399"/>
                  <a:pt x="5908119" y="660399"/>
                </a:cubicBezTo>
                <a:close/>
                <a:moveTo>
                  <a:pt x="6176292" y="617537"/>
                </a:moveTo>
                <a:cubicBezTo>
                  <a:pt x="6158130" y="617537"/>
                  <a:pt x="6143407" y="632260"/>
                  <a:pt x="6143407" y="650422"/>
                </a:cubicBezTo>
                <a:lnTo>
                  <a:pt x="6143407" y="890144"/>
                </a:lnTo>
                <a:cubicBezTo>
                  <a:pt x="6143407" y="908306"/>
                  <a:pt x="6158130" y="923029"/>
                  <a:pt x="6176292" y="923029"/>
                </a:cubicBezTo>
                <a:lnTo>
                  <a:pt x="6248637" y="923029"/>
                </a:lnTo>
                <a:cubicBezTo>
                  <a:pt x="6266799" y="923029"/>
                  <a:pt x="6281522" y="908306"/>
                  <a:pt x="6281522" y="890144"/>
                </a:cubicBezTo>
                <a:lnTo>
                  <a:pt x="6281522" y="650422"/>
                </a:lnTo>
                <a:cubicBezTo>
                  <a:pt x="6281522" y="632260"/>
                  <a:pt x="6266799" y="617537"/>
                  <a:pt x="6248637" y="617537"/>
                </a:cubicBezTo>
                <a:close/>
                <a:moveTo>
                  <a:pt x="6522481" y="567530"/>
                </a:moveTo>
                <a:cubicBezTo>
                  <a:pt x="6501187" y="567530"/>
                  <a:pt x="6483925" y="584792"/>
                  <a:pt x="6483925" y="606086"/>
                </a:cubicBezTo>
                <a:lnTo>
                  <a:pt x="6483925" y="864731"/>
                </a:lnTo>
                <a:cubicBezTo>
                  <a:pt x="6483925" y="886025"/>
                  <a:pt x="6501187" y="903287"/>
                  <a:pt x="6522481" y="903287"/>
                </a:cubicBezTo>
                <a:lnTo>
                  <a:pt x="6607301" y="903287"/>
                </a:lnTo>
                <a:cubicBezTo>
                  <a:pt x="6628595" y="903287"/>
                  <a:pt x="6645857" y="886025"/>
                  <a:pt x="6645857" y="864731"/>
                </a:cubicBezTo>
                <a:lnTo>
                  <a:pt x="6645857" y="606086"/>
                </a:lnTo>
                <a:cubicBezTo>
                  <a:pt x="6645857" y="584792"/>
                  <a:pt x="6628595" y="567530"/>
                  <a:pt x="6607301" y="567530"/>
                </a:cubicBezTo>
                <a:close/>
                <a:moveTo>
                  <a:pt x="9449524" y="565853"/>
                </a:moveTo>
                <a:lnTo>
                  <a:pt x="9455405" y="574674"/>
                </a:lnTo>
                <a:lnTo>
                  <a:pt x="9449548" y="574674"/>
                </a:lnTo>
                <a:close/>
                <a:moveTo>
                  <a:pt x="6915387" y="507999"/>
                </a:moveTo>
                <a:cubicBezTo>
                  <a:pt x="6894093" y="507999"/>
                  <a:pt x="6876831" y="525261"/>
                  <a:pt x="6876831" y="546555"/>
                </a:cubicBezTo>
                <a:lnTo>
                  <a:pt x="6876831" y="805200"/>
                </a:lnTo>
                <a:cubicBezTo>
                  <a:pt x="6876831" y="826494"/>
                  <a:pt x="6894093" y="843756"/>
                  <a:pt x="6915387" y="843756"/>
                </a:cubicBezTo>
                <a:lnTo>
                  <a:pt x="7000207" y="843756"/>
                </a:lnTo>
                <a:cubicBezTo>
                  <a:pt x="7021501" y="843756"/>
                  <a:pt x="7038763" y="826494"/>
                  <a:pt x="7038763" y="805200"/>
                </a:cubicBezTo>
                <a:lnTo>
                  <a:pt x="7038763" y="546555"/>
                </a:lnTo>
                <a:cubicBezTo>
                  <a:pt x="7038763" y="525261"/>
                  <a:pt x="7021501" y="507999"/>
                  <a:pt x="7000207" y="507999"/>
                </a:cubicBezTo>
                <a:close/>
                <a:moveTo>
                  <a:pt x="7332106" y="450849"/>
                </a:moveTo>
                <a:cubicBezTo>
                  <a:pt x="7310812" y="450849"/>
                  <a:pt x="7293550" y="468111"/>
                  <a:pt x="7293550" y="489405"/>
                </a:cubicBezTo>
                <a:lnTo>
                  <a:pt x="7293550" y="748050"/>
                </a:lnTo>
                <a:cubicBezTo>
                  <a:pt x="7293550" y="769344"/>
                  <a:pt x="7310812" y="786606"/>
                  <a:pt x="7332106" y="786606"/>
                </a:cubicBezTo>
                <a:lnTo>
                  <a:pt x="7416926" y="786606"/>
                </a:lnTo>
                <a:cubicBezTo>
                  <a:pt x="7438220" y="786606"/>
                  <a:pt x="7455482" y="769344"/>
                  <a:pt x="7455482" y="748050"/>
                </a:cubicBezTo>
                <a:lnTo>
                  <a:pt x="7455482" y="489405"/>
                </a:lnTo>
                <a:cubicBezTo>
                  <a:pt x="7455482" y="468111"/>
                  <a:pt x="7438220" y="450849"/>
                  <a:pt x="7416926" y="450849"/>
                </a:cubicBezTo>
                <a:close/>
                <a:moveTo>
                  <a:pt x="7779441" y="388935"/>
                </a:moveTo>
                <a:cubicBezTo>
                  <a:pt x="7754389" y="388935"/>
                  <a:pt x="7734081" y="409243"/>
                  <a:pt x="7734081" y="434295"/>
                </a:cubicBezTo>
                <a:lnTo>
                  <a:pt x="7734081" y="705527"/>
                </a:lnTo>
                <a:cubicBezTo>
                  <a:pt x="7734081" y="730579"/>
                  <a:pt x="7754389" y="750887"/>
                  <a:pt x="7779441" y="750887"/>
                </a:cubicBezTo>
                <a:lnTo>
                  <a:pt x="7879229" y="750887"/>
                </a:lnTo>
                <a:cubicBezTo>
                  <a:pt x="7904281" y="750887"/>
                  <a:pt x="7924589" y="730579"/>
                  <a:pt x="7924589" y="705527"/>
                </a:cubicBezTo>
                <a:lnTo>
                  <a:pt x="7924589" y="434295"/>
                </a:lnTo>
                <a:cubicBezTo>
                  <a:pt x="7924589" y="409243"/>
                  <a:pt x="7904281" y="388935"/>
                  <a:pt x="7879229" y="388935"/>
                </a:cubicBezTo>
                <a:close/>
                <a:moveTo>
                  <a:pt x="8264195" y="315117"/>
                </a:moveTo>
                <a:cubicBezTo>
                  <a:pt x="8234446" y="315117"/>
                  <a:pt x="8210330" y="339233"/>
                  <a:pt x="8210330" y="368982"/>
                </a:cubicBezTo>
                <a:lnTo>
                  <a:pt x="8210330" y="623204"/>
                </a:lnTo>
                <a:cubicBezTo>
                  <a:pt x="8210330" y="652953"/>
                  <a:pt x="8234446" y="677069"/>
                  <a:pt x="8264195" y="677069"/>
                </a:cubicBezTo>
                <a:lnTo>
                  <a:pt x="8382692" y="677069"/>
                </a:lnTo>
                <a:cubicBezTo>
                  <a:pt x="8412441" y="677069"/>
                  <a:pt x="8436557" y="652953"/>
                  <a:pt x="8436557" y="623204"/>
                </a:cubicBezTo>
                <a:lnTo>
                  <a:pt x="8436557" y="368982"/>
                </a:lnTo>
                <a:cubicBezTo>
                  <a:pt x="8436557" y="339233"/>
                  <a:pt x="8412441" y="315117"/>
                  <a:pt x="8382692" y="315117"/>
                </a:cubicBezTo>
                <a:close/>
                <a:moveTo>
                  <a:pt x="8771400" y="248444"/>
                </a:moveTo>
                <a:cubicBezTo>
                  <a:pt x="8735075" y="248444"/>
                  <a:pt x="8705628" y="277891"/>
                  <a:pt x="8705628" y="314216"/>
                </a:cubicBezTo>
                <a:lnTo>
                  <a:pt x="8705628" y="570816"/>
                </a:lnTo>
                <a:cubicBezTo>
                  <a:pt x="8705628" y="607141"/>
                  <a:pt x="8735075" y="636588"/>
                  <a:pt x="8771400" y="636588"/>
                </a:cubicBezTo>
                <a:lnTo>
                  <a:pt x="8916091" y="636588"/>
                </a:lnTo>
                <a:cubicBezTo>
                  <a:pt x="8952416" y="636588"/>
                  <a:pt x="8981863" y="607141"/>
                  <a:pt x="8981863" y="570816"/>
                </a:cubicBezTo>
                <a:lnTo>
                  <a:pt x="8981863" y="314216"/>
                </a:lnTo>
                <a:cubicBezTo>
                  <a:pt x="8981863" y="277891"/>
                  <a:pt x="8952416" y="248444"/>
                  <a:pt x="8916091" y="248444"/>
                </a:cubicBezTo>
                <a:close/>
                <a:moveTo>
                  <a:pt x="9448413" y="165099"/>
                </a:moveTo>
                <a:lnTo>
                  <a:pt x="9450618" y="165099"/>
                </a:lnTo>
                <a:lnTo>
                  <a:pt x="9448416" y="166369"/>
                </a:lnTo>
                <a:close/>
                <a:moveTo>
                  <a:pt x="9447956" y="0"/>
                </a:moveTo>
                <a:lnTo>
                  <a:pt x="9448413" y="165099"/>
                </a:lnTo>
                <a:lnTo>
                  <a:pt x="9326231" y="165099"/>
                </a:lnTo>
                <a:cubicBezTo>
                  <a:pt x="9289906" y="165099"/>
                  <a:pt x="9260459" y="194546"/>
                  <a:pt x="9260459" y="230871"/>
                </a:cubicBezTo>
                <a:lnTo>
                  <a:pt x="9260459" y="508902"/>
                </a:lnTo>
                <a:cubicBezTo>
                  <a:pt x="9260459" y="545227"/>
                  <a:pt x="9289906" y="574674"/>
                  <a:pt x="9326231" y="574674"/>
                </a:cubicBezTo>
                <a:lnTo>
                  <a:pt x="9449548" y="574674"/>
                </a:lnTo>
                <a:lnTo>
                  <a:pt x="9459779" y="4267992"/>
                </a:lnTo>
                <a:lnTo>
                  <a:pt x="9340835" y="4267992"/>
                </a:lnTo>
                <a:cubicBezTo>
                  <a:pt x="9303027" y="4267992"/>
                  <a:pt x="9272377" y="4298642"/>
                  <a:pt x="9272377" y="4336450"/>
                </a:cubicBezTo>
                <a:lnTo>
                  <a:pt x="9272377" y="4540597"/>
                </a:lnTo>
                <a:cubicBezTo>
                  <a:pt x="9272377" y="4578405"/>
                  <a:pt x="9303027" y="4609055"/>
                  <a:pt x="9340835" y="4609055"/>
                </a:cubicBezTo>
                <a:lnTo>
                  <a:pt x="9460723" y="4609055"/>
                </a:lnTo>
                <a:cubicBezTo>
                  <a:pt x="9460842" y="4651737"/>
                  <a:pt x="9460960" y="4694419"/>
                  <a:pt x="9461078" y="4737100"/>
                </a:cubicBezTo>
                <a:lnTo>
                  <a:pt x="5366964" y="4251580"/>
                </a:lnTo>
                <a:lnTo>
                  <a:pt x="1535293" y="3503617"/>
                </a:lnTo>
                <a:lnTo>
                  <a:pt x="0" y="3385518"/>
                </a:lnTo>
                <a:lnTo>
                  <a:pt x="13122" y="1837103"/>
                </a:lnTo>
                <a:lnTo>
                  <a:pt x="1049773" y="1705881"/>
                </a:lnTo>
                <a:lnTo>
                  <a:pt x="5393208" y="66923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8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140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MH_SubTitle_1"/>
          <p:cNvSpPr/>
          <p:nvPr>
            <p:custDataLst>
              <p:tags r:id="rId2"/>
            </p:custDataLst>
          </p:nvPr>
        </p:nvSpPr>
        <p:spPr>
          <a:xfrm>
            <a:off x="2063553" y="4464352"/>
            <a:ext cx="880107" cy="1238219"/>
          </a:xfrm>
          <a:custGeom>
            <a:avLst/>
            <a:gdLst>
              <a:gd name="connsiteX0" fmla="*/ 0 w 690562"/>
              <a:gd name="connsiteY0" fmla="*/ 29370 h 821348"/>
              <a:gd name="connsiteX1" fmla="*/ 29370 w 690562"/>
              <a:gd name="connsiteY1" fmla="*/ 0 h 821348"/>
              <a:gd name="connsiteX2" fmla="*/ 661192 w 690562"/>
              <a:gd name="connsiteY2" fmla="*/ 0 h 821348"/>
              <a:gd name="connsiteX3" fmla="*/ 690562 w 690562"/>
              <a:gd name="connsiteY3" fmla="*/ 29370 h 821348"/>
              <a:gd name="connsiteX4" fmla="*/ 690562 w 690562"/>
              <a:gd name="connsiteY4" fmla="*/ 791978 h 821348"/>
              <a:gd name="connsiteX5" fmla="*/ 661192 w 690562"/>
              <a:gd name="connsiteY5" fmla="*/ 821348 h 821348"/>
              <a:gd name="connsiteX6" fmla="*/ 29370 w 690562"/>
              <a:gd name="connsiteY6" fmla="*/ 821348 h 821348"/>
              <a:gd name="connsiteX7" fmla="*/ 0 w 690562"/>
              <a:gd name="connsiteY7" fmla="*/ 791978 h 821348"/>
              <a:gd name="connsiteX8" fmla="*/ 0 w 690562"/>
              <a:gd name="connsiteY8" fmla="*/ 29370 h 821348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69130 w 690562"/>
              <a:gd name="connsiteY3" fmla="*/ 34132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103189 h 895167"/>
              <a:gd name="connsiteX1" fmla="*/ 29370 w 690562"/>
              <a:gd name="connsiteY1" fmla="*/ 73819 h 895167"/>
              <a:gd name="connsiteX2" fmla="*/ 625474 w 690562"/>
              <a:gd name="connsiteY2" fmla="*/ 0 h 895167"/>
              <a:gd name="connsiteX3" fmla="*/ 669130 w 690562"/>
              <a:gd name="connsiteY3" fmla="*/ 41276 h 895167"/>
              <a:gd name="connsiteX4" fmla="*/ 690562 w 690562"/>
              <a:gd name="connsiteY4" fmla="*/ 865797 h 895167"/>
              <a:gd name="connsiteX5" fmla="*/ 661192 w 690562"/>
              <a:gd name="connsiteY5" fmla="*/ 895167 h 895167"/>
              <a:gd name="connsiteX6" fmla="*/ 29370 w 690562"/>
              <a:gd name="connsiteY6" fmla="*/ 895167 h 895167"/>
              <a:gd name="connsiteX7" fmla="*/ 0 w 690562"/>
              <a:gd name="connsiteY7" fmla="*/ 865797 h 895167"/>
              <a:gd name="connsiteX8" fmla="*/ 0 w 690562"/>
              <a:gd name="connsiteY8" fmla="*/ 103189 h 895167"/>
              <a:gd name="connsiteX0" fmla="*/ 0 w 690562"/>
              <a:gd name="connsiteY0" fmla="*/ 103189 h 935648"/>
              <a:gd name="connsiteX1" fmla="*/ 29370 w 690562"/>
              <a:gd name="connsiteY1" fmla="*/ 73819 h 935648"/>
              <a:gd name="connsiteX2" fmla="*/ 625474 w 690562"/>
              <a:gd name="connsiteY2" fmla="*/ 0 h 935648"/>
              <a:gd name="connsiteX3" fmla="*/ 669130 w 690562"/>
              <a:gd name="connsiteY3" fmla="*/ 41276 h 935648"/>
              <a:gd name="connsiteX4" fmla="*/ 690562 w 690562"/>
              <a:gd name="connsiteY4" fmla="*/ 865797 h 935648"/>
              <a:gd name="connsiteX5" fmla="*/ 632617 w 690562"/>
              <a:gd name="connsiteY5" fmla="*/ 935648 h 935648"/>
              <a:gd name="connsiteX6" fmla="*/ 29370 w 690562"/>
              <a:gd name="connsiteY6" fmla="*/ 895167 h 935648"/>
              <a:gd name="connsiteX7" fmla="*/ 0 w 690562"/>
              <a:gd name="connsiteY7" fmla="*/ 865797 h 935648"/>
              <a:gd name="connsiteX8" fmla="*/ 0 w 690562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0081 w 669130"/>
              <a:gd name="connsiteY4" fmla="*/ 870560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6989 w 669130"/>
              <a:gd name="connsiteY6" fmla="*/ 902311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59606"/>
              <a:gd name="connsiteY0" fmla="*/ 100808 h 933267"/>
              <a:gd name="connsiteX1" fmla="*/ 29370 w 659606"/>
              <a:gd name="connsiteY1" fmla="*/ 71438 h 933267"/>
              <a:gd name="connsiteX2" fmla="*/ 625474 w 659606"/>
              <a:gd name="connsiteY2" fmla="*/ 0 h 933267"/>
              <a:gd name="connsiteX3" fmla="*/ 650080 w 659606"/>
              <a:gd name="connsiteY3" fmla="*/ 43658 h 933267"/>
              <a:gd name="connsiteX4" fmla="*/ 659606 w 659606"/>
              <a:gd name="connsiteY4" fmla="*/ 884847 h 933267"/>
              <a:gd name="connsiteX5" fmla="*/ 632617 w 659606"/>
              <a:gd name="connsiteY5" fmla="*/ 933267 h 933267"/>
              <a:gd name="connsiteX6" fmla="*/ 26989 w 659606"/>
              <a:gd name="connsiteY6" fmla="*/ 899930 h 933267"/>
              <a:gd name="connsiteX7" fmla="*/ 0 w 659606"/>
              <a:gd name="connsiteY7" fmla="*/ 863416 h 933267"/>
              <a:gd name="connsiteX8" fmla="*/ 0 w 659606"/>
              <a:gd name="connsiteY8" fmla="*/ 100808 h 933267"/>
              <a:gd name="connsiteX0" fmla="*/ 0 w 664368"/>
              <a:gd name="connsiteY0" fmla="*/ 100808 h 933267"/>
              <a:gd name="connsiteX1" fmla="*/ 29370 w 664368"/>
              <a:gd name="connsiteY1" fmla="*/ 71438 h 933267"/>
              <a:gd name="connsiteX2" fmla="*/ 625474 w 664368"/>
              <a:gd name="connsiteY2" fmla="*/ 0 h 933267"/>
              <a:gd name="connsiteX3" fmla="*/ 664368 w 664368"/>
              <a:gd name="connsiteY3" fmla="*/ 53183 h 933267"/>
              <a:gd name="connsiteX4" fmla="*/ 659606 w 664368"/>
              <a:gd name="connsiteY4" fmla="*/ 884847 h 933267"/>
              <a:gd name="connsiteX5" fmla="*/ 632617 w 664368"/>
              <a:gd name="connsiteY5" fmla="*/ 933267 h 933267"/>
              <a:gd name="connsiteX6" fmla="*/ 26989 w 664368"/>
              <a:gd name="connsiteY6" fmla="*/ 899930 h 933267"/>
              <a:gd name="connsiteX7" fmla="*/ 0 w 664368"/>
              <a:gd name="connsiteY7" fmla="*/ 863416 h 933267"/>
              <a:gd name="connsiteX8" fmla="*/ 0 w 664368"/>
              <a:gd name="connsiteY8" fmla="*/ 100808 h 933267"/>
              <a:gd name="connsiteX0" fmla="*/ 0 w 664368"/>
              <a:gd name="connsiteY0" fmla="*/ 102656 h 935115"/>
              <a:gd name="connsiteX1" fmla="*/ 29370 w 664368"/>
              <a:gd name="connsiteY1" fmla="*/ 73286 h 935115"/>
              <a:gd name="connsiteX2" fmla="*/ 625474 w 664368"/>
              <a:gd name="connsiteY2" fmla="*/ 1848 h 935115"/>
              <a:gd name="connsiteX3" fmla="*/ 664368 w 664368"/>
              <a:gd name="connsiteY3" fmla="*/ 55031 h 935115"/>
              <a:gd name="connsiteX4" fmla="*/ 659606 w 664368"/>
              <a:gd name="connsiteY4" fmla="*/ 886695 h 935115"/>
              <a:gd name="connsiteX5" fmla="*/ 632617 w 664368"/>
              <a:gd name="connsiteY5" fmla="*/ 935115 h 935115"/>
              <a:gd name="connsiteX6" fmla="*/ 26989 w 664368"/>
              <a:gd name="connsiteY6" fmla="*/ 901778 h 935115"/>
              <a:gd name="connsiteX7" fmla="*/ 0 w 664368"/>
              <a:gd name="connsiteY7" fmla="*/ 865264 h 935115"/>
              <a:gd name="connsiteX8" fmla="*/ 0 w 664368"/>
              <a:gd name="connsiteY8" fmla="*/ 102656 h 93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4368" h="935115">
                <a:moveTo>
                  <a:pt x="0" y="102656"/>
                </a:moveTo>
                <a:cubicBezTo>
                  <a:pt x="0" y="86435"/>
                  <a:pt x="13149" y="73286"/>
                  <a:pt x="29370" y="73286"/>
                </a:cubicBezTo>
                <a:cubicBezTo>
                  <a:pt x="220927" y="58999"/>
                  <a:pt x="467254" y="20899"/>
                  <a:pt x="625474" y="1848"/>
                </a:cubicBezTo>
                <a:cubicBezTo>
                  <a:pt x="658363" y="-10058"/>
                  <a:pt x="664368" y="38810"/>
                  <a:pt x="664368" y="55031"/>
                </a:cubicBezTo>
                <a:cubicBezTo>
                  <a:pt x="662781" y="332252"/>
                  <a:pt x="661193" y="609474"/>
                  <a:pt x="659606" y="886695"/>
                </a:cubicBezTo>
                <a:cubicBezTo>
                  <a:pt x="659606" y="902916"/>
                  <a:pt x="648838" y="935115"/>
                  <a:pt x="632617" y="935115"/>
                </a:cubicBezTo>
                <a:lnTo>
                  <a:pt x="26989" y="901778"/>
                </a:lnTo>
                <a:cubicBezTo>
                  <a:pt x="10768" y="901778"/>
                  <a:pt x="0" y="881485"/>
                  <a:pt x="0" y="865264"/>
                </a:cubicBezTo>
                <a:lnTo>
                  <a:pt x="0" y="10265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27000">
                <a:schemeClr val="accent1">
                  <a:lumMod val="75000"/>
                </a:schemeClr>
              </a:gs>
              <a:gs pos="6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1200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 system </a:t>
            </a:r>
            <a:r>
              <a:rPr lang="en-US" altLang="zh-CN" sz="12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16PB </a:t>
            </a:r>
            <a:r>
              <a:rPr lang="en-US" altLang="zh-CN" sz="12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2010</a:t>
            </a:r>
            <a:endParaRPr lang="zh-CN" altLang="en-US" sz="12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MH_SubTitle_2"/>
          <p:cNvSpPr/>
          <p:nvPr>
            <p:custDataLst>
              <p:tags r:id="rId3"/>
            </p:custDataLst>
          </p:nvPr>
        </p:nvSpPr>
        <p:spPr>
          <a:xfrm>
            <a:off x="2897561" y="4323013"/>
            <a:ext cx="963059" cy="1487075"/>
          </a:xfrm>
          <a:custGeom>
            <a:avLst/>
            <a:gdLst>
              <a:gd name="connsiteX0" fmla="*/ 0 w 690562"/>
              <a:gd name="connsiteY0" fmla="*/ 29370 h 821348"/>
              <a:gd name="connsiteX1" fmla="*/ 29370 w 690562"/>
              <a:gd name="connsiteY1" fmla="*/ 0 h 821348"/>
              <a:gd name="connsiteX2" fmla="*/ 661192 w 690562"/>
              <a:gd name="connsiteY2" fmla="*/ 0 h 821348"/>
              <a:gd name="connsiteX3" fmla="*/ 690562 w 690562"/>
              <a:gd name="connsiteY3" fmla="*/ 29370 h 821348"/>
              <a:gd name="connsiteX4" fmla="*/ 690562 w 690562"/>
              <a:gd name="connsiteY4" fmla="*/ 791978 h 821348"/>
              <a:gd name="connsiteX5" fmla="*/ 661192 w 690562"/>
              <a:gd name="connsiteY5" fmla="*/ 821348 h 821348"/>
              <a:gd name="connsiteX6" fmla="*/ 29370 w 690562"/>
              <a:gd name="connsiteY6" fmla="*/ 821348 h 821348"/>
              <a:gd name="connsiteX7" fmla="*/ 0 w 690562"/>
              <a:gd name="connsiteY7" fmla="*/ 791978 h 821348"/>
              <a:gd name="connsiteX8" fmla="*/ 0 w 690562"/>
              <a:gd name="connsiteY8" fmla="*/ 29370 h 821348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69130 w 690562"/>
              <a:gd name="connsiteY3" fmla="*/ 34132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103189 h 895167"/>
              <a:gd name="connsiteX1" fmla="*/ 29370 w 690562"/>
              <a:gd name="connsiteY1" fmla="*/ 73819 h 895167"/>
              <a:gd name="connsiteX2" fmla="*/ 625474 w 690562"/>
              <a:gd name="connsiteY2" fmla="*/ 0 h 895167"/>
              <a:gd name="connsiteX3" fmla="*/ 669130 w 690562"/>
              <a:gd name="connsiteY3" fmla="*/ 41276 h 895167"/>
              <a:gd name="connsiteX4" fmla="*/ 690562 w 690562"/>
              <a:gd name="connsiteY4" fmla="*/ 865797 h 895167"/>
              <a:gd name="connsiteX5" fmla="*/ 661192 w 690562"/>
              <a:gd name="connsiteY5" fmla="*/ 895167 h 895167"/>
              <a:gd name="connsiteX6" fmla="*/ 29370 w 690562"/>
              <a:gd name="connsiteY6" fmla="*/ 895167 h 895167"/>
              <a:gd name="connsiteX7" fmla="*/ 0 w 690562"/>
              <a:gd name="connsiteY7" fmla="*/ 865797 h 895167"/>
              <a:gd name="connsiteX8" fmla="*/ 0 w 690562"/>
              <a:gd name="connsiteY8" fmla="*/ 103189 h 895167"/>
              <a:gd name="connsiteX0" fmla="*/ 0 w 690562"/>
              <a:gd name="connsiteY0" fmla="*/ 103189 h 935648"/>
              <a:gd name="connsiteX1" fmla="*/ 29370 w 690562"/>
              <a:gd name="connsiteY1" fmla="*/ 73819 h 935648"/>
              <a:gd name="connsiteX2" fmla="*/ 625474 w 690562"/>
              <a:gd name="connsiteY2" fmla="*/ 0 h 935648"/>
              <a:gd name="connsiteX3" fmla="*/ 669130 w 690562"/>
              <a:gd name="connsiteY3" fmla="*/ 41276 h 935648"/>
              <a:gd name="connsiteX4" fmla="*/ 690562 w 690562"/>
              <a:gd name="connsiteY4" fmla="*/ 865797 h 935648"/>
              <a:gd name="connsiteX5" fmla="*/ 632617 w 690562"/>
              <a:gd name="connsiteY5" fmla="*/ 935648 h 935648"/>
              <a:gd name="connsiteX6" fmla="*/ 29370 w 690562"/>
              <a:gd name="connsiteY6" fmla="*/ 895167 h 935648"/>
              <a:gd name="connsiteX7" fmla="*/ 0 w 690562"/>
              <a:gd name="connsiteY7" fmla="*/ 865797 h 935648"/>
              <a:gd name="connsiteX8" fmla="*/ 0 w 690562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0081 w 669130"/>
              <a:gd name="connsiteY4" fmla="*/ 870560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6989 w 669130"/>
              <a:gd name="connsiteY6" fmla="*/ 902311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59606"/>
              <a:gd name="connsiteY0" fmla="*/ 100808 h 933267"/>
              <a:gd name="connsiteX1" fmla="*/ 29370 w 659606"/>
              <a:gd name="connsiteY1" fmla="*/ 71438 h 933267"/>
              <a:gd name="connsiteX2" fmla="*/ 625474 w 659606"/>
              <a:gd name="connsiteY2" fmla="*/ 0 h 933267"/>
              <a:gd name="connsiteX3" fmla="*/ 650080 w 659606"/>
              <a:gd name="connsiteY3" fmla="*/ 43658 h 933267"/>
              <a:gd name="connsiteX4" fmla="*/ 659606 w 659606"/>
              <a:gd name="connsiteY4" fmla="*/ 884847 h 933267"/>
              <a:gd name="connsiteX5" fmla="*/ 632617 w 659606"/>
              <a:gd name="connsiteY5" fmla="*/ 933267 h 933267"/>
              <a:gd name="connsiteX6" fmla="*/ 26989 w 659606"/>
              <a:gd name="connsiteY6" fmla="*/ 899930 h 933267"/>
              <a:gd name="connsiteX7" fmla="*/ 0 w 659606"/>
              <a:gd name="connsiteY7" fmla="*/ 863416 h 933267"/>
              <a:gd name="connsiteX8" fmla="*/ 0 w 659606"/>
              <a:gd name="connsiteY8" fmla="*/ 100808 h 933267"/>
              <a:gd name="connsiteX0" fmla="*/ 0 w 664368"/>
              <a:gd name="connsiteY0" fmla="*/ 100808 h 933267"/>
              <a:gd name="connsiteX1" fmla="*/ 29370 w 664368"/>
              <a:gd name="connsiteY1" fmla="*/ 71438 h 933267"/>
              <a:gd name="connsiteX2" fmla="*/ 625474 w 664368"/>
              <a:gd name="connsiteY2" fmla="*/ 0 h 933267"/>
              <a:gd name="connsiteX3" fmla="*/ 664368 w 664368"/>
              <a:gd name="connsiteY3" fmla="*/ 53183 h 933267"/>
              <a:gd name="connsiteX4" fmla="*/ 659606 w 664368"/>
              <a:gd name="connsiteY4" fmla="*/ 884847 h 933267"/>
              <a:gd name="connsiteX5" fmla="*/ 632617 w 664368"/>
              <a:gd name="connsiteY5" fmla="*/ 933267 h 933267"/>
              <a:gd name="connsiteX6" fmla="*/ 26989 w 664368"/>
              <a:gd name="connsiteY6" fmla="*/ 899930 h 933267"/>
              <a:gd name="connsiteX7" fmla="*/ 0 w 664368"/>
              <a:gd name="connsiteY7" fmla="*/ 863416 h 933267"/>
              <a:gd name="connsiteX8" fmla="*/ 0 w 664368"/>
              <a:gd name="connsiteY8" fmla="*/ 100808 h 933267"/>
              <a:gd name="connsiteX0" fmla="*/ 0 w 664368"/>
              <a:gd name="connsiteY0" fmla="*/ 102656 h 935115"/>
              <a:gd name="connsiteX1" fmla="*/ 29370 w 664368"/>
              <a:gd name="connsiteY1" fmla="*/ 73286 h 935115"/>
              <a:gd name="connsiteX2" fmla="*/ 625474 w 664368"/>
              <a:gd name="connsiteY2" fmla="*/ 1848 h 935115"/>
              <a:gd name="connsiteX3" fmla="*/ 664368 w 664368"/>
              <a:gd name="connsiteY3" fmla="*/ 55031 h 935115"/>
              <a:gd name="connsiteX4" fmla="*/ 659606 w 664368"/>
              <a:gd name="connsiteY4" fmla="*/ 886695 h 935115"/>
              <a:gd name="connsiteX5" fmla="*/ 632617 w 664368"/>
              <a:gd name="connsiteY5" fmla="*/ 935115 h 935115"/>
              <a:gd name="connsiteX6" fmla="*/ 26989 w 664368"/>
              <a:gd name="connsiteY6" fmla="*/ 901778 h 935115"/>
              <a:gd name="connsiteX7" fmla="*/ 0 w 664368"/>
              <a:gd name="connsiteY7" fmla="*/ 865264 h 935115"/>
              <a:gd name="connsiteX8" fmla="*/ 0 w 664368"/>
              <a:gd name="connsiteY8" fmla="*/ 102656 h 935115"/>
              <a:gd name="connsiteX0" fmla="*/ 0 w 664368"/>
              <a:gd name="connsiteY0" fmla="*/ 113215 h 945674"/>
              <a:gd name="connsiteX1" fmla="*/ 29370 w 664368"/>
              <a:gd name="connsiteY1" fmla="*/ 83845 h 945674"/>
              <a:gd name="connsiteX2" fmla="*/ 619608 w 664368"/>
              <a:gd name="connsiteY2" fmla="*/ 1558 h 945674"/>
              <a:gd name="connsiteX3" fmla="*/ 664368 w 664368"/>
              <a:gd name="connsiteY3" fmla="*/ 65590 h 945674"/>
              <a:gd name="connsiteX4" fmla="*/ 659606 w 664368"/>
              <a:gd name="connsiteY4" fmla="*/ 897254 h 945674"/>
              <a:gd name="connsiteX5" fmla="*/ 632617 w 664368"/>
              <a:gd name="connsiteY5" fmla="*/ 945674 h 945674"/>
              <a:gd name="connsiteX6" fmla="*/ 26989 w 664368"/>
              <a:gd name="connsiteY6" fmla="*/ 912337 h 945674"/>
              <a:gd name="connsiteX7" fmla="*/ 0 w 664368"/>
              <a:gd name="connsiteY7" fmla="*/ 875823 h 945674"/>
              <a:gd name="connsiteX8" fmla="*/ 0 w 664368"/>
              <a:gd name="connsiteY8" fmla="*/ 113215 h 945674"/>
              <a:gd name="connsiteX0" fmla="*/ 0 w 664368"/>
              <a:gd name="connsiteY0" fmla="*/ 113215 h 945674"/>
              <a:gd name="connsiteX1" fmla="*/ 29370 w 664368"/>
              <a:gd name="connsiteY1" fmla="*/ 83845 h 945674"/>
              <a:gd name="connsiteX2" fmla="*/ 619608 w 664368"/>
              <a:gd name="connsiteY2" fmla="*/ 1558 h 945674"/>
              <a:gd name="connsiteX3" fmla="*/ 664368 w 664368"/>
              <a:gd name="connsiteY3" fmla="*/ 65590 h 945674"/>
              <a:gd name="connsiteX4" fmla="*/ 659606 w 664368"/>
              <a:gd name="connsiteY4" fmla="*/ 897254 h 945674"/>
              <a:gd name="connsiteX5" fmla="*/ 632617 w 664368"/>
              <a:gd name="connsiteY5" fmla="*/ 945674 h 945674"/>
              <a:gd name="connsiteX6" fmla="*/ 26989 w 664368"/>
              <a:gd name="connsiteY6" fmla="*/ 912337 h 945674"/>
              <a:gd name="connsiteX7" fmla="*/ 0 w 664368"/>
              <a:gd name="connsiteY7" fmla="*/ 875823 h 945674"/>
              <a:gd name="connsiteX8" fmla="*/ 0 w 664368"/>
              <a:gd name="connsiteY8" fmla="*/ 113215 h 945674"/>
              <a:gd name="connsiteX0" fmla="*/ 0 w 671507"/>
              <a:gd name="connsiteY0" fmla="*/ 113215 h 945674"/>
              <a:gd name="connsiteX1" fmla="*/ 29370 w 671507"/>
              <a:gd name="connsiteY1" fmla="*/ 83845 h 945674"/>
              <a:gd name="connsiteX2" fmla="*/ 619608 w 671507"/>
              <a:gd name="connsiteY2" fmla="*/ 1558 h 945674"/>
              <a:gd name="connsiteX3" fmla="*/ 664368 w 671507"/>
              <a:gd name="connsiteY3" fmla="*/ 65590 h 945674"/>
              <a:gd name="connsiteX4" fmla="*/ 671338 w 671507"/>
              <a:gd name="connsiteY4" fmla="*/ 910815 h 945674"/>
              <a:gd name="connsiteX5" fmla="*/ 632617 w 671507"/>
              <a:gd name="connsiteY5" fmla="*/ 945674 h 945674"/>
              <a:gd name="connsiteX6" fmla="*/ 26989 w 671507"/>
              <a:gd name="connsiteY6" fmla="*/ 912337 h 945674"/>
              <a:gd name="connsiteX7" fmla="*/ 0 w 671507"/>
              <a:gd name="connsiteY7" fmla="*/ 875823 h 945674"/>
              <a:gd name="connsiteX8" fmla="*/ 0 w 671507"/>
              <a:gd name="connsiteY8" fmla="*/ 113215 h 945674"/>
              <a:gd name="connsiteX0" fmla="*/ 0 w 671507"/>
              <a:gd name="connsiteY0" fmla="*/ 113215 h 959234"/>
              <a:gd name="connsiteX1" fmla="*/ 29370 w 671507"/>
              <a:gd name="connsiteY1" fmla="*/ 83845 h 959234"/>
              <a:gd name="connsiteX2" fmla="*/ 619608 w 671507"/>
              <a:gd name="connsiteY2" fmla="*/ 1558 h 959234"/>
              <a:gd name="connsiteX3" fmla="*/ 664368 w 671507"/>
              <a:gd name="connsiteY3" fmla="*/ 65590 h 959234"/>
              <a:gd name="connsiteX4" fmla="*/ 671338 w 671507"/>
              <a:gd name="connsiteY4" fmla="*/ 910815 h 959234"/>
              <a:gd name="connsiteX5" fmla="*/ 632617 w 671507"/>
              <a:gd name="connsiteY5" fmla="*/ 959234 h 959234"/>
              <a:gd name="connsiteX6" fmla="*/ 26989 w 671507"/>
              <a:gd name="connsiteY6" fmla="*/ 912337 h 959234"/>
              <a:gd name="connsiteX7" fmla="*/ 0 w 671507"/>
              <a:gd name="connsiteY7" fmla="*/ 875823 h 959234"/>
              <a:gd name="connsiteX8" fmla="*/ 0 w 671507"/>
              <a:gd name="connsiteY8" fmla="*/ 113215 h 959234"/>
              <a:gd name="connsiteX0" fmla="*/ 0 w 671507"/>
              <a:gd name="connsiteY0" fmla="*/ 113215 h 959234"/>
              <a:gd name="connsiteX1" fmla="*/ 29370 w 671507"/>
              <a:gd name="connsiteY1" fmla="*/ 83845 h 959234"/>
              <a:gd name="connsiteX2" fmla="*/ 619608 w 671507"/>
              <a:gd name="connsiteY2" fmla="*/ 1558 h 959234"/>
              <a:gd name="connsiteX3" fmla="*/ 664368 w 671507"/>
              <a:gd name="connsiteY3" fmla="*/ 65590 h 959234"/>
              <a:gd name="connsiteX4" fmla="*/ 671338 w 671507"/>
              <a:gd name="connsiteY4" fmla="*/ 910815 h 959234"/>
              <a:gd name="connsiteX5" fmla="*/ 632617 w 671507"/>
              <a:gd name="connsiteY5" fmla="*/ 959234 h 959234"/>
              <a:gd name="connsiteX6" fmla="*/ 26989 w 671507"/>
              <a:gd name="connsiteY6" fmla="*/ 912337 h 959234"/>
              <a:gd name="connsiteX7" fmla="*/ 0 w 671507"/>
              <a:gd name="connsiteY7" fmla="*/ 875823 h 959234"/>
              <a:gd name="connsiteX8" fmla="*/ 0 w 671507"/>
              <a:gd name="connsiteY8" fmla="*/ 113215 h 95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507" h="959234">
                <a:moveTo>
                  <a:pt x="0" y="113215"/>
                </a:moveTo>
                <a:cubicBezTo>
                  <a:pt x="0" y="96994"/>
                  <a:pt x="13149" y="83845"/>
                  <a:pt x="29370" y="83845"/>
                </a:cubicBezTo>
                <a:cubicBezTo>
                  <a:pt x="138798" y="69558"/>
                  <a:pt x="458455" y="12473"/>
                  <a:pt x="619608" y="1558"/>
                </a:cubicBezTo>
                <a:cubicBezTo>
                  <a:pt x="652497" y="-10348"/>
                  <a:pt x="664368" y="49369"/>
                  <a:pt x="664368" y="65590"/>
                </a:cubicBezTo>
                <a:cubicBezTo>
                  <a:pt x="662781" y="342811"/>
                  <a:pt x="672925" y="633594"/>
                  <a:pt x="671338" y="910815"/>
                </a:cubicBezTo>
                <a:cubicBezTo>
                  <a:pt x="671338" y="927036"/>
                  <a:pt x="648838" y="959234"/>
                  <a:pt x="632617" y="959234"/>
                </a:cubicBezTo>
                <a:lnTo>
                  <a:pt x="26989" y="912337"/>
                </a:lnTo>
                <a:cubicBezTo>
                  <a:pt x="10768" y="912337"/>
                  <a:pt x="0" y="892044"/>
                  <a:pt x="0" y="875823"/>
                </a:cubicBezTo>
                <a:lnTo>
                  <a:pt x="0" y="113215"/>
                </a:lnTo>
                <a:close/>
              </a:path>
            </a:pathLst>
          </a:custGeom>
          <a:gradFill flip="none" rotWithShape="1">
            <a:gsLst>
              <a:gs pos="18000">
                <a:schemeClr val="accent2">
                  <a:lumMod val="75000"/>
                </a:schemeClr>
              </a:gs>
              <a:gs pos="67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12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Ranked 3</a:t>
            </a:r>
            <a:r>
              <a:rPr lang="en-US" altLang="zh-CN" sz="1200" b="1" kern="0" baseline="30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rd</a:t>
            </a:r>
            <a:r>
              <a:rPr lang="en-US" altLang="zh-CN" sz="12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China NAS IDC in 2013</a:t>
            </a:r>
            <a:endParaRPr lang="zh-CN" altLang="en-US" sz="12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SubTitle_3"/>
          <p:cNvSpPr/>
          <p:nvPr>
            <p:custDataLst>
              <p:tags r:id="rId4"/>
            </p:custDataLst>
          </p:nvPr>
        </p:nvSpPr>
        <p:spPr>
          <a:xfrm>
            <a:off x="3835920" y="4148728"/>
            <a:ext cx="1029827" cy="1869467"/>
          </a:xfrm>
          <a:custGeom>
            <a:avLst/>
            <a:gdLst>
              <a:gd name="connsiteX0" fmla="*/ 0 w 690562"/>
              <a:gd name="connsiteY0" fmla="*/ 29370 h 821348"/>
              <a:gd name="connsiteX1" fmla="*/ 29370 w 690562"/>
              <a:gd name="connsiteY1" fmla="*/ 0 h 821348"/>
              <a:gd name="connsiteX2" fmla="*/ 661192 w 690562"/>
              <a:gd name="connsiteY2" fmla="*/ 0 h 821348"/>
              <a:gd name="connsiteX3" fmla="*/ 690562 w 690562"/>
              <a:gd name="connsiteY3" fmla="*/ 29370 h 821348"/>
              <a:gd name="connsiteX4" fmla="*/ 690562 w 690562"/>
              <a:gd name="connsiteY4" fmla="*/ 791978 h 821348"/>
              <a:gd name="connsiteX5" fmla="*/ 661192 w 690562"/>
              <a:gd name="connsiteY5" fmla="*/ 821348 h 821348"/>
              <a:gd name="connsiteX6" fmla="*/ 29370 w 690562"/>
              <a:gd name="connsiteY6" fmla="*/ 821348 h 821348"/>
              <a:gd name="connsiteX7" fmla="*/ 0 w 690562"/>
              <a:gd name="connsiteY7" fmla="*/ 791978 h 821348"/>
              <a:gd name="connsiteX8" fmla="*/ 0 w 690562"/>
              <a:gd name="connsiteY8" fmla="*/ 29370 h 821348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69130 w 690562"/>
              <a:gd name="connsiteY3" fmla="*/ 34132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103189 h 895167"/>
              <a:gd name="connsiteX1" fmla="*/ 29370 w 690562"/>
              <a:gd name="connsiteY1" fmla="*/ 73819 h 895167"/>
              <a:gd name="connsiteX2" fmla="*/ 625474 w 690562"/>
              <a:gd name="connsiteY2" fmla="*/ 0 h 895167"/>
              <a:gd name="connsiteX3" fmla="*/ 669130 w 690562"/>
              <a:gd name="connsiteY3" fmla="*/ 41276 h 895167"/>
              <a:gd name="connsiteX4" fmla="*/ 690562 w 690562"/>
              <a:gd name="connsiteY4" fmla="*/ 865797 h 895167"/>
              <a:gd name="connsiteX5" fmla="*/ 661192 w 690562"/>
              <a:gd name="connsiteY5" fmla="*/ 895167 h 895167"/>
              <a:gd name="connsiteX6" fmla="*/ 29370 w 690562"/>
              <a:gd name="connsiteY6" fmla="*/ 895167 h 895167"/>
              <a:gd name="connsiteX7" fmla="*/ 0 w 690562"/>
              <a:gd name="connsiteY7" fmla="*/ 865797 h 895167"/>
              <a:gd name="connsiteX8" fmla="*/ 0 w 690562"/>
              <a:gd name="connsiteY8" fmla="*/ 103189 h 895167"/>
              <a:gd name="connsiteX0" fmla="*/ 0 w 690562"/>
              <a:gd name="connsiteY0" fmla="*/ 103189 h 935648"/>
              <a:gd name="connsiteX1" fmla="*/ 29370 w 690562"/>
              <a:gd name="connsiteY1" fmla="*/ 73819 h 935648"/>
              <a:gd name="connsiteX2" fmla="*/ 625474 w 690562"/>
              <a:gd name="connsiteY2" fmla="*/ 0 h 935648"/>
              <a:gd name="connsiteX3" fmla="*/ 669130 w 690562"/>
              <a:gd name="connsiteY3" fmla="*/ 41276 h 935648"/>
              <a:gd name="connsiteX4" fmla="*/ 690562 w 690562"/>
              <a:gd name="connsiteY4" fmla="*/ 865797 h 935648"/>
              <a:gd name="connsiteX5" fmla="*/ 632617 w 690562"/>
              <a:gd name="connsiteY5" fmla="*/ 935648 h 935648"/>
              <a:gd name="connsiteX6" fmla="*/ 29370 w 690562"/>
              <a:gd name="connsiteY6" fmla="*/ 895167 h 935648"/>
              <a:gd name="connsiteX7" fmla="*/ 0 w 690562"/>
              <a:gd name="connsiteY7" fmla="*/ 865797 h 935648"/>
              <a:gd name="connsiteX8" fmla="*/ 0 w 690562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0081 w 669130"/>
              <a:gd name="connsiteY4" fmla="*/ 870560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6989 w 669130"/>
              <a:gd name="connsiteY6" fmla="*/ 902311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59606"/>
              <a:gd name="connsiteY0" fmla="*/ 100808 h 933267"/>
              <a:gd name="connsiteX1" fmla="*/ 29370 w 659606"/>
              <a:gd name="connsiteY1" fmla="*/ 71438 h 933267"/>
              <a:gd name="connsiteX2" fmla="*/ 625474 w 659606"/>
              <a:gd name="connsiteY2" fmla="*/ 0 h 933267"/>
              <a:gd name="connsiteX3" fmla="*/ 650080 w 659606"/>
              <a:gd name="connsiteY3" fmla="*/ 43658 h 933267"/>
              <a:gd name="connsiteX4" fmla="*/ 659606 w 659606"/>
              <a:gd name="connsiteY4" fmla="*/ 884847 h 933267"/>
              <a:gd name="connsiteX5" fmla="*/ 632617 w 659606"/>
              <a:gd name="connsiteY5" fmla="*/ 933267 h 933267"/>
              <a:gd name="connsiteX6" fmla="*/ 26989 w 659606"/>
              <a:gd name="connsiteY6" fmla="*/ 899930 h 933267"/>
              <a:gd name="connsiteX7" fmla="*/ 0 w 659606"/>
              <a:gd name="connsiteY7" fmla="*/ 863416 h 933267"/>
              <a:gd name="connsiteX8" fmla="*/ 0 w 659606"/>
              <a:gd name="connsiteY8" fmla="*/ 100808 h 933267"/>
              <a:gd name="connsiteX0" fmla="*/ 0 w 664368"/>
              <a:gd name="connsiteY0" fmla="*/ 100808 h 933267"/>
              <a:gd name="connsiteX1" fmla="*/ 29370 w 664368"/>
              <a:gd name="connsiteY1" fmla="*/ 71438 h 933267"/>
              <a:gd name="connsiteX2" fmla="*/ 625474 w 664368"/>
              <a:gd name="connsiteY2" fmla="*/ 0 h 933267"/>
              <a:gd name="connsiteX3" fmla="*/ 664368 w 664368"/>
              <a:gd name="connsiteY3" fmla="*/ 53183 h 933267"/>
              <a:gd name="connsiteX4" fmla="*/ 659606 w 664368"/>
              <a:gd name="connsiteY4" fmla="*/ 884847 h 933267"/>
              <a:gd name="connsiteX5" fmla="*/ 632617 w 664368"/>
              <a:gd name="connsiteY5" fmla="*/ 933267 h 933267"/>
              <a:gd name="connsiteX6" fmla="*/ 26989 w 664368"/>
              <a:gd name="connsiteY6" fmla="*/ 899930 h 933267"/>
              <a:gd name="connsiteX7" fmla="*/ 0 w 664368"/>
              <a:gd name="connsiteY7" fmla="*/ 863416 h 933267"/>
              <a:gd name="connsiteX8" fmla="*/ 0 w 664368"/>
              <a:gd name="connsiteY8" fmla="*/ 100808 h 933267"/>
              <a:gd name="connsiteX0" fmla="*/ 0 w 664368"/>
              <a:gd name="connsiteY0" fmla="*/ 102656 h 935115"/>
              <a:gd name="connsiteX1" fmla="*/ 29370 w 664368"/>
              <a:gd name="connsiteY1" fmla="*/ 73286 h 935115"/>
              <a:gd name="connsiteX2" fmla="*/ 625474 w 664368"/>
              <a:gd name="connsiteY2" fmla="*/ 1848 h 935115"/>
              <a:gd name="connsiteX3" fmla="*/ 664368 w 664368"/>
              <a:gd name="connsiteY3" fmla="*/ 55031 h 935115"/>
              <a:gd name="connsiteX4" fmla="*/ 659606 w 664368"/>
              <a:gd name="connsiteY4" fmla="*/ 886695 h 935115"/>
              <a:gd name="connsiteX5" fmla="*/ 632617 w 664368"/>
              <a:gd name="connsiteY5" fmla="*/ 935115 h 935115"/>
              <a:gd name="connsiteX6" fmla="*/ 26989 w 664368"/>
              <a:gd name="connsiteY6" fmla="*/ 901778 h 935115"/>
              <a:gd name="connsiteX7" fmla="*/ 0 w 664368"/>
              <a:gd name="connsiteY7" fmla="*/ 865264 h 935115"/>
              <a:gd name="connsiteX8" fmla="*/ 0 w 664368"/>
              <a:gd name="connsiteY8" fmla="*/ 102656 h 935115"/>
              <a:gd name="connsiteX0" fmla="*/ 0 w 664368"/>
              <a:gd name="connsiteY0" fmla="*/ 113215 h 945674"/>
              <a:gd name="connsiteX1" fmla="*/ 29370 w 664368"/>
              <a:gd name="connsiteY1" fmla="*/ 83845 h 945674"/>
              <a:gd name="connsiteX2" fmla="*/ 619608 w 664368"/>
              <a:gd name="connsiteY2" fmla="*/ 1558 h 945674"/>
              <a:gd name="connsiteX3" fmla="*/ 664368 w 664368"/>
              <a:gd name="connsiteY3" fmla="*/ 65590 h 945674"/>
              <a:gd name="connsiteX4" fmla="*/ 659606 w 664368"/>
              <a:gd name="connsiteY4" fmla="*/ 897254 h 945674"/>
              <a:gd name="connsiteX5" fmla="*/ 632617 w 664368"/>
              <a:gd name="connsiteY5" fmla="*/ 945674 h 945674"/>
              <a:gd name="connsiteX6" fmla="*/ 26989 w 664368"/>
              <a:gd name="connsiteY6" fmla="*/ 912337 h 945674"/>
              <a:gd name="connsiteX7" fmla="*/ 0 w 664368"/>
              <a:gd name="connsiteY7" fmla="*/ 875823 h 945674"/>
              <a:gd name="connsiteX8" fmla="*/ 0 w 664368"/>
              <a:gd name="connsiteY8" fmla="*/ 113215 h 945674"/>
              <a:gd name="connsiteX0" fmla="*/ 0 w 664368"/>
              <a:gd name="connsiteY0" fmla="*/ 113215 h 945674"/>
              <a:gd name="connsiteX1" fmla="*/ 29370 w 664368"/>
              <a:gd name="connsiteY1" fmla="*/ 83845 h 945674"/>
              <a:gd name="connsiteX2" fmla="*/ 619608 w 664368"/>
              <a:gd name="connsiteY2" fmla="*/ 1558 h 945674"/>
              <a:gd name="connsiteX3" fmla="*/ 664368 w 664368"/>
              <a:gd name="connsiteY3" fmla="*/ 65590 h 945674"/>
              <a:gd name="connsiteX4" fmla="*/ 659606 w 664368"/>
              <a:gd name="connsiteY4" fmla="*/ 897254 h 945674"/>
              <a:gd name="connsiteX5" fmla="*/ 632617 w 664368"/>
              <a:gd name="connsiteY5" fmla="*/ 945674 h 945674"/>
              <a:gd name="connsiteX6" fmla="*/ 26989 w 664368"/>
              <a:gd name="connsiteY6" fmla="*/ 912337 h 945674"/>
              <a:gd name="connsiteX7" fmla="*/ 0 w 664368"/>
              <a:gd name="connsiteY7" fmla="*/ 875823 h 945674"/>
              <a:gd name="connsiteX8" fmla="*/ 0 w 664368"/>
              <a:gd name="connsiteY8" fmla="*/ 113215 h 945674"/>
              <a:gd name="connsiteX0" fmla="*/ 0 w 671507"/>
              <a:gd name="connsiteY0" fmla="*/ 113215 h 945674"/>
              <a:gd name="connsiteX1" fmla="*/ 29370 w 671507"/>
              <a:gd name="connsiteY1" fmla="*/ 83845 h 945674"/>
              <a:gd name="connsiteX2" fmla="*/ 619608 w 671507"/>
              <a:gd name="connsiteY2" fmla="*/ 1558 h 945674"/>
              <a:gd name="connsiteX3" fmla="*/ 664368 w 671507"/>
              <a:gd name="connsiteY3" fmla="*/ 65590 h 945674"/>
              <a:gd name="connsiteX4" fmla="*/ 671338 w 671507"/>
              <a:gd name="connsiteY4" fmla="*/ 910815 h 945674"/>
              <a:gd name="connsiteX5" fmla="*/ 632617 w 671507"/>
              <a:gd name="connsiteY5" fmla="*/ 945674 h 945674"/>
              <a:gd name="connsiteX6" fmla="*/ 26989 w 671507"/>
              <a:gd name="connsiteY6" fmla="*/ 912337 h 945674"/>
              <a:gd name="connsiteX7" fmla="*/ 0 w 671507"/>
              <a:gd name="connsiteY7" fmla="*/ 875823 h 945674"/>
              <a:gd name="connsiteX8" fmla="*/ 0 w 671507"/>
              <a:gd name="connsiteY8" fmla="*/ 113215 h 945674"/>
              <a:gd name="connsiteX0" fmla="*/ 0 w 671507"/>
              <a:gd name="connsiteY0" fmla="*/ 113215 h 959234"/>
              <a:gd name="connsiteX1" fmla="*/ 29370 w 671507"/>
              <a:gd name="connsiteY1" fmla="*/ 83845 h 959234"/>
              <a:gd name="connsiteX2" fmla="*/ 619608 w 671507"/>
              <a:gd name="connsiteY2" fmla="*/ 1558 h 959234"/>
              <a:gd name="connsiteX3" fmla="*/ 664368 w 671507"/>
              <a:gd name="connsiteY3" fmla="*/ 65590 h 959234"/>
              <a:gd name="connsiteX4" fmla="*/ 671338 w 671507"/>
              <a:gd name="connsiteY4" fmla="*/ 910815 h 959234"/>
              <a:gd name="connsiteX5" fmla="*/ 632617 w 671507"/>
              <a:gd name="connsiteY5" fmla="*/ 959234 h 959234"/>
              <a:gd name="connsiteX6" fmla="*/ 26989 w 671507"/>
              <a:gd name="connsiteY6" fmla="*/ 912337 h 959234"/>
              <a:gd name="connsiteX7" fmla="*/ 0 w 671507"/>
              <a:gd name="connsiteY7" fmla="*/ 875823 h 959234"/>
              <a:gd name="connsiteX8" fmla="*/ 0 w 671507"/>
              <a:gd name="connsiteY8" fmla="*/ 113215 h 959234"/>
              <a:gd name="connsiteX0" fmla="*/ 0 w 671507"/>
              <a:gd name="connsiteY0" fmla="*/ 113215 h 959234"/>
              <a:gd name="connsiteX1" fmla="*/ 29370 w 671507"/>
              <a:gd name="connsiteY1" fmla="*/ 83845 h 959234"/>
              <a:gd name="connsiteX2" fmla="*/ 619608 w 671507"/>
              <a:gd name="connsiteY2" fmla="*/ 1558 h 959234"/>
              <a:gd name="connsiteX3" fmla="*/ 664368 w 671507"/>
              <a:gd name="connsiteY3" fmla="*/ 65590 h 959234"/>
              <a:gd name="connsiteX4" fmla="*/ 671338 w 671507"/>
              <a:gd name="connsiteY4" fmla="*/ 910815 h 959234"/>
              <a:gd name="connsiteX5" fmla="*/ 632617 w 671507"/>
              <a:gd name="connsiteY5" fmla="*/ 959234 h 959234"/>
              <a:gd name="connsiteX6" fmla="*/ 26989 w 671507"/>
              <a:gd name="connsiteY6" fmla="*/ 912337 h 959234"/>
              <a:gd name="connsiteX7" fmla="*/ 0 w 671507"/>
              <a:gd name="connsiteY7" fmla="*/ 875823 h 959234"/>
              <a:gd name="connsiteX8" fmla="*/ 0 w 671507"/>
              <a:gd name="connsiteY8" fmla="*/ 113215 h 959234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0815 h 988167"/>
              <a:gd name="connsiteX5" fmla="*/ 632617 w 671507"/>
              <a:gd name="connsiteY5" fmla="*/ 988167 h 988167"/>
              <a:gd name="connsiteX6" fmla="*/ 26989 w 671507"/>
              <a:gd name="connsiteY6" fmla="*/ 912337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2337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2337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6788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6788 h 988167"/>
              <a:gd name="connsiteX7" fmla="*/ 0 w 671507"/>
              <a:gd name="connsiteY7" fmla="*/ 875823 h 988167"/>
              <a:gd name="connsiteX8" fmla="*/ 0 w 671507"/>
              <a:gd name="connsiteY8" fmla="*/ 113215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507" h="988167">
                <a:moveTo>
                  <a:pt x="0" y="113215"/>
                </a:moveTo>
                <a:cubicBezTo>
                  <a:pt x="0" y="96994"/>
                  <a:pt x="13149" y="83845"/>
                  <a:pt x="29370" y="83845"/>
                </a:cubicBezTo>
                <a:cubicBezTo>
                  <a:pt x="138798" y="69558"/>
                  <a:pt x="458455" y="12473"/>
                  <a:pt x="619608" y="1558"/>
                </a:cubicBezTo>
                <a:cubicBezTo>
                  <a:pt x="652497" y="-10348"/>
                  <a:pt x="664368" y="49369"/>
                  <a:pt x="664368" y="65590"/>
                </a:cubicBezTo>
                <a:cubicBezTo>
                  <a:pt x="662781" y="342811"/>
                  <a:pt x="672925" y="635820"/>
                  <a:pt x="671338" y="913041"/>
                </a:cubicBezTo>
                <a:cubicBezTo>
                  <a:pt x="663099" y="960420"/>
                  <a:pt x="648838" y="988167"/>
                  <a:pt x="632617" y="988167"/>
                </a:cubicBezTo>
                <a:cubicBezTo>
                  <a:pt x="406023" y="966599"/>
                  <a:pt x="228865" y="940581"/>
                  <a:pt x="26989" y="916788"/>
                </a:cubicBezTo>
                <a:cubicBezTo>
                  <a:pt x="10768" y="916788"/>
                  <a:pt x="0" y="892044"/>
                  <a:pt x="0" y="875823"/>
                </a:cubicBezTo>
                <a:lnTo>
                  <a:pt x="0" y="11321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27000">
                <a:schemeClr val="accent1">
                  <a:lumMod val="75000"/>
                </a:schemeClr>
              </a:gs>
              <a:gs pos="6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Ranked </a:t>
            </a:r>
            <a:r>
              <a:rPr lang="en-US" altLang="zh-CN" sz="12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200" b="1" kern="0" baseline="30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</a:t>
            </a:r>
            <a:r>
              <a:rPr lang="en-US" altLang="zh-CN" sz="12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China NAS IDC in 2013</a:t>
            </a:r>
            <a:endParaRPr lang="zh-CN" altLang="en-US" sz="12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4"/>
          <p:cNvSpPr/>
          <p:nvPr>
            <p:custDataLst>
              <p:tags r:id="rId5"/>
            </p:custDataLst>
          </p:nvPr>
        </p:nvSpPr>
        <p:spPr>
          <a:xfrm>
            <a:off x="4877789" y="3850589"/>
            <a:ext cx="1693444" cy="2431924"/>
          </a:xfrm>
          <a:custGeom>
            <a:avLst/>
            <a:gdLst>
              <a:gd name="connsiteX0" fmla="*/ 0 w 690562"/>
              <a:gd name="connsiteY0" fmla="*/ 29370 h 821348"/>
              <a:gd name="connsiteX1" fmla="*/ 29370 w 690562"/>
              <a:gd name="connsiteY1" fmla="*/ 0 h 821348"/>
              <a:gd name="connsiteX2" fmla="*/ 661192 w 690562"/>
              <a:gd name="connsiteY2" fmla="*/ 0 h 821348"/>
              <a:gd name="connsiteX3" fmla="*/ 690562 w 690562"/>
              <a:gd name="connsiteY3" fmla="*/ 29370 h 821348"/>
              <a:gd name="connsiteX4" fmla="*/ 690562 w 690562"/>
              <a:gd name="connsiteY4" fmla="*/ 791978 h 821348"/>
              <a:gd name="connsiteX5" fmla="*/ 661192 w 690562"/>
              <a:gd name="connsiteY5" fmla="*/ 821348 h 821348"/>
              <a:gd name="connsiteX6" fmla="*/ 29370 w 690562"/>
              <a:gd name="connsiteY6" fmla="*/ 821348 h 821348"/>
              <a:gd name="connsiteX7" fmla="*/ 0 w 690562"/>
              <a:gd name="connsiteY7" fmla="*/ 791978 h 821348"/>
              <a:gd name="connsiteX8" fmla="*/ 0 w 690562"/>
              <a:gd name="connsiteY8" fmla="*/ 29370 h 821348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69130 w 690562"/>
              <a:gd name="connsiteY3" fmla="*/ 34132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103189 h 895167"/>
              <a:gd name="connsiteX1" fmla="*/ 29370 w 690562"/>
              <a:gd name="connsiteY1" fmla="*/ 73819 h 895167"/>
              <a:gd name="connsiteX2" fmla="*/ 625474 w 690562"/>
              <a:gd name="connsiteY2" fmla="*/ 0 h 895167"/>
              <a:gd name="connsiteX3" fmla="*/ 669130 w 690562"/>
              <a:gd name="connsiteY3" fmla="*/ 41276 h 895167"/>
              <a:gd name="connsiteX4" fmla="*/ 690562 w 690562"/>
              <a:gd name="connsiteY4" fmla="*/ 865797 h 895167"/>
              <a:gd name="connsiteX5" fmla="*/ 661192 w 690562"/>
              <a:gd name="connsiteY5" fmla="*/ 895167 h 895167"/>
              <a:gd name="connsiteX6" fmla="*/ 29370 w 690562"/>
              <a:gd name="connsiteY6" fmla="*/ 895167 h 895167"/>
              <a:gd name="connsiteX7" fmla="*/ 0 w 690562"/>
              <a:gd name="connsiteY7" fmla="*/ 865797 h 895167"/>
              <a:gd name="connsiteX8" fmla="*/ 0 w 690562"/>
              <a:gd name="connsiteY8" fmla="*/ 103189 h 895167"/>
              <a:gd name="connsiteX0" fmla="*/ 0 w 690562"/>
              <a:gd name="connsiteY0" fmla="*/ 103189 h 935648"/>
              <a:gd name="connsiteX1" fmla="*/ 29370 w 690562"/>
              <a:gd name="connsiteY1" fmla="*/ 73819 h 935648"/>
              <a:gd name="connsiteX2" fmla="*/ 625474 w 690562"/>
              <a:gd name="connsiteY2" fmla="*/ 0 h 935648"/>
              <a:gd name="connsiteX3" fmla="*/ 669130 w 690562"/>
              <a:gd name="connsiteY3" fmla="*/ 41276 h 935648"/>
              <a:gd name="connsiteX4" fmla="*/ 690562 w 690562"/>
              <a:gd name="connsiteY4" fmla="*/ 865797 h 935648"/>
              <a:gd name="connsiteX5" fmla="*/ 632617 w 690562"/>
              <a:gd name="connsiteY5" fmla="*/ 935648 h 935648"/>
              <a:gd name="connsiteX6" fmla="*/ 29370 w 690562"/>
              <a:gd name="connsiteY6" fmla="*/ 895167 h 935648"/>
              <a:gd name="connsiteX7" fmla="*/ 0 w 690562"/>
              <a:gd name="connsiteY7" fmla="*/ 865797 h 935648"/>
              <a:gd name="connsiteX8" fmla="*/ 0 w 690562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0081 w 669130"/>
              <a:gd name="connsiteY4" fmla="*/ 870560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6989 w 669130"/>
              <a:gd name="connsiteY6" fmla="*/ 902311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59606"/>
              <a:gd name="connsiteY0" fmla="*/ 100808 h 933267"/>
              <a:gd name="connsiteX1" fmla="*/ 29370 w 659606"/>
              <a:gd name="connsiteY1" fmla="*/ 71438 h 933267"/>
              <a:gd name="connsiteX2" fmla="*/ 625474 w 659606"/>
              <a:gd name="connsiteY2" fmla="*/ 0 h 933267"/>
              <a:gd name="connsiteX3" fmla="*/ 650080 w 659606"/>
              <a:gd name="connsiteY3" fmla="*/ 43658 h 933267"/>
              <a:gd name="connsiteX4" fmla="*/ 659606 w 659606"/>
              <a:gd name="connsiteY4" fmla="*/ 884847 h 933267"/>
              <a:gd name="connsiteX5" fmla="*/ 632617 w 659606"/>
              <a:gd name="connsiteY5" fmla="*/ 933267 h 933267"/>
              <a:gd name="connsiteX6" fmla="*/ 26989 w 659606"/>
              <a:gd name="connsiteY6" fmla="*/ 899930 h 933267"/>
              <a:gd name="connsiteX7" fmla="*/ 0 w 659606"/>
              <a:gd name="connsiteY7" fmla="*/ 863416 h 933267"/>
              <a:gd name="connsiteX8" fmla="*/ 0 w 659606"/>
              <a:gd name="connsiteY8" fmla="*/ 100808 h 933267"/>
              <a:gd name="connsiteX0" fmla="*/ 0 w 664368"/>
              <a:gd name="connsiteY0" fmla="*/ 100808 h 933267"/>
              <a:gd name="connsiteX1" fmla="*/ 29370 w 664368"/>
              <a:gd name="connsiteY1" fmla="*/ 71438 h 933267"/>
              <a:gd name="connsiteX2" fmla="*/ 625474 w 664368"/>
              <a:gd name="connsiteY2" fmla="*/ 0 h 933267"/>
              <a:gd name="connsiteX3" fmla="*/ 664368 w 664368"/>
              <a:gd name="connsiteY3" fmla="*/ 53183 h 933267"/>
              <a:gd name="connsiteX4" fmla="*/ 659606 w 664368"/>
              <a:gd name="connsiteY4" fmla="*/ 884847 h 933267"/>
              <a:gd name="connsiteX5" fmla="*/ 632617 w 664368"/>
              <a:gd name="connsiteY5" fmla="*/ 933267 h 933267"/>
              <a:gd name="connsiteX6" fmla="*/ 26989 w 664368"/>
              <a:gd name="connsiteY6" fmla="*/ 899930 h 933267"/>
              <a:gd name="connsiteX7" fmla="*/ 0 w 664368"/>
              <a:gd name="connsiteY7" fmla="*/ 863416 h 933267"/>
              <a:gd name="connsiteX8" fmla="*/ 0 w 664368"/>
              <a:gd name="connsiteY8" fmla="*/ 100808 h 933267"/>
              <a:gd name="connsiteX0" fmla="*/ 0 w 664368"/>
              <a:gd name="connsiteY0" fmla="*/ 102656 h 935115"/>
              <a:gd name="connsiteX1" fmla="*/ 29370 w 664368"/>
              <a:gd name="connsiteY1" fmla="*/ 73286 h 935115"/>
              <a:gd name="connsiteX2" fmla="*/ 625474 w 664368"/>
              <a:gd name="connsiteY2" fmla="*/ 1848 h 935115"/>
              <a:gd name="connsiteX3" fmla="*/ 664368 w 664368"/>
              <a:gd name="connsiteY3" fmla="*/ 55031 h 935115"/>
              <a:gd name="connsiteX4" fmla="*/ 659606 w 664368"/>
              <a:gd name="connsiteY4" fmla="*/ 886695 h 935115"/>
              <a:gd name="connsiteX5" fmla="*/ 632617 w 664368"/>
              <a:gd name="connsiteY5" fmla="*/ 935115 h 935115"/>
              <a:gd name="connsiteX6" fmla="*/ 26989 w 664368"/>
              <a:gd name="connsiteY6" fmla="*/ 901778 h 935115"/>
              <a:gd name="connsiteX7" fmla="*/ 0 w 664368"/>
              <a:gd name="connsiteY7" fmla="*/ 865264 h 935115"/>
              <a:gd name="connsiteX8" fmla="*/ 0 w 664368"/>
              <a:gd name="connsiteY8" fmla="*/ 102656 h 935115"/>
              <a:gd name="connsiteX0" fmla="*/ 0 w 664368"/>
              <a:gd name="connsiteY0" fmla="*/ 113215 h 945674"/>
              <a:gd name="connsiteX1" fmla="*/ 29370 w 664368"/>
              <a:gd name="connsiteY1" fmla="*/ 83845 h 945674"/>
              <a:gd name="connsiteX2" fmla="*/ 619608 w 664368"/>
              <a:gd name="connsiteY2" fmla="*/ 1558 h 945674"/>
              <a:gd name="connsiteX3" fmla="*/ 664368 w 664368"/>
              <a:gd name="connsiteY3" fmla="*/ 65590 h 945674"/>
              <a:gd name="connsiteX4" fmla="*/ 659606 w 664368"/>
              <a:gd name="connsiteY4" fmla="*/ 897254 h 945674"/>
              <a:gd name="connsiteX5" fmla="*/ 632617 w 664368"/>
              <a:gd name="connsiteY5" fmla="*/ 945674 h 945674"/>
              <a:gd name="connsiteX6" fmla="*/ 26989 w 664368"/>
              <a:gd name="connsiteY6" fmla="*/ 912337 h 945674"/>
              <a:gd name="connsiteX7" fmla="*/ 0 w 664368"/>
              <a:gd name="connsiteY7" fmla="*/ 875823 h 945674"/>
              <a:gd name="connsiteX8" fmla="*/ 0 w 664368"/>
              <a:gd name="connsiteY8" fmla="*/ 113215 h 945674"/>
              <a:gd name="connsiteX0" fmla="*/ 0 w 664368"/>
              <a:gd name="connsiteY0" fmla="*/ 113215 h 945674"/>
              <a:gd name="connsiteX1" fmla="*/ 29370 w 664368"/>
              <a:gd name="connsiteY1" fmla="*/ 83845 h 945674"/>
              <a:gd name="connsiteX2" fmla="*/ 619608 w 664368"/>
              <a:gd name="connsiteY2" fmla="*/ 1558 h 945674"/>
              <a:gd name="connsiteX3" fmla="*/ 664368 w 664368"/>
              <a:gd name="connsiteY3" fmla="*/ 65590 h 945674"/>
              <a:gd name="connsiteX4" fmla="*/ 659606 w 664368"/>
              <a:gd name="connsiteY4" fmla="*/ 897254 h 945674"/>
              <a:gd name="connsiteX5" fmla="*/ 632617 w 664368"/>
              <a:gd name="connsiteY5" fmla="*/ 945674 h 945674"/>
              <a:gd name="connsiteX6" fmla="*/ 26989 w 664368"/>
              <a:gd name="connsiteY6" fmla="*/ 912337 h 945674"/>
              <a:gd name="connsiteX7" fmla="*/ 0 w 664368"/>
              <a:gd name="connsiteY7" fmla="*/ 875823 h 945674"/>
              <a:gd name="connsiteX8" fmla="*/ 0 w 664368"/>
              <a:gd name="connsiteY8" fmla="*/ 113215 h 945674"/>
              <a:gd name="connsiteX0" fmla="*/ 0 w 671507"/>
              <a:gd name="connsiteY0" fmla="*/ 113215 h 945674"/>
              <a:gd name="connsiteX1" fmla="*/ 29370 w 671507"/>
              <a:gd name="connsiteY1" fmla="*/ 83845 h 945674"/>
              <a:gd name="connsiteX2" fmla="*/ 619608 w 671507"/>
              <a:gd name="connsiteY2" fmla="*/ 1558 h 945674"/>
              <a:gd name="connsiteX3" fmla="*/ 664368 w 671507"/>
              <a:gd name="connsiteY3" fmla="*/ 65590 h 945674"/>
              <a:gd name="connsiteX4" fmla="*/ 671338 w 671507"/>
              <a:gd name="connsiteY4" fmla="*/ 910815 h 945674"/>
              <a:gd name="connsiteX5" fmla="*/ 632617 w 671507"/>
              <a:gd name="connsiteY5" fmla="*/ 945674 h 945674"/>
              <a:gd name="connsiteX6" fmla="*/ 26989 w 671507"/>
              <a:gd name="connsiteY6" fmla="*/ 912337 h 945674"/>
              <a:gd name="connsiteX7" fmla="*/ 0 w 671507"/>
              <a:gd name="connsiteY7" fmla="*/ 875823 h 945674"/>
              <a:gd name="connsiteX8" fmla="*/ 0 w 671507"/>
              <a:gd name="connsiteY8" fmla="*/ 113215 h 945674"/>
              <a:gd name="connsiteX0" fmla="*/ 0 w 671507"/>
              <a:gd name="connsiteY0" fmla="*/ 113215 h 959234"/>
              <a:gd name="connsiteX1" fmla="*/ 29370 w 671507"/>
              <a:gd name="connsiteY1" fmla="*/ 83845 h 959234"/>
              <a:gd name="connsiteX2" fmla="*/ 619608 w 671507"/>
              <a:gd name="connsiteY2" fmla="*/ 1558 h 959234"/>
              <a:gd name="connsiteX3" fmla="*/ 664368 w 671507"/>
              <a:gd name="connsiteY3" fmla="*/ 65590 h 959234"/>
              <a:gd name="connsiteX4" fmla="*/ 671338 w 671507"/>
              <a:gd name="connsiteY4" fmla="*/ 910815 h 959234"/>
              <a:gd name="connsiteX5" fmla="*/ 632617 w 671507"/>
              <a:gd name="connsiteY5" fmla="*/ 959234 h 959234"/>
              <a:gd name="connsiteX6" fmla="*/ 26989 w 671507"/>
              <a:gd name="connsiteY6" fmla="*/ 912337 h 959234"/>
              <a:gd name="connsiteX7" fmla="*/ 0 w 671507"/>
              <a:gd name="connsiteY7" fmla="*/ 875823 h 959234"/>
              <a:gd name="connsiteX8" fmla="*/ 0 w 671507"/>
              <a:gd name="connsiteY8" fmla="*/ 113215 h 959234"/>
              <a:gd name="connsiteX0" fmla="*/ 0 w 671507"/>
              <a:gd name="connsiteY0" fmla="*/ 113215 h 959234"/>
              <a:gd name="connsiteX1" fmla="*/ 29370 w 671507"/>
              <a:gd name="connsiteY1" fmla="*/ 83845 h 959234"/>
              <a:gd name="connsiteX2" fmla="*/ 619608 w 671507"/>
              <a:gd name="connsiteY2" fmla="*/ 1558 h 959234"/>
              <a:gd name="connsiteX3" fmla="*/ 664368 w 671507"/>
              <a:gd name="connsiteY3" fmla="*/ 65590 h 959234"/>
              <a:gd name="connsiteX4" fmla="*/ 671338 w 671507"/>
              <a:gd name="connsiteY4" fmla="*/ 910815 h 959234"/>
              <a:gd name="connsiteX5" fmla="*/ 632617 w 671507"/>
              <a:gd name="connsiteY5" fmla="*/ 959234 h 959234"/>
              <a:gd name="connsiteX6" fmla="*/ 26989 w 671507"/>
              <a:gd name="connsiteY6" fmla="*/ 912337 h 959234"/>
              <a:gd name="connsiteX7" fmla="*/ 0 w 671507"/>
              <a:gd name="connsiteY7" fmla="*/ 875823 h 959234"/>
              <a:gd name="connsiteX8" fmla="*/ 0 w 671507"/>
              <a:gd name="connsiteY8" fmla="*/ 113215 h 959234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0815 h 988167"/>
              <a:gd name="connsiteX5" fmla="*/ 632617 w 671507"/>
              <a:gd name="connsiteY5" fmla="*/ 988167 h 988167"/>
              <a:gd name="connsiteX6" fmla="*/ 26989 w 671507"/>
              <a:gd name="connsiteY6" fmla="*/ 912337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2337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2337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6788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6788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71007 h 1045959"/>
              <a:gd name="connsiteX1" fmla="*/ 29370 w 671507"/>
              <a:gd name="connsiteY1" fmla="*/ 141637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26989 w 671507"/>
              <a:gd name="connsiteY6" fmla="*/ 974580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45959"/>
              <a:gd name="connsiteX1" fmla="*/ 52061 w 671507"/>
              <a:gd name="connsiteY1" fmla="*/ 110989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26989 w 671507"/>
              <a:gd name="connsiteY6" fmla="*/ 974580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45959"/>
              <a:gd name="connsiteX1" fmla="*/ 52061 w 671507"/>
              <a:gd name="connsiteY1" fmla="*/ 110989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26989 w 671507"/>
              <a:gd name="connsiteY6" fmla="*/ 974580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45959"/>
              <a:gd name="connsiteX1" fmla="*/ 52061 w 671507"/>
              <a:gd name="connsiteY1" fmla="*/ 110989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26989 w 671507"/>
              <a:gd name="connsiteY6" fmla="*/ 974580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45959"/>
              <a:gd name="connsiteX1" fmla="*/ 52061 w 671507"/>
              <a:gd name="connsiteY1" fmla="*/ 110989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34553 w 671507"/>
              <a:gd name="connsiteY6" fmla="*/ 1002442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76607"/>
              <a:gd name="connsiteX1" fmla="*/ 52061 w 671507"/>
              <a:gd name="connsiteY1" fmla="*/ 110989 h 1076607"/>
              <a:gd name="connsiteX2" fmla="*/ 649864 w 671507"/>
              <a:gd name="connsiteY2" fmla="*/ 840 h 1076607"/>
              <a:gd name="connsiteX3" fmla="*/ 664368 w 671507"/>
              <a:gd name="connsiteY3" fmla="*/ 123382 h 1076607"/>
              <a:gd name="connsiteX4" fmla="*/ 671338 w 671507"/>
              <a:gd name="connsiteY4" fmla="*/ 970833 h 1076607"/>
              <a:gd name="connsiteX5" fmla="*/ 630096 w 671507"/>
              <a:gd name="connsiteY5" fmla="*/ 1076607 h 1076607"/>
              <a:gd name="connsiteX6" fmla="*/ 34553 w 671507"/>
              <a:gd name="connsiteY6" fmla="*/ 1002442 h 1076607"/>
              <a:gd name="connsiteX7" fmla="*/ 0 w 671507"/>
              <a:gd name="connsiteY7" fmla="*/ 933615 h 1076607"/>
              <a:gd name="connsiteX8" fmla="*/ 0 w 671507"/>
              <a:gd name="connsiteY8" fmla="*/ 171007 h 1076607"/>
              <a:gd name="connsiteX0" fmla="*/ 0 w 676497"/>
              <a:gd name="connsiteY0" fmla="*/ 171007 h 1076607"/>
              <a:gd name="connsiteX1" fmla="*/ 52061 w 676497"/>
              <a:gd name="connsiteY1" fmla="*/ 110989 h 1076607"/>
              <a:gd name="connsiteX2" fmla="*/ 649864 w 676497"/>
              <a:gd name="connsiteY2" fmla="*/ 840 h 1076607"/>
              <a:gd name="connsiteX3" fmla="*/ 664368 w 676497"/>
              <a:gd name="connsiteY3" fmla="*/ 123382 h 1076607"/>
              <a:gd name="connsiteX4" fmla="*/ 676381 w 676497"/>
              <a:gd name="connsiteY4" fmla="*/ 998695 h 1076607"/>
              <a:gd name="connsiteX5" fmla="*/ 630096 w 676497"/>
              <a:gd name="connsiteY5" fmla="*/ 1076607 h 1076607"/>
              <a:gd name="connsiteX6" fmla="*/ 34553 w 676497"/>
              <a:gd name="connsiteY6" fmla="*/ 1002442 h 1076607"/>
              <a:gd name="connsiteX7" fmla="*/ 0 w 676497"/>
              <a:gd name="connsiteY7" fmla="*/ 933615 h 1076607"/>
              <a:gd name="connsiteX8" fmla="*/ 0 w 676497"/>
              <a:gd name="connsiteY8" fmla="*/ 171007 h 1076607"/>
              <a:gd name="connsiteX0" fmla="*/ 0 w 676497"/>
              <a:gd name="connsiteY0" fmla="*/ 171007 h 1076607"/>
              <a:gd name="connsiteX1" fmla="*/ 52061 w 676497"/>
              <a:gd name="connsiteY1" fmla="*/ 110989 h 1076607"/>
              <a:gd name="connsiteX2" fmla="*/ 649864 w 676497"/>
              <a:gd name="connsiteY2" fmla="*/ 840 h 1076607"/>
              <a:gd name="connsiteX3" fmla="*/ 664368 w 676497"/>
              <a:gd name="connsiteY3" fmla="*/ 123382 h 1076607"/>
              <a:gd name="connsiteX4" fmla="*/ 676381 w 676497"/>
              <a:gd name="connsiteY4" fmla="*/ 998695 h 1076607"/>
              <a:gd name="connsiteX5" fmla="*/ 630096 w 676497"/>
              <a:gd name="connsiteY5" fmla="*/ 1076607 h 1076607"/>
              <a:gd name="connsiteX6" fmla="*/ 34553 w 676497"/>
              <a:gd name="connsiteY6" fmla="*/ 1002442 h 1076607"/>
              <a:gd name="connsiteX7" fmla="*/ 0 w 676497"/>
              <a:gd name="connsiteY7" fmla="*/ 933615 h 1076607"/>
              <a:gd name="connsiteX8" fmla="*/ 0 w 676497"/>
              <a:gd name="connsiteY8" fmla="*/ 171007 h 1076607"/>
              <a:gd name="connsiteX0" fmla="*/ 0 w 676691"/>
              <a:gd name="connsiteY0" fmla="*/ 171007 h 1076607"/>
              <a:gd name="connsiteX1" fmla="*/ 52061 w 676691"/>
              <a:gd name="connsiteY1" fmla="*/ 110989 h 1076607"/>
              <a:gd name="connsiteX2" fmla="*/ 649864 w 676691"/>
              <a:gd name="connsiteY2" fmla="*/ 840 h 1076607"/>
              <a:gd name="connsiteX3" fmla="*/ 674453 w 676691"/>
              <a:gd name="connsiteY3" fmla="*/ 123382 h 1076607"/>
              <a:gd name="connsiteX4" fmla="*/ 676381 w 676691"/>
              <a:gd name="connsiteY4" fmla="*/ 998695 h 1076607"/>
              <a:gd name="connsiteX5" fmla="*/ 630096 w 676691"/>
              <a:gd name="connsiteY5" fmla="*/ 1076607 h 1076607"/>
              <a:gd name="connsiteX6" fmla="*/ 34553 w 676691"/>
              <a:gd name="connsiteY6" fmla="*/ 1002442 h 1076607"/>
              <a:gd name="connsiteX7" fmla="*/ 0 w 676691"/>
              <a:gd name="connsiteY7" fmla="*/ 933615 h 1076607"/>
              <a:gd name="connsiteX8" fmla="*/ 0 w 676691"/>
              <a:gd name="connsiteY8" fmla="*/ 171007 h 1076607"/>
              <a:gd name="connsiteX0" fmla="*/ 0 w 676691"/>
              <a:gd name="connsiteY0" fmla="*/ 168240 h 1073840"/>
              <a:gd name="connsiteX1" fmla="*/ 52061 w 676691"/>
              <a:gd name="connsiteY1" fmla="*/ 108222 h 1073840"/>
              <a:gd name="connsiteX2" fmla="*/ 639779 w 676691"/>
              <a:gd name="connsiteY2" fmla="*/ 860 h 1073840"/>
              <a:gd name="connsiteX3" fmla="*/ 674453 w 676691"/>
              <a:gd name="connsiteY3" fmla="*/ 120615 h 1073840"/>
              <a:gd name="connsiteX4" fmla="*/ 676381 w 676691"/>
              <a:gd name="connsiteY4" fmla="*/ 995928 h 1073840"/>
              <a:gd name="connsiteX5" fmla="*/ 630096 w 676691"/>
              <a:gd name="connsiteY5" fmla="*/ 1073840 h 1073840"/>
              <a:gd name="connsiteX6" fmla="*/ 34553 w 676691"/>
              <a:gd name="connsiteY6" fmla="*/ 999675 h 1073840"/>
              <a:gd name="connsiteX7" fmla="*/ 0 w 676691"/>
              <a:gd name="connsiteY7" fmla="*/ 930848 h 1073840"/>
              <a:gd name="connsiteX8" fmla="*/ 0 w 676691"/>
              <a:gd name="connsiteY8" fmla="*/ 168240 h 1073840"/>
              <a:gd name="connsiteX0" fmla="*/ 0 w 676691"/>
              <a:gd name="connsiteY0" fmla="*/ 168240 h 1073840"/>
              <a:gd name="connsiteX1" fmla="*/ 52061 w 676691"/>
              <a:gd name="connsiteY1" fmla="*/ 108222 h 1073840"/>
              <a:gd name="connsiteX2" fmla="*/ 639779 w 676691"/>
              <a:gd name="connsiteY2" fmla="*/ 860 h 1073840"/>
              <a:gd name="connsiteX3" fmla="*/ 674453 w 676691"/>
              <a:gd name="connsiteY3" fmla="*/ 120615 h 1073840"/>
              <a:gd name="connsiteX4" fmla="*/ 676381 w 676691"/>
              <a:gd name="connsiteY4" fmla="*/ 995928 h 1073840"/>
              <a:gd name="connsiteX5" fmla="*/ 630096 w 676691"/>
              <a:gd name="connsiteY5" fmla="*/ 1073840 h 1073840"/>
              <a:gd name="connsiteX6" fmla="*/ 34553 w 676691"/>
              <a:gd name="connsiteY6" fmla="*/ 999675 h 1073840"/>
              <a:gd name="connsiteX7" fmla="*/ 0 w 676691"/>
              <a:gd name="connsiteY7" fmla="*/ 930848 h 1073840"/>
              <a:gd name="connsiteX8" fmla="*/ 0 w 676691"/>
              <a:gd name="connsiteY8" fmla="*/ 168240 h 1073840"/>
              <a:gd name="connsiteX0" fmla="*/ 0 w 676691"/>
              <a:gd name="connsiteY0" fmla="*/ 168240 h 1073840"/>
              <a:gd name="connsiteX1" fmla="*/ 52061 w 676691"/>
              <a:gd name="connsiteY1" fmla="*/ 108222 h 1073840"/>
              <a:gd name="connsiteX2" fmla="*/ 639779 w 676691"/>
              <a:gd name="connsiteY2" fmla="*/ 860 h 1073840"/>
              <a:gd name="connsiteX3" fmla="*/ 674453 w 676691"/>
              <a:gd name="connsiteY3" fmla="*/ 120615 h 1073840"/>
              <a:gd name="connsiteX4" fmla="*/ 676381 w 676691"/>
              <a:gd name="connsiteY4" fmla="*/ 995928 h 1073840"/>
              <a:gd name="connsiteX5" fmla="*/ 630096 w 676691"/>
              <a:gd name="connsiteY5" fmla="*/ 1073840 h 1073840"/>
              <a:gd name="connsiteX6" fmla="*/ 34553 w 676691"/>
              <a:gd name="connsiteY6" fmla="*/ 999675 h 1073840"/>
              <a:gd name="connsiteX7" fmla="*/ 0 w 676691"/>
              <a:gd name="connsiteY7" fmla="*/ 930848 h 1073840"/>
              <a:gd name="connsiteX8" fmla="*/ 0 w 676691"/>
              <a:gd name="connsiteY8" fmla="*/ 168240 h 1073840"/>
              <a:gd name="connsiteX0" fmla="*/ 0 w 676691"/>
              <a:gd name="connsiteY0" fmla="*/ 167905 h 1073505"/>
              <a:gd name="connsiteX1" fmla="*/ 52061 w 676691"/>
              <a:gd name="connsiteY1" fmla="*/ 107887 h 1073505"/>
              <a:gd name="connsiteX2" fmla="*/ 639779 w 676691"/>
              <a:gd name="connsiteY2" fmla="*/ 525 h 1073505"/>
              <a:gd name="connsiteX3" fmla="*/ 674453 w 676691"/>
              <a:gd name="connsiteY3" fmla="*/ 120280 h 1073505"/>
              <a:gd name="connsiteX4" fmla="*/ 676381 w 676691"/>
              <a:gd name="connsiteY4" fmla="*/ 995593 h 1073505"/>
              <a:gd name="connsiteX5" fmla="*/ 630096 w 676691"/>
              <a:gd name="connsiteY5" fmla="*/ 1073505 h 1073505"/>
              <a:gd name="connsiteX6" fmla="*/ 34553 w 676691"/>
              <a:gd name="connsiteY6" fmla="*/ 999340 h 1073505"/>
              <a:gd name="connsiteX7" fmla="*/ 0 w 676691"/>
              <a:gd name="connsiteY7" fmla="*/ 930513 h 1073505"/>
              <a:gd name="connsiteX8" fmla="*/ 0 w 676691"/>
              <a:gd name="connsiteY8" fmla="*/ 167905 h 107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6691" h="1073505">
                <a:moveTo>
                  <a:pt x="0" y="167905"/>
                </a:moveTo>
                <a:cubicBezTo>
                  <a:pt x="0" y="151684"/>
                  <a:pt x="13148" y="116246"/>
                  <a:pt x="52061" y="107887"/>
                </a:cubicBezTo>
                <a:cubicBezTo>
                  <a:pt x="164010" y="76883"/>
                  <a:pt x="460977" y="8653"/>
                  <a:pt x="639779" y="525"/>
                </a:cubicBezTo>
                <a:cubicBezTo>
                  <a:pt x="682753" y="-8594"/>
                  <a:pt x="674453" y="104059"/>
                  <a:pt x="674453" y="120280"/>
                </a:cubicBezTo>
                <a:cubicBezTo>
                  <a:pt x="672866" y="397501"/>
                  <a:pt x="677968" y="718372"/>
                  <a:pt x="676381" y="995593"/>
                </a:cubicBezTo>
                <a:cubicBezTo>
                  <a:pt x="678227" y="1034614"/>
                  <a:pt x="646317" y="1073505"/>
                  <a:pt x="630096" y="1073505"/>
                </a:cubicBezTo>
                <a:cubicBezTo>
                  <a:pt x="403502" y="1051937"/>
                  <a:pt x="236429" y="1023133"/>
                  <a:pt x="34553" y="999340"/>
                </a:cubicBezTo>
                <a:cubicBezTo>
                  <a:pt x="18332" y="999340"/>
                  <a:pt x="0" y="946734"/>
                  <a:pt x="0" y="930513"/>
                </a:cubicBezTo>
                <a:lnTo>
                  <a:pt x="0" y="167905"/>
                </a:lnTo>
                <a:close/>
              </a:path>
            </a:pathLst>
          </a:custGeom>
          <a:gradFill flip="none" rotWithShape="1">
            <a:gsLst>
              <a:gs pos="18000">
                <a:schemeClr val="accent2">
                  <a:lumMod val="75000"/>
                </a:schemeClr>
              </a:gs>
              <a:gs pos="67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Ranked </a:t>
            </a:r>
            <a:r>
              <a:rPr lang="en-US" altLang="zh-CN" sz="12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200" b="1" kern="0" baseline="30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lang="en-US" altLang="zh-CN" sz="12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place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zh-CN" sz="12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</a:t>
            </a:r>
            <a:r>
              <a:rPr lang="en-US" altLang="zh-CN" sz="1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NAS IDC in 2013</a:t>
            </a:r>
            <a:endParaRPr lang="zh-CN" altLang="en-US" sz="12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5"/>
          <p:cNvSpPr/>
          <p:nvPr>
            <p:custDataLst>
              <p:tags r:id="rId6"/>
            </p:custDataLst>
          </p:nvPr>
        </p:nvSpPr>
        <p:spPr>
          <a:xfrm>
            <a:off x="6595318" y="3487417"/>
            <a:ext cx="3283567" cy="3059127"/>
          </a:xfrm>
          <a:custGeom>
            <a:avLst/>
            <a:gdLst>
              <a:gd name="connsiteX0" fmla="*/ 0 w 690562"/>
              <a:gd name="connsiteY0" fmla="*/ 29370 h 821348"/>
              <a:gd name="connsiteX1" fmla="*/ 29370 w 690562"/>
              <a:gd name="connsiteY1" fmla="*/ 0 h 821348"/>
              <a:gd name="connsiteX2" fmla="*/ 661192 w 690562"/>
              <a:gd name="connsiteY2" fmla="*/ 0 h 821348"/>
              <a:gd name="connsiteX3" fmla="*/ 690562 w 690562"/>
              <a:gd name="connsiteY3" fmla="*/ 29370 h 821348"/>
              <a:gd name="connsiteX4" fmla="*/ 690562 w 690562"/>
              <a:gd name="connsiteY4" fmla="*/ 791978 h 821348"/>
              <a:gd name="connsiteX5" fmla="*/ 661192 w 690562"/>
              <a:gd name="connsiteY5" fmla="*/ 821348 h 821348"/>
              <a:gd name="connsiteX6" fmla="*/ 29370 w 690562"/>
              <a:gd name="connsiteY6" fmla="*/ 821348 h 821348"/>
              <a:gd name="connsiteX7" fmla="*/ 0 w 690562"/>
              <a:gd name="connsiteY7" fmla="*/ 791978 h 821348"/>
              <a:gd name="connsiteX8" fmla="*/ 0 w 690562"/>
              <a:gd name="connsiteY8" fmla="*/ 29370 h 821348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90562 w 690562"/>
              <a:gd name="connsiteY3" fmla="*/ 96045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96045 h 888023"/>
              <a:gd name="connsiteX1" fmla="*/ 29370 w 690562"/>
              <a:gd name="connsiteY1" fmla="*/ 66675 h 888023"/>
              <a:gd name="connsiteX2" fmla="*/ 627855 w 690562"/>
              <a:gd name="connsiteY2" fmla="*/ 0 h 888023"/>
              <a:gd name="connsiteX3" fmla="*/ 669130 w 690562"/>
              <a:gd name="connsiteY3" fmla="*/ 34132 h 888023"/>
              <a:gd name="connsiteX4" fmla="*/ 690562 w 690562"/>
              <a:gd name="connsiteY4" fmla="*/ 858653 h 888023"/>
              <a:gd name="connsiteX5" fmla="*/ 661192 w 690562"/>
              <a:gd name="connsiteY5" fmla="*/ 888023 h 888023"/>
              <a:gd name="connsiteX6" fmla="*/ 29370 w 690562"/>
              <a:gd name="connsiteY6" fmla="*/ 888023 h 888023"/>
              <a:gd name="connsiteX7" fmla="*/ 0 w 690562"/>
              <a:gd name="connsiteY7" fmla="*/ 858653 h 888023"/>
              <a:gd name="connsiteX8" fmla="*/ 0 w 690562"/>
              <a:gd name="connsiteY8" fmla="*/ 96045 h 888023"/>
              <a:gd name="connsiteX0" fmla="*/ 0 w 690562"/>
              <a:gd name="connsiteY0" fmla="*/ 103189 h 895167"/>
              <a:gd name="connsiteX1" fmla="*/ 29370 w 690562"/>
              <a:gd name="connsiteY1" fmla="*/ 73819 h 895167"/>
              <a:gd name="connsiteX2" fmla="*/ 625474 w 690562"/>
              <a:gd name="connsiteY2" fmla="*/ 0 h 895167"/>
              <a:gd name="connsiteX3" fmla="*/ 669130 w 690562"/>
              <a:gd name="connsiteY3" fmla="*/ 41276 h 895167"/>
              <a:gd name="connsiteX4" fmla="*/ 690562 w 690562"/>
              <a:gd name="connsiteY4" fmla="*/ 865797 h 895167"/>
              <a:gd name="connsiteX5" fmla="*/ 661192 w 690562"/>
              <a:gd name="connsiteY5" fmla="*/ 895167 h 895167"/>
              <a:gd name="connsiteX6" fmla="*/ 29370 w 690562"/>
              <a:gd name="connsiteY6" fmla="*/ 895167 h 895167"/>
              <a:gd name="connsiteX7" fmla="*/ 0 w 690562"/>
              <a:gd name="connsiteY7" fmla="*/ 865797 h 895167"/>
              <a:gd name="connsiteX8" fmla="*/ 0 w 690562"/>
              <a:gd name="connsiteY8" fmla="*/ 103189 h 895167"/>
              <a:gd name="connsiteX0" fmla="*/ 0 w 690562"/>
              <a:gd name="connsiteY0" fmla="*/ 103189 h 935648"/>
              <a:gd name="connsiteX1" fmla="*/ 29370 w 690562"/>
              <a:gd name="connsiteY1" fmla="*/ 73819 h 935648"/>
              <a:gd name="connsiteX2" fmla="*/ 625474 w 690562"/>
              <a:gd name="connsiteY2" fmla="*/ 0 h 935648"/>
              <a:gd name="connsiteX3" fmla="*/ 669130 w 690562"/>
              <a:gd name="connsiteY3" fmla="*/ 41276 h 935648"/>
              <a:gd name="connsiteX4" fmla="*/ 690562 w 690562"/>
              <a:gd name="connsiteY4" fmla="*/ 865797 h 935648"/>
              <a:gd name="connsiteX5" fmla="*/ 632617 w 690562"/>
              <a:gd name="connsiteY5" fmla="*/ 935648 h 935648"/>
              <a:gd name="connsiteX6" fmla="*/ 29370 w 690562"/>
              <a:gd name="connsiteY6" fmla="*/ 895167 h 935648"/>
              <a:gd name="connsiteX7" fmla="*/ 0 w 690562"/>
              <a:gd name="connsiteY7" fmla="*/ 865797 h 935648"/>
              <a:gd name="connsiteX8" fmla="*/ 0 w 690562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0081 w 669130"/>
              <a:gd name="connsiteY4" fmla="*/ 870560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9370 w 669130"/>
              <a:gd name="connsiteY6" fmla="*/ 895167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3189 h 935648"/>
              <a:gd name="connsiteX1" fmla="*/ 29370 w 669130"/>
              <a:gd name="connsiteY1" fmla="*/ 73819 h 935648"/>
              <a:gd name="connsiteX2" fmla="*/ 625474 w 669130"/>
              <a:gd name="connsiteY2" fmla="*/ 0 h 935648"/>
              <a:gd name="connsiteX3" fmla="*/ 669130 w 669130"/>
              <a:gd name="connsiteY3" fmla="*/ 41276 h 935648"/>
              <a:gd name="connsiteX4" fmla="*/ 659606 w 669130"/>
              <a:gd name="connsiteY4" fmla="*/ 887228 h 935648"/>
              <a:gd name="connsiteX5" fmla="*/ 632617 w 669130"/>
              <a:gd name="connsiteY5" fmla="*/ 935648 h 935648"/>
              <a:gd name="connsiteX6" fmla="*/ 26989 w 669130"/>
              <a:gd name="connsiteY6" fmla="*/ 902311 h 935648"/>
              <a:gd name="connsiteX7" fmla="*/ 0 w 669130"/>
              <a:gd name="connsiteY7" fmla="*/ 865797 h 935648"/>
              <a:gd name="connsiteX8" fmla="*/ 0 w 669130"/>
              <a:gd name="connsiteY8" fmla="*/ 103189 h 935648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69130"/>
              <a:gd name="connsiteY0" fmla="*/ 100808 h 933267"/>
              <a:gd name="connsiteX1" fmla="*/ 29370 w 669130"/>
              <a:gd name="connsiteY1" fmla="*/ 71438 h 933267"/>
              <a:gd name="connsiteX2" fmla="*/ 625474 w 669130"/>
              <a:gd name="connsiteY2" fmla="*/ 0 h 933267"/>
              <a:gd name="connsiteX3" fmla="*/ 669130 w 669130"/>
              <a:gd name="connsiteY3" fmla="*/ 38895 h 933267"/>
              <a:gd name="connsiteX4" fmla="*/ 659606 w 669130"/>
              <a:gd name="connsiteY4" fmla="*/ 884847 h 933267"/>
              <a:gd name="connsiteX5" fmla="*/ 632617 w 669130"/>
              <a:gd name="connsiteY5" fmla="*/ 933267 h 933267"/>
              <a:gd name="connsiteX6" fmla="*/ 26989 w 669130"/>
              <a:gd name="connsiteY6" fmla="*/ 899930 h 933267"/>
              <a:gd name="connsiteX7" fmla="*/ 0 w 669130"/>
              <a:gd name="connsiteY7" fmla="*/ 863416 h 933267"/>
              <a:gd name="connsiteX8" fmla="*/ 0 w 669130"/>
              <a:gd name="connsiteY8" fmla="*/ 100808 h 933267"/>
              <a:gd name="connsiteX0" fmla="*/ 0 w 659606"/>
              <a:gd name="connsiteY0" fmla="*/ 100808 h 933267"/>
              <a:gd name="connsiteX1" fmla="*/ 29370 w 659606"/>
              <a:gd name="connsiteY1" fmla="*/ 71438 h 933267"/>
              <a:gd name="connsiteX2" fmla="*/ 625474 w 659606"/>
              <a:gd name="connsiteY2" fmla="*/ 0 h 933267"/>
              <a:gd name="connsiteX3" fmla="*/ 650080 w 659606"/>
              <a:gd name="connsiteY3" fmla="*/ 43658 h 933267"/>
              <a:gd name="connsiteX4" fmla="*/ 659606 w 659606"/>
              <a:gd name="connsiteY4" fmla="*/ 884847 h 933267"/>
              <a:gd name="connsiteX5" fmla="*/ 632617 w 659606"/>
              <a:gd name="connsiteY5" fmla="*/ 933267 h 933267"/>
              <a:gd name="connsiteX6" fmla="*/ 26989 w 659606"/>
              <a:gd name="connsiteY6" fmla="*/ 899930 h 933267"/>
              <a:gd name="connsiteX7" fmla="*/ 0 w 659606"/>
              <a:gd name="connsiteY7" fmla="*/ 863416 h 933267"/>
              <a:gd name="connsiteX8" fmla="*/ 0 w 659606"/>
              <a:gd name="connsiteY8" fmla="*/ 100808 h 933267"/>
              <a:gd name="connsiteX0" fmla="*/ 0 w 664368"/>
              <a:gd name="connsiteY0" fmla="*/ 100808 h 933267"/>
              <a:gd name="connsiteX1" fmla="*/ 29370 w 664368"/>
              <a:gd name="connsiteY1" fmla="*/ 71438 h 933267"/>
              <a:gd name="connsiteX2" fmla="*/ 625474 w 664368"/>
              <a:gd name="connsiteY2" fmla="*/ 0 h 933267"/>
              <a:gd name="connsiteX3" fmla="*/ 664368 w 664368"/>
              <a:gd name="connsiteY3" fmla="*/ 53183 h 933267"/>
              <a:gd name="connsiteX4" fmla="*/ 659606 w 664368"/>
              <a:gd name="connsiteY4" fmla="*/ 884847 h 933267"/>
              <a:gd name="connsiteX5" fmla="*/ 632617 w 664368"/>
              <a:gd name="connsiteY5" fmla="*/ 933267 h 933267"/>
              <a:gd name="connsiteX6" fmla="*/ 26989 w 664368"/>
              <a:gd name="connsiteY6" fmla="*/ 899930 h 933267"/>
              <a:gd name="connsiteX7" fmla="*/ 0 w 664368"/>
              <a:gd name="connsiteY7" fmla="*/ 863416 h 933267"/>
              <a:gd name="connsiteX8" fmla="*/ 0 w 664368"/>
              <a:gd name="connsiteY8" fmla="*/ 100808 h 933267"/>
              <a:gd name="connsiteX0" fmla="*/ 0 w 664368"/>
              <a:gd name="connsiteY0" fmla="*/ 102656 h 935115"/>
              <a:gd name="connsiteX1" fmla="*/ 29370 w 664368"/>
              <a:gd name="connsiteY1" fmla="*/ 73286 h 935115"/>
              <a:gd name="connsiteX2" fmla="*/ 625474 w 664368"/>
              <a:gd name="connsiteY2" fmla="*/ 1848 h 935115"/>
              <a:gd name="connsiteX3" fmla="*/ 664368 w 664368"/>
              <a:gd name="connsiteY3" fmla="*/ 55031 h 935115"/>
              <a:gd name="connsiteX4" fmla="*/ 659606 w 664368"/>
              <a:gd name="connsiteY4" fmla="*/ 886695 h 935115"/>
              <a:gd name="connsiteX5" fmla="*/ 632617 w 664368"/>
              <a:gd name="connsiteY5" fmla="*/ 935115 h 935115"/>
              <a:gd name="connsiteX6" fmla="*/ 26989 w 664368"/>
              <a:gd name="connsiteY6" fmla="*/ 901778 h 935115"/>
              <a:gd name="connsiteX7" fmla="*/ 0 w 664368"/>
              <a:gd name="connsiteY7" fmla="*/ 865264 h 935115"/>
              <a:gd name="connsiteX8" fmla="*/ 0 w 664368"/>
              <a:gd name="connsiteY8" fmla="*/ 102656 h 935115"/>
              <a:gd name="connsiteX0" fmla="*/ 0 w 664368"/>
              <a:gd name="connsiteY0" fmla="*/ 113215 h 945674"/>
              <a:gd name="connsiteX1" fmla="*/ 29370 w 664368"/>
              <a:gd name="connsiteY1" fmla="*/ 83845 h 945674"/>
              <a:gd name="connsiteX2" fmla="*/ 619608 w 664368"/>
              <a:gd name="connsiteY2" fmla="*/ 1558 h 945674"/>
              <a:gd name="connsiteX3" fmla="*/ 664368 w 664368"/>
              <a:gd name="connsiteY3" fmla="*/ 65590 h 945674"/>
              <a:gd name="connsiteX4" fmla="*/ 659606 w 664368"/>
              <a:gd name="connsiteY4" fmla="*/ 897254 h 945674"/>
              <a:gd name="connsiteX5" fmla="*/ 632617 w 664368"/>
              <a:gd name="connsiteY5" fmla="*/ 945674 h 945674"/>
              <a:gd name="connsiteX6" fmla="*/ 26989 w 664368"/>
              <a:gd name="connsiteY6" fmla="*/ 912337 h 945674"/>
              <a:gd name="connsiteX7" fmla="*/ 0 w 664368"/>
              <a:gd name="connsiteY7" fmla="*/ 875823 h 945674"/>
              <a:gd name="connsiteX8" fmla="*/ 0 w 664368"/>
              <a:gd name="connsiteY8" fmla="*/ 113215 h 945674"/>
              <a:gd name="connsiteX0" fmla="*/ 0 w 664368"/>
              <a:gd name="connsiteY0" fmla="*/ 113215 h 945674"/>
              <a:gd name="connsiteX1" fmla="*/ 29370 w 664368"/>
              <a:gd name="connsiteY1" fmla="*/ 83845 h 945674"/>
              <a:gd name="connsiteX2" fmla="*/ 619608 w 664368"/>
              <a:gd name="connsiteY2" fmla="*/ 1558 h 945674"/>
              <a:gd name="connsiteX3" fmla="*/ 664368 w 664368"/>
              <a:gd name="connsiteY3" fmla="*/ 65590 h 945674"/>
              <a:gd name="connsiteX4" fmla="*/ 659606 w 664368"/>
              <a:gd name="connsiteY4" fmla="*/ 897254 h 945674"/>
              <a:gd name="connsiteX5" fmla="*/ 632617 w 664368"/>
              <a:gd name="connsiteY5" fmla="*/ 945674 h 945674"/>
              <a:gd name="connsiteX6" fmla="*/ 26989 w 664368"/>
              <a:gd name="connsiteY6" fmla="*/ 912337 h 945674"/>
              <a:gd name="connsiteX7" fmla="*/ 0 w 664368"/>
              <a:gd name="connsiteY7" fmla="*/ 875823 h 945674"/>
              <a:gd name="connsiteX8" fmla="*/ 0 w 664368"/>
              <a:gd name="connsiteY8" fmla="*/ 113215 h 945674"/>
              <a:gd name="connsiteX0" fmla="*/ 0 w 671507"/>
              <a:gd name="connsiteY0" fmla="*/ 113215 h 945674"/>
              <a:gd name="connsiteX1" fmla="*/ 29370 w 671507"/>
              <a:gd name="connsiteY1" fmla="*/ 83845 h 945674"/>
              <a:gd name="connsiteX2" fmla="*/ 619608 w 671507"/>
              <a:gd name="connsiteY2" fmla="*/ 1558 h 945674"/>
              <a:gd name="connsiteX3" fmla="*/ 664368 w 671507"/>
              <a:gd name="connsiteY3" fmla="*/ 65590 h 945674"/>
              <a:gd name="connsiteX4" fmla="*/ 671338 w 671507"/>
              <a:gd name="connsiteY4" fmla="*/ 910815 h 945674"/>
              <a:gd name="connsiteX5" fmla="*/ 632617 w 671507"/>
              <a:gd name="connsiteY5" fmla="*/ 945674 h 945674"/>
              <a:gd name="connsiteX6" fmla="*/ 26989 w 671507"/>
              <a:gd name="connsiteY6" fmla="*/ 912337 h 945674"/>
              <a:gd name="connsiteX7" fmla="*/ 0 w 671507"/>
              <a:gd name="connsiteY7" fmla="*/ 875823 h 945674"/>
              <a:gd name="connsiteX8" fmla="*/ 0 w 671507"/>
              <a:gd name="connsiteY8" fmla="*/ 113215 h 945674"/>
              <a:gd name="connsiteX0" fmla="*/ 0 w 671507"/>
              <a:gd name="connsiteY0" fmla="*/ 113215 h 959234"/>
              <a:gd name="connsiteX1" fmla="*/ 29370 w 671507"/>
              <a:gd name="connsiteY1" fmla="*/ 83845 h 959234"/>
              <a:gd name="connsiteX2" fmla="*/ 619608 w 671507"/>
              <a:gd name="connsiteY2" fmla="*/ 1558 h 959234"/>
              <a:gd name="connsiteX3" fmla="*/ 664368 w 671507"/>
              <a:gd name="connsiteY3" fmla="*/ 65590 h 959234"/>
              <a:gd name="connsiteX4" fmla="*/ 671338 w 671507"/>
              <a:gd name="connsiteY4" fmla="*/ 910815 h 959234"/>
              <a:gd name="connsiteX5" fmla="*/ 632617 w 671507"/>
              <a:gd name="connsiteY5" fmla="*/ 959234 h 959234"/>
              <a:gd name="connsiteX6" fmla="*/ 26989 w 671507"/>
              <a:gd name="connsiteY6" fmla="*/ 912337 h 959234"/>
              <a:gd name="connsiteX7" fmla="*/ 0 w 671507"/>
              <a:gd name="connsiteY7" fmla="*/ 875823 h 959234"/>
              <a:gd name="connsiteX8" fmla="*/ 0 w 671507"/>
              <a:gd name="connsiteY8" fmla="*/ 113215 h 959234"/>
              <a:gd name="connsiteX0" fmla="*/ 0 w 671507"/>
              <a:gd name="connsiteY0" fmla="*/ 113215 h 959234"/>
              <a:gd name="connsiteX1" fmla="*/ 29370 w 671507"/>
              <a:gd name="connsiteY1" fmla="*/ 83845 h 959234"/>
              <a:gd name="connsiteX2" fmla="*/ 619608 w 671507"/>
              <a:gd name="connsiteY2" fmla="*/ 1558 h 959234"/>
              <a:gd name="connsiteX3" fmla="*/ 664368 w 671507"/>
              <a:gd name="connsiteY3" fmla="*/ 65590 h 959234"/>
              <a:gd name="connsiteX4" fmla="*/ 671338 w 671507"/>
              <a:gd name="connsiteY4" fmla="*/ 910815 h 959234"/>
              <a:gd name="connsiteX5" fmla="*/ 632617 w 671507"/>
              <a:gd name="connsiteY5" fmla="*/ 959234 h 959234"/>
              <a:gd name="connsiteX6" fmla="*/ 26989 w 671507"/>
              <a:gd name="connsiteY6" fmla="*/ 912337 h 959234"/>
              <a:gd name="connsiteX7" fmla="*/ 0 w 671507"/>
              <a:gd name="connsiteY7" fmla="*/ 875823 h 959234"/>
              <a:gd name="connsiteX8" fmla="*/ 0 w 671507"/>
              <a:gd name="connsiteY8" fmla="*/ 113215 h 959234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0815 h 988167"/>
              <a:gd name="connsiteX5" fmla="*/ 632617 w 671507"/>
              <a:gd name="connsiteY5" fmla="*/ 988167 h 988167"/>
              <a:gd name="connsiteX6" fmla="*/ 26989 w 671507"/>
              <a:gd name="connsiteY6" fmla="*/ 912337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2337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2337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6788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13215 h 988167"/>
              <a:gd name="connsiteX1" fmla="*/ 29370 w 671507"/>
              <a:gd name="connsiteY1" fmla="*/ 83845 h 988167"/>
              <a:gd name="connsiteX2" fmla="*/ 619608 w 671507"/>
              <a:gd name="connsiteY2" fmla="*/ 1558 h 988167"/>
              <a:gd name="connsiteX3" fmla="*/ 664368 w 671507"/>
              <a:gd name="connsiteY3" fmla="*/ 65590 h 988167"/>
              <a:gd name="connsiteX4" fmla="*/ 671338 w 671507"/>
              <a:gd name="connsiteY4" fmla="*/ 913041 h 988167"/>
              <a:gd name="connsiteX5" fmla="*/ 632617 w 671507"/>
              <a:gd name="connsiteY5" fmla="*/ 988167 h 988167"/>
              <a:gd name="connsiteX6" fmla="*/ 26989 w 671507"/>
              <a:gd name="connsiteY6" fmla="*/ 916788 h 988167"/>
              <a:gd name="connsiteX7" fmla="*/ 0 w 671507"/>
              <a:gd name="connsiteY7" fmla="*/ 875823 h 988167"/>
              <a:gd name="connsiteX8" fmla="*/ 0 w 671507"/>
              <a:gd name="connsiteY8" fmla="*/ 113215 h 988167"/>
              <a:gd name="connsiteX0" fmla="*/ 0 w 671507"/>
              <a:gd name="connsiteY0" fmla="*/ 171007 h 1045959"/>
              <a:gd name="connsiteX1" fmla="*/ 29370 w 671507"/>
              <a:gd name="connsiteY1" fmla="*/ 141637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26989 w 671507"/>
              <a:gd name="connsiteY6" fmla="*/ 974580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45959"/>
              <a:gd name="connsiteX1" fmla="*/ 52061 w 671507"/>
              <a:gd name="connsiteY1" fmla="*/ 110989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26989 w 671507"/>
              <a:gd name="connsiteY6" fmla="*/ 974580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45959"/>
              <a:gd name="connsiteX1" fmla="*/ 52061 w 671507"/>
              <a:gd name="connsiteY1" fmla="*/ 110989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26989 w 671507"/>
              <a:gd name="connsiteY6" fmla="*/ 974580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45959"/>
              <a:gd name="connsiteX1" fmla="*/ 52061 w 671507"/>
              <a:gd name="connsiteY1" fmla="*/ 110989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26989 w 671507"/>
              <a:gd name="connsiteY6" fmla="*/ 974580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45959"/>
              <a:gd name="connsiteX1" fmla="*/ 52061 w 671507"/>
              <a:gd name="connsiteY1" fmla="*/ 110989 h 1045959"/>
              <a:gd name="connsiteX2" fmla="*/ 649864 w 671507"/>
              <a:gd name="connsiteY2" fmla="*/ 840 h 1045959"/>
              <a:gd name="connsiteX3" fmla="*/ 664368 w 671507"/>
              <a:gd name="connsiteY3" fmla="*/ 123382 h 1045959"/>
              <a:gd name="connsiteX4" fmla="*/ 671338 w 671507"/>
              <a:gd name="connsiteY4" fmla="*/ 970833 h 1045959"/>
              <a:gd name="connsiteX5" fmla="*/ 632617 w 671507"/>
              <a:gd name="connsiteY5" fmla="*/ 1045959 h 1045959"/>
              <a:gd name="connsiteX6" fmla="*/ 34553 w 671507"/>
              <a:gd name="connsiteY6" fmla="*/ 1002442 h 1045959"/>
              <a:gd name="connsiteX7" fmla="*/ 0 w 671507"/>
              <a:gd name="connsiteY7" fmla="*/ 933615 h 1045959"/>
              <a:gd name="connsiteX8" fmla="*/ 0 w 671507"/>
              <a:gd name="connsiteY8" fmla="*/ 171007 h 1045959"/>
              <a:gd name="connsiteX0" fmla="*/ 0 w 671507"/>
              <a:gd name="connsiteY0" fmla="*/ 171007 h 1076607"/>
              <a:gd name="connsiteX1" fmla="*/ 52061 w 671507"/>
              <a:gd name="connsiteY1" fmla="*/ 110989 h 1076607"/>
              <a:gd name="connsiteX2" fmla="*/ 649864 w 671507"/>
              <a:gd name="connsiteY2" fmla="*/ 840 h 1076607"/>
              <a:gd name="connsiteX3" fmla="*/ 664368 w 671507"/>
              <a:gd name="connsiteY3" fmla="*/ 123382 h 1076607"/>
              <a:gd name="connsiteX4" fmla="*/ 671338 w 671507"/>
              <a:gd name="connsiteY4" fmla="*/ 970833 h 1076607"/>
              <a:gd name="connsiteX5" fmla="*/ 630096 w 671507"/>
              <a:gd name="connsiteY5" fmla="*/ 1076607 h 1076607"/>
              <a:gd name="connsiteX6" fmla="*/ 34553 w 671507"/>
              <a:gd name="connsiteY6" fmla="*/ 1002442 h 1076607"/>
              <a:gd name="connsiteX7" fmla="*/ 0 w 671507"/>
              <a:gd name="connsiteY7" fmla="*/ 933615 h 1076607"/>
              <a:gd name="connsiteX8" fmla="*/ 0 w 671507"/>
              <a:gd name="connsiteY8" fmla="*/ 171007 h 1076607"/>
              <a:gd name="connsiteX0" fmla="*/ 0 w 676497"/>
              <a:gd name="connsiteY0" fmla="*/ 171007 h 1076607"/>
              <a:gd name="connsiteX1" fmla="*/ 52061 w 676497"/>
              <a:gd name="connsiteY1" fmla="*/ 110989 h 1076607"/>
              <a:gd name="connsiteX2" fmla="*/ 649864 w 676497"/>
              <a:gd name="connsiteY2" fmla="*/ 840 h 1076607"/>
              <a:gd name="connsiteX3" fmla="*/ 664368 w 676497"/>
              <a:gd name="connsiteY3" fmla="*/ 123382 h 1076607"/>
              <a:gd name="connsiteX4" fmla="*/ 676381 w 676497"/>
              <a:gd name="connsiteY4" fmla="*/ 998695 h 1076607"/>
              <a:gd name="connsiteX5" fmla="*/ 630096 w 676497"/>
              <a:gd name="connsiteY5" fmla="*/ 1076607 h 1076607"/>
              <a:gd name="connsiteX6" fmla="*/ 34553 w 676497"/>
              <a:gd name="connsiteY6" fmla="*/ 1002442 h 1076607"/>
              <a:gd name="connsiteX7" fmla="*/ 0 w 676497"/>
              <a:gd name="connsiteY7" fmla="*/ 933615 h 1076607"/>
              <a:gd name="connsiteX8" fmla="*/ 0 w 676497"/>
              <a:gd name="connsiteY8" fmla="*/ 171007 h 1076607"/>
              <a:gd name="connsiteX0" fmla="*/ 0 w 676497"/>
              <a:gd name="connsiteY0" fmla="*/ 171007 h 1076607"/>
              <a:gd name="connsiteX1" fmla="*/ 52061 w 676497"/>
              <a:gd name="connsiteY1" fmla="*/ 110989 h 1076607"/>
              <a:gd name="connsiteX2" fmla="*/ 649864 w 676497"/>
              <a:gd name="connsiteY2" fmla="*/ 840 h 1076607"/>
              <a:gd name="connsiteX3" fmla="*/ 664368 w 676497"/>
              <a:gd name="connsiteY3" fmla="*/ 123382 h 1076607"/>
              <a:gd name="connsiteX4" fmla="*/ 676381 w 676497"/>
              <a:gd name="connsiteY4" fmla="*/ 998695 h 1076607"/>
              <a:gd name="connsiteX5" fmla="*/ 630096 w 676497"/>
              <a:gd name="connsiteY5" fmla="*/ 1076607 h 1076607"/>
              <a:gd name="connsiteX6" fmla="*/ 34553 w 676497"/>
              <a:gd name="connsiteY6" fmla="*/ 1002442 h 1076607"/>
              <a:gd name="connsiteX7" fmla="*/ 0 w 676497"/>
              <a:gd name="connsiteY7" fmla="*/ 933615 h 1076607"/>
              <a:gd name="connsiteX8" fmla="*/ 0 w 676497"/>
              <a:gd name="connsiteY8" fmla="*/ 171007 h 1076607"/>
              <a:gd name="connsiteX0" fmla="*/ 0 w 676691"/>
              <a:gd name="connsiteY0" fmla="*/ 171007 h 1076607"/>
              <a:gd name="connsiteX1" fmla="*/ 52061 w 676691"/>
              <a:gd name="connsiteY1" fmla="*/ 110989 h 1076607"/>
              <a:gd name="connsiteX2" fmla="*/ 649864 w 676691"/>
              <a:gd name="connsiteY2" fmla="*/ 840 h 1076607"/>
              <a:gd name="connsiteX3" fmla="*/ 674453 w 676691"/>
              <a:gd name="connsiteY3" fmla="*/ 123382 h 1076607"/>
              <a:gd name="connsiteX4" fmla="*/ 676381 w 676691"/>
              <a:gd name="connsiteY4" fmla="*/ 998695 h 1076607"/>
              <a:gd name="connsiteX5" fmla="*/ 630096 w 676691"/>
              <a:gd name="connsiteY5" fmla="*/ 1076607 h 1076607"/>
              <a:gd name="connsiteX6" fmla="*/ 34553 w 676691"/>
              <a:gd name="connsiteY6" fmla="*/ 1002442 h 1076607"/>
              <a:gd name="connsiteX7" fmla="*/ 0 w 676691"/>
              <a:gd name="connsiteY7" fmla="*/ 933615 h 1076607"/>
              <a:gd name="connsiteX8" fmla="*/ 0 w 676691"/>
              <a:gd name="connsiteY8" fmla="*/ 171007 h 1076607"/>
              <a:gd name="connsiteX0" fmla="*/ 0 w 676691"/>
              <a:gd name="connsiteY0" fmla="*/ 168240 h 1073840"/>
              <a:gd name="connsiteX1" fmla="*/ 52061 w 676691"/>
              <a:gd name="connsiteY1" fmla="*/ 108222 h 1073840"/>
              <a:gd name="connsiteX2" fmla="*/ 639779 w 676691"/>
              <a:gd name="connsiteY2" fmla="*/ 860 h 1073840"/>
              <a:gd name="connsiteX3" fmla="*/ 674453 w 676691"/>
              <a:gd name="connsiteY3" fmla="*/ 120615 h 1073840"/>
              <a:gd name="connsiteX4" fmla="*/ 676381 w 676691"/>
              <a:gd name="connsiteY4" fmla="*/ 995928 h 1073840"/>
              <a:gd name="connsiteX5" fmla="*/ 630096 w 676691"/>
              <a:gd name="connsiteY5" fmla="*/ 1073840 h 1073840"/>
              <a:gd name="connsiteX6" fmla="*/ 34553 w 676691"/>
              <a:gd name="connsiteY6" fmla="*/ 999675 h 1073840"/>
              <a:gd name="connsiteX7" fmla="*/ 0 w 676691"/>
              <a:gd name="connsiteY7" fmla="*/ 930848 h 1073840"/>
              <a:gd name="connsiteX8" fmla="*/ 0 w 676691"/>
              <a:gd name="connsiteY8" fmla="*/ 168240 h 1073840"/>
              <a:gd name="connsiteX0" fmla="*/ 0 w 676691"/>
              <a:gd name="connsiteY0" fmla="*/ 168240 h 1073840"/>
              <a:gd name="connsiteX1" fmla="*/ 52061 w 676691"/>
              <a:gd name="connsiteY1" fmla="*/ 108222 h 1073840"/>
              <a:gd name="connsiteX2" fmla="*/ 639779 w 676691"/>
              <a:gd name="connsiteY2" fmla="*/ 860 h 1073840"/>
              <a:gd name="connsiteX3" fmla="*/ 674453 w 676691"/>
              <a:gd name="connsiteY3" fmla="*/ 120615 h 1073840"/>
              <a:gd name="connsiteX4" fmla="*/ 676381 w 676691"/>
              <a:gd name="connsiteY4" fmla="*/ 995928 h 1073840"/>
              <a:gd name="connsiteX5" fmla="*/ 630096 w 676691"/>
              <a:gd name="connsiteY5" fmla="*/ 1073840 h 1073840"/>
              <a:gd name="connsiteX6" fmla="*/ 34553 w 676691"/>
              <a:gd name="connsiteY6" fmla="*/ 999675 h 1073840"/>
              <a:gd name="connsiteX7" fmla="*/ 0 w 676691"/>
              <a:gd name="connsiteY7" fmla="*/ 930848 h 1073840"/>
              <a:gd name="connsiteX8" fmla="*/ 0 w 676691"/>
              <a:gd name="connsiteY8" fmla="*/ 168240 h 1073840"/>
              <a:gd name="connsiteX0" fmla="*/ 0 w 676691"/>
              <a:gd name="connsiteY0" fmla="*/ 168240 h 1073840"/>
              <a:gd name="connsiteX1" fmla="*/ 52061 w 676691"/>
              <a:gd name="connsiteY1" fmla="*/ 108222 h 1073840"/>
              <a:gd name="connsiteX2" fmla="*/ 639779 w 676691"/>
              <a:gd name="connsiteY2" fmla="*/ 860 h 1073840"/>
              <a:gd name="connsiteX3" fmla="*/ 674453 w 676691"/>
              <a:gd name="connsiteY3" fmla="*/ 120615 h 1073840"/>
              <a:gd name="connsiteX4" fmla="*/ 676381 w 676691"/>
              <a:gd name="connsiteY4" fmla="*/ 995928 h 1073840"/>
              <a:gd name="connsiteX5" fmla="*/ 630096 w 676691"/>
              <a:gd name="connsiteY5" fmla="*/ 1073840 h 1073840"/>
              <a:gd name="connsiteX6" fmla="*/ 34553 w 676691"/>
              <a:gd name="connsiteY6" fmla="*/ 999675 h 1073840"/>
              <a:gd name="connsiteX7" fmla="*/ 0 w 676691"/>
              <a:gd name="connsiteY7" fmla="*/ 930848 h 1073840"/>
              <a:gd name="connsiteX8" fmla="*/ 0 w 676691"/>
              <a:gd name="connsiteY8" fmla="*/ 168240 h 1073840"/>
              <a:gd name="connsiteX0" fmla="*/ 0 w 676691"/>
              <a:gd name="connsiteY0" fmla="*/ 167905 h 1073505"/>
              <a:gd name="connsiteX1" fmla="*/ 52061 w 676691"/>
              <a:gd name="connsiteY1" fmla="*/ 107887 h 1073505"/>
              <a:gd name="connsiteX2" fmla="*/ 639779 w 676691"/>
              <a:gd name="connsiteY2" fmla="*/ 525 h 1073505"/>
              <a:gd name="connsiteX3" fmla="*/ 674453 w 676691"/>
              <a:gd name="connsiteY3" fmla="*/ 120280 h 1073505"/>
              <a:gd name="connsiteX4" fmla="*/ 676381 w 676691"/>
              <a:gd name="connsiteY4" fmla="*/ 995593 h 1073505"/>
              <a:gd name="connsiteX5" fmla="*/ 630096 w 676691"/>
              <a:gd name="connsiteY5" fmla="*/ 1073505 h 1073505"/>
              <a:gd name="connsiteX6" fmla="*/ 34553 w 676691"/>
              <a:gd name="connsiteY6" fmla="*/ 999340 h 1073505"/>
              <a:gd name="connsiteX7" fmla="*/ 0 w 676691"/>
              <a:gd name="connsiteY7" fmla="*/ 930513 h 1073505"/>
              <a:gd name="connsiteX8" fmla="*/ 0 w 676691"/>
              <a:gd name="connsiteY8" fmla="*/ 167905 h 1073505"/>
              <a:gd name="connsiteX0" fmla="*/ 0 w 676691"/>
              <a:gd name="connsiteY0" fmla="*/ 167905 h 1073505"/>
              <a:gd name="connsiteX1" fmla="*/ 46173 w 676691"/>
              <a:gd name="connsiteY1" fmla="*/ 97258 h 1073505"/>
              <a:gd name="connsiteX2" fmla="*/ 639779 w 676691"/>
              <a:gd name="connsiteY2" fmla="*/ 525 h 1073505"/>
              <a:gd name="connsiteX3" fmla="*/ 674453 w 676691"/>
              <a:gd name="connsiteY3" fmla="*/ 120280 h 1073505"/>
              <a:gd name="connsiteX4" fmla="*/ 676381 w 676691"/>
              <a:gd name="connsiteY4" fmla="*/ 995593 h 1073505"/>
              <a:gd name="connsiteX5" fmla="*/ 630096 w 676691"/>
              <a:gd name="connsiteY5" fmla="*/ 1073505 h 1073505"/>
              <a:gd name="connsiteX6" fmla="*/ 34553 w 676691"/>
              <a:gd name="connsiteY6" fmla="*/ 999340 h 1073505"/>
              <a:gd name="connsiteX7" fmla="*/ 0 w 676691"/>
              <a:gd name="connsiteY7" fmla="*/ 930513 h 1073505"/>
              <a:gd name="connsiteX8" fmla="*/ 0 w 676691"/>
              <a:gd name="connsiteY8" fmla="*/ 167905 h 1073505"/>
              <a:gd name="connsiteX0" fmla="*/ 0 w 676691"/>
              <a:gd name="connsiteY0" fmla="*/ 167905 h 1073505"/>
              <a:gd name="connsiteX1" fmla="*/ 46173 w 676691"/>
              <a:gd name="connsiteY1" fmla="*/ 97258 h 1073505"/>
              <a:gd name="connsiteX2" fmla="*/ 639779 w 676691"/>
              <a:gd name="connsiteY2" fmla="*/ 525 h 1073505"/>
              <a:gd name="connsiteX3" fmla="*/ 674453 w 676691"/>
              <a:gd name="connsiteY3" fmla="*/ 120280 h 1073505"/>
              <a:gd name="connsiteX4" fmla="*/ 676381 w 676691"/>
              <a:gd name="connsiteY4" fmla="*/ 995593 h 1073505"/>
              <a:gd name="connsiteX5" fmla="*/ 630096 w 676691"/>
              <a:gd name="connsiteY5" fmla="*/ 1073505 h 1073505"/>
              <a:gd name="connsiteX6" fmla="*/ 34553 w 676691"/>
              <a:gd name="connsiteY6" fmla="*/ 999340 h 1073505"/>
              <a:gd name="connsiteX7" fmla="*/ 0 w 676691"/>
              <a:gd name="connsiteY7" fmla="*/ 930513 h 1073505"/>
              <a:gd name="connsiteX8" fmla="*/ 0 w 676691"/>
              <a:gd name="connsiteY8" fmla="*/ 167905 h 107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6691" h="1073505">
                <a:moveTo>
                  <a:pt x="0" y="167905"/>
                </a:moveTo>
                <a:cubicBezTo>
                  <a:pt x="0" y="151684"/>
                  <a:pt x="7260" y="105617"/>
                  <a:pt x="46173" y="97258"/>
                </a:cubicBezTo>
                <a:cubicBezTo>
                  <a:pt x="162047" y="83969"/>
                  <a:pt x="460977" y="8653"/>
                  <a:pt x="639779" y="525"/>
                </a:cubicBezTo>
                <a:cubicBezTo>
                  <a:pt x="682753" y="-8594"/>
                  <a:pt x="674453" y="104059"/>
                  <a:pt x="674453" y="120280"/>
                </a:cubicBezTo>
                <a:cubicBezTo>
                  <a:pt x="672866" y="397501"/>
                  <a:pt x="677968" y="718372"/>
                  <a:pt x="676381" y="995593"/>
                </a:cubicBezTo>
                <a:cubicBezTo>
                  <a:pt x="678227" y="1034614"/>
                  <a:pt x="646317" y="1073505"/>
                  <a:pt x="630096" y="1073505"/>
                </a:cubicBezTo>
                <a:cubicBezTo>
                  <a:pt x="403502" y="1051937"/>
                  <a:pt x="236429" y="1023133"/>
                  <a:pt x="34553" y="999340"/>
                </a:cubicBezTo>
                <a:cubicBezTo>
                  <a:pt x="18332" y="999340"/>
                  <a:pt x="0" y="946734"/>
                  <a:pt x="0" y="930513"/>
                </a:cubicBezTo>
                <a:lnTo>
                  <a:pt x="0" y="16790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27000">
                <a:schemeClr val="accent1">
                  <a:lumMod val="75000"/>
                </a:schemeClr>
              </a:gs>
              <a:gs pos="6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1100+ </a:t>
            </a:r>
            <a:r>
              <a:rPr lang="en-US" altLang="zh-CN" sz="16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successful user applications, </a:t>
            </a:r>
            <a:r>
              <a:rPr lang="en-US" altLang="zh-CN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260+</a:t>
            </a:r>
            <a:r>
              <a:rPr lang="en-US" altLang="zh-CN" sz="1600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PB 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zh-CN" sz="1600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cumulative sales volume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zh-CN" sz="16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sz="1600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 2015</a:t>
            </a:r>
            <a:endParaRPr lang="en-US" altLang="zh-CN" sz="16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39" y="892908"/>
            <a:ext cx="2032013" cy="2876763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9" y="892908"/>
            <a:ext cx="2040243" cy="2883531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8200644" cy="571483"/>
          </a:xfrm>
        </p:spPr>
        <p:txBody>
          <a:bodyPr/>
          <a:lstStyle/>
          <a:p>
            <a:r>
              <a:rPr lang="en-US" altLang="zh-CN" smtClean="0"/>
              <a:t>Market Position of </a:t>
            </a:r>
            <a:r>
              <a:rPr lang="en-US" altLang="zh-CN" dirty="0" err="1" smtClean="0"/>
              <a:t>ParaStor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Storage System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567" y="885707"/>
            <a:ext cx="4057355" cy="299496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5115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46914E-6 L 0.61737 2.46914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0.49357 -4.81481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09877E-6 L 0.37222 -2.09877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1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8632692" cy="571483"/>
          </a:xfrm>
        </p:spPr>
        <p:txBody>
          <a:bodyPr/>
          <a:lstStyle/>
          <a:p>
            <a:r>
              <a:rPr lang="en-US" altLang="zh-CN" sz="2400" dirty="0"/>
              <a:t>Appendix </a:t>
            </a:r>
            <a:r>
              <a:rPr lang="en-US" altLang="zh-CN" sz="2400" dirty="0" smtClean="0"/>
              <a:t>2-Major </a:t>
            </a:r>
            <a:r>
              <a:rPr lang="en-US" altLang="zh-CN" sz="2400" dirty="0"/>
              <a:t>Manufacturer Competitive </a:t>
            </a:r>
            <a:r>
              <a:rPr lang="en-US" altLang="zh-CN" sz="2400" dirty="0" smtClean="0"/>
              <a:t>Power 1</a:t>
            </a:r>
            <a:endParaRPr lang="zh-CN" altLang="en-US" sz="24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942048"/>
              </p:ext>
            </p:extLst>
          </p:nvPr>
        </p:nvGraphicFramePr>
        <p:xfrm>
          <a:off x="438150" y="990599"/>
          <a:ext cx="11106149" cy="497912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346991"/>
                <a:gridCol w="3037810"/>
                <a:gridCol w="2860674"/>
                <a:gridCol w="2860674"/>
              </a:tblGrid>
              <a:tr h="408182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Sugon</a:t>
                      </a:r>
                      <a:r>
                        <a:rPr lang="en-US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Parastor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Huawei</a:t>
                      </a:r>
                      <a:r>
                        <a:rPr lang="en-US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OceanStor</a:t>
                      </a:r>
                      <a:r>
                        <a:rPr lang="en-US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EMC </a:t>
                      </a:r>
                      <a:r>
                        <a:rPr lang="en-US" sz="1800" u="none" strike="noStrike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Isilon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</a:tr>
              <a:tr h="40818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System</a:t>
                      </a:r>
                      <a:r>
                        <a:rPr lang="en-US" altLang="zh-CN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Architecture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Asymmetric</a:t>
                      </a:r>
                      <a:r>
                        <a:rPr lang="en-US" altLang="zh-CN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Symmetric</a:t>
                      </a:r>
                      <a:r>
                        <a:rPr lang="en-US" altLang="zh-CN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Symmetric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</a:tr>
              <a:tr h="80745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Expandability 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4096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data nodes maximum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288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data nodes maximum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144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data nodes maximum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</a:tr>
              <a:tr h="80745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Node Configuration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2U24/4U36/4U36/5U86</a:t>
                      </a:r>
                      <a:endParaRPr lang="zh-CN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2U25/4U36/4U36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2U12/4U24/4U36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</a:tr>
              <a:tr h="61673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Access Mode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POSIX/NFS/CIFS/HDFS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NFS/CIFS/HDFS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NFS/CIFS/HDFS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</a:tr>
              <a:tr h="40818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Protection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Mode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N+M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N+M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N+M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</a:tr>
              <a:tr h="11129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Advanced Mode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archiving,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u="none" strike="noStrike" baseline="0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Oos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automatic power control, hierarchical storage, directory quota, remote duplication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Hierarchical storage, directory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quota, remote duplication, snapshot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Hierarchical storage, directory</a:t>
                      </a:r>
                      <a:r>
                        <a:rPr lang="en-US" altLang="zh-CN" sz="1800" u="none" strike="noStrike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quota, remote duplication, snapshot, data reduplication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4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064058"/>
              </p:ext>
            </p:extLst>
          </p:nvPr>
        </p:nvGraphicFramePr>
        <p:xfrm>
          <a:off x="263352" y="1340768"/>
          <a:ext cx="11737305" cy="4875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175"/>
                <a:gridCol w="3134765"/>
                <a:gridCol w="6837365"/>
              </a:tblGrid>
              <a:tr h="260051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type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File systems 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Advantages of </a:t>
                      </a:r>
                      <a:r>
                        <a:rPr lang="en-US" altLang="zh-CN" sz="14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ParaStor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</a:tr>
              <a:tr h="788953">
                <a:tc>
                  <a:txBody>
                    <a:bodyPr/>
                    <a:lstStyle/>
                    <a:p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Open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source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HDFS,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Lustre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Ceph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4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MooseFS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Gluster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etc.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Complete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independently developed software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Hardware and software integration, dynamic and flexible configuration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Performance optimization can be done for different hardware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</a:tr>
              <a:tr h="788953">
                <a:tc rowSpan="5">
                  <a:txBody>
                    <a:bodyPr/>
                    <a:lstStyle/>
                    <a:p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Commercial</a:t>
                      </a: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EMC Islion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Similar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specification, price advantage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Advantages in high performance computing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programs and performance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Better industry coverage, diverse large-scale cases </a:t>
                      </a:r>
                      <a:endParaRPr lang="zh-CN" altLang="zh-CN" sz="1400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42" marR="91442"/>
                </a:tc>
              </a:tr>
              <a:tr h="5851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IBM GPFS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Supports node failure, more</a:t>
                      </a:r>
                      <a:r>
                        <a:rPr lang="en-US" altLang="zh-CN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reliable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Distributed</a:t>
                      </a:r>
                      <a:r>
                        <a:rPr lang="en-US" altLang="zh-CN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metadata, better performance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Hardware cost advantages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</a:tr>
              <a:tr h="7889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华为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N9000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Separate</a:t>
                      </a:r>
                      <a:r>
                        <a:rPr lang="en-US" altLang="zh-CN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architecture for metadata and data, more advanced metadata performance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More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advantages in high performance computing projects and performance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</a:tr>
              <a:tr h="5851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蓝鲸 </a:t>
                      </a:r>
                      <a:r>
                        <a:rPr lang="en-US" altLang="zh-CN" sz="1400" dirty="0" err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BWStor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Supports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node failure, high reliability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orts hierarchical storage, quota, WORM and other advanced features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</a:tr>
              <a:tr h="6651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LoongStor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Integration of software</a:t>
                      </a:r>
                      <a:r>
                        <a:rPr lang="en-US" altLang="zh-CN" sz="14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and hardware, overall cost advantages</a:t>
                      </a:r>
                      <a:endParaRPr lang="en-US" altLang="zh-CN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Higher data redundancy, more reliable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p"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Supports cluster NAS</a:t>
                      </a:r>
                    </a:p>
                  </a:txBody>
                  <a:tcPr marL="91442" marR="91442"/>
                </a:tc>
              </a:tr>
            </a:tbl>
          </a:graphicData>
        </a:graphic>
      </p:graphicFrame>
      <p:sp>
        <p:nvSpPr>
          <p:cNvPr id="4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8560684" cy="571483"/>
          </a:xfrm>
        </p:spPr>
        <p:txBody>
          <a:bodyPr/>
          <a:lstStyle/>
          <a:p>
            <a:r>
              <a:rPr lang="en-US" altLang="zh-CN" sz="2400" dirty="0" smtClean="0"/>
              <a:t>Appendix 3-Major Manufacturer Competitive Power 2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943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8416668" cy="571483"/>
          </a:xfrm>
        </p:spPr>
        <p:txBody>
          <a:bodyPr/>
          <a:lstStyle/>
          <a:p>
            <a:r>
              <a:rPr lang="en-US" altLang="zh-CN" sz="2400" dirty="0" smtClean="0"/>
              <a:t>Appendix 4 – Financial Note Market</a:t>
            </a:r>
            <a:endParaRPr lang="zh-CN" altLang="en-US" sz="2400" dirty="0"/>
          </a:p>
        </p:txBody>
      </p:sp>
      <p:sp>
        <p:nvSpPr>
          <p:cNvPr id="3" name="内容占位符 1"/>
          <p:cNvSpPr txBox="1">
            <a:spLocks/>
          </p:cNvSpPr>
          <p:nvPr/>
        </p:nvSpPr>
        <p:spPr>
          <a:xfrm>
            <a:off x="1314451" y="1212850"/>
            <a:ext cx="8208963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Market size: take agricultural credit as an example, market size of 28 million</a:t>
            </a:r>
          </a:p>
          <a:p>
            <a:pPr>
              <a:buFont typeface="Wingdings" panose="05000000000000000000" pitchFamily="2" charset="2"/>
              <a:buChar char="p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Integrators</a:t>
            </a: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：银之杰、中科金财、上海捷奥，信雅达，江苏尚博、鑫万佳</a:t>
            </a:r>
          </a:p>
          <a:p>
            <a:pPr>
              <a:buFont typeface="Wingdings" panose="05000000000000000000" pitchFamily="2" charset="2"/>
              <a:buChar char="p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Customer group</a:t>
            </a: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banking, insurance, social security industries</a:t>
            </a:r>
            <a:endParaRPr kumimoji="1" lang="zh-CN" altLang="en-US" sz="18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Big client distribution</a:t>
            </a: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City commercial banks, </a:t>
            </a: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城商行</a:t>
            </a: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agricultural credit, foreign banks, joint-stock firms</a:t>
            </a:r>
          </a:p>
          <a:p>
            <a:pPr>
              <a:buFont typeface="Wingdings" panose="05000000000000000000" pitchFamily="2" charset="2"/>
              <a:buChar char="p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Procurement model:</a:t>
            </a:r>
            <a:endParaRPr kumimoji="1" lang="zh-CN" altLang="en-US" sz="18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Provincial shortlisted test, independent bidding in cities</a:t>
            </a:r>
            <a:endParaRPr kumimoji="1" lang="en-US" altLang="zh-CN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Centralized purchase for provinces, distribute to cities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Storage usage pattern</a:t>
            </a:r>
            <a:r>
              <a:rPr kumimoji="1" lang="en-US" altLang="zh-CN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kumimoji="1" lang="en-US" altLang="zh-CN" sz="18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Centralization for provincial banks</a:t>
            </a:r>
            <a:endParaRPr kumimoji="1" lang="zh-CN" altLang="en-US" sz="18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Decentralized deployment in cities and countries</a:t>
            </a:r>
            <a:endParaRPr kumimoji="1" lang="zh-CN" altLang="en-US" sz="18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Competitors and products</a:t>
            </a: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EMC</a:t>
            </a: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1800" dirty="0" err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centera</a:t>
            </a:r>
            <a:endParaRPr kumimoji="1" lang="zh-CN" altLang="en-US" sz="18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夏尔科技：</a:t>
            </a:r>
            <a:r>
              <a:rPr kumimoji="1" lang="en-US" altLang="zh-CN" sz="1800" dirty="0" err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iCas</a:t>
            </a:r>
            <a:endParaRPr kumimoji="1" lang="zh-CN" altLang="en-US" sz="18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Huawei</a:t>
            </a: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none</a:t>
            </a: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（使用</a:t>
            </a:r>
            <a:r>
              <a:rPr kumimoji="1" lang="en-US" altLang="zh-CN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SAN</a:t>
            </a:r>
            <a:r>
              <a:rPr kumimoji="1" lang="zh-CN" altLang="en-US" sz="18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存储与信雅达捆绑）</a:t>
            </a:r>
          </a:p>
          <a:p>
            <a:endParaRPr kumimoji="1" lang="zh-CN" altLang="en-US" sz="18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云形 3"/>
          <p:cNvSpPr/>
          <p:nvPr/>
        </p:nvSpPr>
        <p:spPr>
          <a:xfrm>
            <a:off x="7723214" y="4581128"/>
            <a:ext cx="3600400" cy="14401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Market advantages for 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ParaStor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binode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storage system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31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271620" y="260648"/>
            <a:ext cx="9568796" cy="571483"/>
          </a:xfrm>
        </p:spPr>
        <p:txBody>
          <a:bodyPr/>
          <a:lstStyle/>
          <a:p>
            <a:r>
              <a:rPr lang="en-US" altLang="zh-CN" sz="2400" dirty="0" smtClean="0"/>
              <a:t>Appendix 5- Configuration Direction for Common Scenarios</a:t>
            </a:r>
            <a:endParaRPr lang="zh-CN" altLang="en-US" sz="2400" dirty="0"/>
          </a:p>
        </p:txBody>
      </p:sp>
      <p:sp>
        <p:nvSpPr>
          <p:cNvPr id="12" name="MH_Other_1"/>
          <p:cNvSpPr/>
          <p:nvPr>
            <p:custDataLst>
              <p:tags r:id="rId1"/>
            </p:custDataLst>
          </p:nvPr>
        </p:nvSpPr>
        <p:spPr>
          <a:xfrm>
            <a:off x="1859310" y="1674143"/>
            <a:ext cx="704850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MH_Other_2"/>
          <p:cNvSpPr/>
          <p:nvPr>
            <p:custDataLst>
              <p:tags r:id="rId2"/>
            </p:custDataLst>
          </p:nvPr>
        </p:nvSpPr>
        <p:spPr>
          <a:xfrm>
            <a:off x="1724372" y="1534443"/>
            <a:ext cx="974725" cy="1009650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83247" y="1340768"/>
            <a:ext cx="56610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 Computing and Virtualization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MH_Text_1"/>
          <p:cNvSpPr txBox="1"/>
          <p:nvPr>
            <p:custDataLst>
              <p:tags r:id="rId4"/>
            </p:custDataLst>
          </p:nvPr>
        </p:nvSpPr>
        <p:spPr>
          <a:xfrm>
            <a:off x="2883247" y="1891630"/>
            <a:ext cx="5661025" cy="88582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 marL="285750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Classification storage, SSD/10K SAS storage virtual machine image file; SATA storage user data</a:t>
            </a:r>
          </a:p>
          <a:p>
            <a:pPr marL="285750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Recommend double copy as data redundancy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MH_Other_3"/>
          <p:cNvSpPr/>
          <p:nvPr>
            <p:custDataLst>
              <p:tags r:id="rId5"/>
            </p:custDataLst>
          </p:nvPr>
        </p:nvSpPr>
        <p:spPr>
          <a:xfrm>
            <a:off x="1859310" y="3145755"/>
            <a:ext cx="704850" cy="730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MH_Other_4"/>
          <p:cNvSpPr/>
          <p:nvPr>
            <p:custDataLst>
              <p:tags r:id="rId6"/>
            </p:custDataLst>
          </p:nvPr>
        </p:nvSpPr>
        <p:spPr>
          <a:xfrm>
            <a:off x="1724372" y="3006055"/>
            <a:ext cx="974725" cy="1009650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MH_SubTitle_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83247" y="2812380"/>
            <a:ext cx="56610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Video Surveillance</a:t>
            </a:r>
            <a:endParaRPr lang="zh-CN" altLang="en-US" sz="2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MH_Text_2"/>
          <p:cNvSpPr txBox="1"/>
          <p:nvPr>
            <p:custDataLst>
              <p:tags r:id="rId8"/>
            </p:custDataLst>
          </p:nvPr>
        </p:nvSpPr>
        <p:spPr>
          <a:xfrm>
            <a:off x="2883247" y="3363243"/>
            <a:ext cx="5661025" cy="885825"/>
          </a:xfrm>
          <a:prstGeom prst="rect">
            <a:avLst/>
          </a:prstGeom>
          <a:noFill/>
        </p:spPr>
        <p:txBody>
          <a:bodyPr lIns="0" tIns="0" rIns="0" bIns="0">
            <a:normAutofit fontScale="85000" lnSpcReduction="20000"/>
          </a:bodyPr>
          <a:lstStyle/>
          <a:p>
            <a:pPr marL="285750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Ostor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Node should have memory of at least 128GB</a:t>
            </a:r>
          </a:p>
          <a:p>
            <a:pPr marL="285750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Recommend using 4U36, 6T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disks, do not recommend using monitor disks </a:t>
            </a:r>
          </a:p>
          <a:p>
            <a:pPr marL="285750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Consider using 5U86 for projects larger than 5PB</a:t>
            </a:r>
          </a:p>
        </p:txBody>
      </p:sp>
      <p:sp>
        <p:nvSpPr>
          <p:cNvPr id="20" name="MH_Other_5"/>
          <p:cNvSpPr/>
          <p:nvPr>
            <p:custDataLst>
              <p:tags r:id="rId9"/>
            </p:custDataLst>
          </p:nvPr>
        </p:nvSpPr>
        <p:spPr>
          <a:xfrm>
            <a:off x="1859310" y="4617368"/>
            <a:ext cx="704850" cy="730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MH_Other_6"/>
          <p:cNvSpPr/>
          <p:nvPr>
            <p:custDataLst>
              <p:tags r:id="rId10"/>
            </p:custDataLst>
          </p:nvPr>
        </p:nvSpPr>
        <p:spPr>
          <a:xfrm>
            <a:off x="1724372" y="4477668"/>
            <a:ext cx="974725" cy="1008062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MH_SubTitle_3"/>
          <p:cNvSpPr txBox="1"/>
          <p:nvPr>
            <p:custDataLst>
              <p:tags r:id="rId11"/>
            </p:custDataLst>
          </p:nvPr>
        </p:nvSpPr>
        <p:spPr>
          <a:xfrm>
            <a:off x="2883247" y="4283993"/>
            <a:ext cx="5661025" cy="493712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Satellite Remote Sensing</a:t>
            </a:r>
            <a:endParaRPr lang="zh-CN" altLang="en-US" sz="20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MH_Text_3"/>
          <p:cNvSpPr txBox="1"/>
          <p:nvPr>
            <p:custDataLst>
              <p:tags r:id="rId12"/>
            </p:custDataLst>
          </p:nvPr>
        </p:nvSpPr>
        <p:spPr>
          <a:xfrm>
            <a:off x="2883247" y="4833268"/>
            <a:ext cx="5661025" cy="887412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 marL="285750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Configure at least 128GB for the memory of </a:t>
            </a:r>
            <a:r>
              <a:rPr lang="en-US" altLang="zh-CN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Ostor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Node</a:t>
            </a:r>
          </a:p>
          <a:p>
            <a:pPr marL="285750" indent="-2857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Recommend 5U86 for massive offline storage system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6575" y="1799109"/>
            <a:ext cx="504516" cy="53142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33179" y="3279806"/>
            <a:ext cx="557110" cy="46214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3503" y="4729683"/>
            <a:ext cx="455155" cy="5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3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6832492" cy="571483"/>
          </a:xfrm>
        </p:spPr>
        <p:txBody>
          <a:bodyPr/>
          <a:lstStyle/>
          <a:p>
            <a:r>
              <a:rPr lang="en-US" altLang="zh-CN" sz="2400" dirty="0" smtClean="0"/>
              <a:t>Appendix 6 – System Configuration Guide</a:t>
            </a:r>
            <a:endParaRPr lang="zh-CN" altLang="en-US" sz="2400" dirty="0"/>
          </a:p>
        </p:txBody>
      </p:sp>
      <p:sp>
        <p:nvSpPr>
          <p:cNvPr id="3" name="MH_Other_1"/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737524" y="1786276"/>
            <a:ext cx="1709341" cy="267428"/>
          </a:xfrm>
          <a:custGeom>
            <a:avLst/>
            <a:gdLst>
              <a:gd name="T0" fmla="*/ 1270 w 1120"/>
              <a:gd name="T1" fmla="*/ 190 h 252"/>
              <a:gd name="T2" fmla="*/ 1265 w 1120"/>
              <a:gd name="T3" fmla="*/ 188 h 252"/>
              <a:gd name="T4" fmla="*/ 1247 w 1120"/>
              <a:gd name="T5" fmla="*/ 185 h 252"/>
              <a:gd name="T6" fmla="*/ 1218 w 1120"/>
              <a:gd name="T7" fmla="*/ 181 h 252"/>
              <a:gd name="T8" fmla="*/ 1177 w 1120"/>
              <a:gd name="T9" fmla="*/ 175 h 252"/>
              <a:gd name="T10" fmla="*/ 1125 w 1120"/>
              <a:gd name="T11" fmla="*/ 167 h 252"/>
              <a:gd name="T12" fmla="*/ 1064 w 1120"/>
              <a:gd name="T13" fmla="*/ 160 h 252"/>
              <a:gd name="T14" fmla="*/ 993 w 1120"/>
              <a:gd name="T15" fmla="*/ 154 h 252"/>
              <a:gd name="T16" fmla="*/ 914 w 1120"/>
              <a:gd name="T17" fmla="*/ 148 h 252"/>
              <a:gd name="T18" fmla="*/ 828 w 1120"/>
              <a:gd name="T19" fmla="*/ 143 h 252"/>
              <a:gd name="T20" fmla="*/ 733 w 1120"/>
              <a:gd name="T21" fmla="*/ 139 h 252"/>
              <a:gd name="T22" fmla="*/ 630 w 1120"/>
              <a:gd name="T23" fmla="*/ 139 h 252"/>
              <a:gd name="T24" fmla="*/ 528 w 1120"/>
              <a:gd name="T25" fmla="*/ 139 h 252"/>
              <a:gd name="T26" fmla="*/ 435 w 1120"/>
              <a:gd name="T27" fmla="*/ 143 h 252"/>
              <a:gd name="T28" fmla="*/ 349 w 1120"/>
              <a:gd name="T29" fmla="*/ 148 h 252"/>
              <a:gd name="T30" fmla="*/ 270 w 1120"/>
              <a:gd name="T31" fmla="*/ 154 h 252"/>
              <a:gd name="T32" fmla="*/ 202 w 1120"/>
              <a:gd name="T33" fmla="*/ 160 h 252"/>
              <a:gd name="T34" fmla="*/ 143 w 1120"/>
              <a:gd name="T35" fmla="*/ 167 h 252"/>
              <a:gd name="T36" fmla="*/ 93 w 1120"/>
              <a:gd name="T37" fmla="*/ 175 h 252"/>
              <a:gd name="T38" fmla="*/ 52 w 1120"/>
              <a:gd name="T39" fmla="*/ 181 h 252"/>
              <a:gd name="T40" fmla="*/ 23 w 1120"/>
              <a:gd name="T41" fmla="*/ 185 h 252"/>
              <a:gd name="T42" fmla="*/ 7 w 1120"/>
              <a:gd name="T43" fmla="*/ 188 h 252"/>
              <a:gd name="T44" fmla="*/ 0 w 1120"/>
              <a:gd name="T45" fmla="*/ 190 h 252"/>
              <a:gd name="T46" fmla="*/ 0 w 1120"/>
              <a:gd name="T47" fmla="*/ 47 h 252"/>
              <a:gd name="T48" fmla="*/ 635 w 1120"/>
              <a:gd name="T49" fmla="*/ 0 h 252"/>
              <a:gd name="T50" fmla="*/ 1270 w 1120"/>
              <a:gd name="T51" fmla="*/ 47 h 252"/>
              <a:gd name="T52" fmla="*/ 1270 w 1120"/>
              <a:gd name="T53" fmla="*/ 190 h 252"/>
              <a:gd name="T54" fmla="*/ 1270 w 1120"/>
              <a:gd name="T55" fmla="*/ 19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round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4" name="MH_SubTitle_1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23392" y="1314759"/>
            <a:ext cx="1937607" cy="555968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Network Type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5" name="MH_Other_2"/>
          <p:cNvSpPr>
            <a:spLocks/>
          </p:cNvSpPr>
          <p:nvPr>
            <p:custDataLst>
              <p:tags r:id="rId3"/>
            </p:custDataLst>
          </p:nvPr>
        </p:nvSpPr>
        <p:spPr bwMode="gray">
          <a:xfrm>
            <a:off x="737524" y="3170333"/>
            <a:ext cx="1709341" cy="267428"/>
          </a:xfrm>
          <a:custGeom>
            <a:avLst/>
            <a:gdLst>
              <a:gd name="T0" fmla="*/ 1270 w 1120"/>
              <a:gd name="T1" fmla="*/ 190 h 252"/>
              <a:gd name="T2" fmla="*/ 1265 w 1120"/>
              <a:gd name="T3" fmla="*/ 188 h 252"/>
              <a:gd name="T4" fmla="*/ 1247 w 1120"/>
              <a:gd name="T5" fmla="*/ 185 h 252"/>
              <a:gd name="T6" fmla="*/ 1218 w 1120"/>
              <a:gd name="T7" fmla="*/ 181 h 252"/>
              <a:gd name="T8" fmla="*/ 1177 w 1120"/>
              <a:gd name="T9" fmla="*/ 175 h 252"/>
              <a:gd name="T10" fmla="*/ 1125 w 1120"/>
              <a:gd name="T11" fmla="*/ 167 h 252"/>
              <a:gd name="T12" fmla="*/ 1064 w 1120"/>
              <a:gd name="T13" fmla="*/ 160 h 252"/>
              <a:gd name="T14" fmla="*/ 993 w 1120"/>
              <a:gd name="T15" fmla="*/ 154 h 252"/>
              <a:gd name="T16" fmla="*/ 914 w 1120"/>
              <a:gd name="T17" fmla="*/ 148 h 252"/>
              <a:gd name="T18" fmla="*/ 828 w 1120"/>
              <a:gd name="T19" fmla="*/ 143 h 252"/>
              <a:gd name="T20" fmla="*/ 733 w 1120"/>
              <a:gd name="T21" fmla="*/ 139 h 252"/>
              <a:gd name="T22" fmla="*/ 630 w 1120"/>
              <a:gd name="T23" fmla="*/ 139 h 252"/>
              <a:gd name="T24" fmla="*/ 528 w 1120"/>
              <a:gd name="T25" fmla="*/ 139 h 252"/>
              <a:gd name="T26" fmla="*/ 435 w 1120"/>
              <a:gd name="T27" fmla="*/ 143 h 252"/>
              <a:gd name="T28" fmla="*/ 349 w 1120"/>
              <a:gd name="T29" fmla="*/ 148 h 252"/>
              <a:gd name="T30" fmla="*/ 270 w 1120"/>
              <a:gd name="T31" fmla="*/ 154 h 252"/>
              <a:gd name="T32" fmla="*/ 202 w 1120"/>
              <a:gd name="T33" fmla="*/ 160 h 252"/>
              <a:gd name="T34" fmla="*/ 143 w 1120"/>
              <a:gd name="T35" fmla="*/ 167 h 252"/>
              <a:gd name="T36" fmla="*/ 93 w 1120"/>
              <a:gd name="T37" fmla="*/ 175 h 252"/>
              <a:gd name="T38" fmla="*/ 52 w 1120"/>
              <a:gd name="T39" fmla="*/ 181 h 252"/>
              <a:gd name="T40" fmla="*/ 23 w 1120"/>
              <a:gd name="T41" fmla="*/ 185 h 252"/>
              <a:gd name="T42" fmla="*/ 7 w 1120"/>
              <a:gd name="T43" fmla="*/ 188 h 252"/>
              <a:gd name="T44" fmla="*/ 0 w 1120"/>
              <a:gd name="T45" fmla="*/ 190 h 252"/>
              <a:gd name="T46" fmla="*/ 0 w 1120"/>
              <a:gd name="T47" fmla="*/ 47 h 252"/>
              <a:gd name="T48" fmla="*/ 635 w 1120"/>
              <a:gd name="T49" fmla="*/ 0 h 252"/>
              <a:gd name="T50" fmla="*/ 1270 w 1120"/>
              <a:gd name="T51" fmla="*/ 47 h 252"/>
              <a:gd name="T52" fmla="*/ 1270 w 1120"/>
              <a:gd name="T53" fmla="*/ 190 h 252"/>
              <a:gd name="T54" fmla="*/ 1270 w 1120"/>
              <a:gd name="T55" fmla="*/ 19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round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6" name="MH_SubTitle_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23392" y="2698816"/>
            <a:ext cx="1937607" cy="555968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Data Controller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7" name="MH_Other_3"/>
          <p:cNvSpPr>
            <a:spLocks/>
          </p:cNvSpPr>
          <p:nvPr>
            <p:custDataLst>
              <p:tags r:id="rId5"/>
            </p:custDataLst>
          </p:nvPr>
        </p:nvSpPr>
        <p:spPr bwMode="gray">
          <a:xfrm>
            <a:off x="737524" y="4552045"/>
            <a:ext cx="1709341" cy="269773"/>
          </a:xfrm>
          <a:custGeom>
            <a:avLst/>
            <a:gdLst>
              <a:gd name="T0" fmla="*/ 1270 w 1120"/>
              <a:gd name="T1" fmla="*/ 190 h 252"/>
              <a:gd name="T2" fmla="*/ 1265 w 1120"/>
              <a:gd name="T3" fmla="*/ 188 h 252"/>
              <a:gd name="T4" fmla="*/ 1247 w 1120"/>
              <a:gd name="T5" fmla="*/ 185 h 252"/>
              <a:gd name="T6" fmla="*/ 1218 w 1120"/>
              <a:gd name="T7" fmla="*/ 181 h 252"/>
              <a:gd name="T8" fmla="*/ 1177 w 1120"/>
              <a:gd name="T9" fmla="*/ 175 h 252"/>
              <a:gd name="T10" fmla="*/ 1125 w 1120"/>
              <a:gd name="T11" fmla="*/ 167 h 252"/>
              <a:gd name="T12" fmla="*/ 1064 w 1120"/>
              <a:gd name="T13" fmla="*/ 160 h 252"/>
              <a:gd name="T14" fmla="*/ 993 w 1120"/>
              <a:gd name="T15" fmla="*/ 154 h 252"/>
              <a:gd name="T16" fmla="*/ 914 w 1120"/>
              <a:gd name="T17" fmla="*/ 148 h 252"/>
              <a:gd name="T18" fmla="*/ 828 w 1120"/>
              <a:gd name="T19" fmla="*/ 143 h 252"/>
              <a:gd name="T20" fmla="*/ 733 w 1120"/>
              <a:gd name="T21" fmla="*/ 139 h 252"/>
              <a:gd name="T22" fmla="*/ 630 w 1120"/>
              <a:gd name="T23" fmla="*/ 139 h 252"/>
              <a:gd name="T24" fmla="*/ 528 w 1120"/>
              <a:gd name="T25" fmla="*/ 139 h 252"/>
              <a:gd name="T26" fmla="*/ 435 w 1120"/>
              <a:gd name="T27" fmla="*/ 143 h 252"/>
              <a:gd name="T28" fmla="*/ 349 w 1120"/>
              <a:gd name="T29" fmla="*/ 148 h 252"/>
              <a:gd name="T30" fmla="*/ 270 w 1120"/>
              <a:gd name="T31" fmla="*/ 154 h 252"/>
              <a:gd name="T32" fmla="*/ 202 w 1120"/>
              <a:gd name="T33" fmla="*/ 160 h 252"/>
              <a:gd name="T34" fmla="*/ 143 w 1120"/>
              <a:gd name="T35" fmla="*/ 167 h 252"/>
              <a:gd name="T36" fmla="*/ 93 w 1120"/>
              <a:gd name="T37" fmla="*/ 175 h 252"/>
              <a:gd name="T38" fmla="*/ 52 w 1120"/>
              <a:gd name="T39" fmla="*/ 181 h 252"/>
              <a:gd name="T40" fmla="*/ 23 w 1120"/>
              <a:gd name="T41" fmla="*/ 185 h 252"/>
              <a:gd name="T42" fmla="*/ 7 w 1120"/>
              <a:gd name="T43" fmla="*/ 188 h 252"/>
              <a:gd name="T44" fmla="*/ 0 w 1120"/>
              <a:gd name="T45" fmla="*/ 190 h 252"/>
              <a:gd name="T46" fmla="*/ 0 w 1120"/>
              <a:gd name="T47" fmla="*/ 47 h 252"/>
              <a:gd name="T48" fmla="*/ 635 w 1120"/>
              <a:gd name="T49" fmla="*/ 0 h 252"/>
              <a:gd name="T50" fmla="*/ 1270 w 1120"/>
              <a:gd name="T51" fmla="*/ 47 h 252"/>
              <a:gd name="T52" fmla="*/ 1270 w 1120"/>
              <a:gd name="T53" fmla="*/ 190 h 252"/>
              <a:gd name="T54" fmla="*/ 1270 w 1120"/>
              <a:gd name="T55" fmla="*/ 19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round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8" name="MH_SubTitle_3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23392" y="4082873"/>
            <a:ext cx="1937607" cy="553623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 fontScale="92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Index Controller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9" name="MH_Other_4"/>
          <p:cNvSpPr>
            <a:spLocks/>
          </p:cNvSpPr>
          <p:nvPr>
            <p:custDataLst>
              <p:tags r:id="rId7"/>
            </p:custDataLst>
          </p:nvPr>
        </p:nvSpPr>
        <p:spPr bwMode="gray">
          <a:xfrm>
            <a:off x="737524" y="5936102"/>
            <a:ext cx="1709341" cy="269773"/>
          </a:xfrm>
          <a:custGeom>
            <a:avLst/>
            <a:gdLst>
              <a:gd name="T0" fmla="*/ 1270 w 1120"/>
              <a:gd name="T1" fmla="*/ 190 h 252"/>
              <a:gd name="T2" fmla="*/ 1265 w 1120"/>
              <a:gd name="T3" fmla="*/ 188 h 252"/>
              <a:gd name="T4" fmla="*/ 1247 w 1120"/>
              <a:gd name="T5" fmla="*/ 185 h 252"/>
              <a:gd name="T6" fmla="*/ 1218 w 1120"/>
              <a:gd name="T7" fmla="*/ 181 h 252"/>
              <a:gd name="T8" fmla="*/ 1177 w 1120"/>
              <a:gd name="T9" fmla="*/ 175 h 252"/>
              <a:gd name="T10" fmla="*/ 1125 w 1120"/>
              <a:gd name="T11" fmla="*/ 167 h 252"/>
              <a:gd name="T12" fmla="*/ 1064 w 1120"/>
              <a:gd name="T13" fmla="*/ 160 h 252"/>
              <a:gd name="T14" fmla="*/ 993 w 1120"/>
              <a:gd name="T15" fmla="*/ 154 h 252"/>
              <a:gd name="T16" fmla="*/ 914 w 1120"/>
              <a:gd name="T17" fmla="*/ 148 h 252"/>
              <a:gd name="T18" fmla="*/ 828 w 1120"/>
              <a:gd name="T19" fmla="*/ 143 h 252"/>
              <a:gd name="T20" fmla="*/ 733 w 1120"/>
              <a:gd name="T21" fmla="*/ 139 h 252"/>
              <a:gd name="T22" fmla="*/ 630 w 1120"/>
              <a:gd name="T23" fmla="*/ 139 h 252"/>
              <a:gd name="T24" fmla="*/ 528 w 1120"/>
              <a:gd name="T25" fmla="*/ 139 h 252"/>
              <a:gd name="T26" fmla="*/ 435 w 1120"/>
              <a:gd name="T27" fmla="*/ 143 h 252"/>
              <a:gd name="T28" fmla="*/ 349 w 1120"/>
              <a:gd name="T29" fmla="*/ 148 h 252"/>
              <a:gd name="T30" fmla="*/ 270 w 1120"/>
              <a:gd name="T31" fmla="*/ 154 h 252"/>
              <a:gd name="T32" fmla="*/ 202 w 1120"/>
              <a:gd name="T33" fmla="*/ 160 h 252"/>
              <a:gd name="T34" fmla="*/ 143 w 1120"/>
              <a:gd name="T35" fmla="*/ 167 h 252"/>
              <a:gd name="T36" fmla="*/ 93 w 1120"/>
              <a:gd name="T37" fmla="*/ 175 h 252"/>
              <a:gd name="T38" fmla="*/ 52 w 1120"/>
              <a:gd name="T39" fmla="*/ 181 h 252"/>
              <a:gd name="T40" fmla="*/ 23 w 1120"/>
              <a:gd name="T41" fmla="*/ 185 h 252"/>
              <a:gd name="T42" fmla="*/ 7 w 1120"/>
              <a:gd name="T43" fmla="*/ 188 h 252"/>
              <a:gd name="T44" fmla="*/ 0 w 1120"/>
              <a:gd name="T45" fmla="*/ 190 h 252"/>
              <a:gd name="T46" fmla="*/ 0 w 1120"/>
              <a:gd name="T47" fmla="*/ 47 h 252"/>
              <a:gd name="T48" fmla="*/ 635 w 1120"/>
              <a:gd name="T49" fmla="*/ 0 h 252"/>
              <a:gd name="T50" fmla="*/ 1270 w 1120"/>
              <a:gd name="T51" fmla="*/ 47 h 252"/>
              <a:gd name="T52" fmla="*/ 1270 w 1120"/>
              <a:gd name="T53" fmla="*/ 190 h 252"/>
              <a:gd name="T54" fmla="*/ 1270 w 1120"/>
              <a:gd name="T55" fmla="*/ 19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round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10" name="MH_SubTitle_4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23392" y="5464583"/>
            <a:ext cx="1937607" cy="555969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Management Controller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cxnSp>
        <p:nvCxnSpPr>
          <p:cNvPr id="11" name="MH_Other_5"/>
          <p:cNvCxnSpPr>
            <a:stCxn id="4" idx="2"/>
            <a:endCxn id="6" idx="0"/>
          </p:cNvCxnSpPr>
          <p:nvPr>
            <p:custDataLst>
              <p:tags r:id="rId9"/>
            </p:custDataLst>
          </p:nvPr>
        </p:nvCxnSpPr>
        <p:spPr>
          <a:xfrm>
            <a:off x="1592195" y="1870727"/>
            <a:ext cx="0" cy="828089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MH_Other_6"/>
          <p:cNvCxnSpPr>
            <a:stCxn id="6" idx="2"/>
            <a:endCxn id="8" idx="0"/>
          </p:cNvCxnSpPr>
          <p:nvPr>
            <p:custDataLst>
              <p:tags r:id="rId10"/>
            </p:custDataLst>
          </p:nvPr>
        </p:nvCxnSpPr>
        <p:spPr>
          <a:xfrm>
            <a:off x="1592195" y="3254784"/>
            <a:ext cx="0" cy="828089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MH_Other_7"/>
          <p:cNvCxnSpPr>
            <a:stCxn id="8" idx="2"/>
            <a:endCxn id="10" idx="0"/>
          </p:cNvCxnSpPr>
          <p:nvPr>
            <p:custDataLst>
              <p:tags r:id="rId11"/>
            </p:custDataLst>
          </p:nvPr>
        </p:nvCxnSpPr>
        <p:spPr>
          <a:xfrm>
            <a:off x="1592195" y="4636496"/>
            <a:ext cx="0" cy="828088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MH_Text_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675132" y="1314759"/>
            <a:ext cx="8533436" cy="92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 eaLnBrk="1" hangingPunct="1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Depends on the type and quantity of the client’s data network, cluster NAS configuration typically needs single </a:t>
            </a:r>
          </a:p>
          <a:p>
            <a:pPr marL="285750" indent="-285750" algn="just" eaLnBrk="1" hangingPunct="1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MGR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Opara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Ostor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node configuration is consistent with data network type</a:t>
            </a:r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MH_Text_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75132" y="2515839"/>
            <a:ext cx="8533436" cy="92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 eaLnBrk="1" hangingPunct="1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Ostor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contains 2U24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4U24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4U36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5U86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hardware configurations, able to configure disks with different capacities </a:t>
            </a:r>
          </a:p>
          <a:p>
            <a:pPr marL="285750" indent="-285750" algn="just" eaLnBrk="1" hangingPunct="1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Quantity is determined by storage capacity, space utilization, hardware specification, hardware type, etc.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MH_Text_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75132" y="3500438"/>
            <a:ext cx="8533436" cy="196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Quantity and configuration depends on the quantity of files in the system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Estimate the number of files and directories according to storage capacity and the file size of application scenarios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Estimate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required special capacity for metadata according to the file/directory number and the size of the file/directory metadata directory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(1k for each file, 5k for each directory)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Determine the number of index controller according to metadata special capacity and the metadata space provided by one set of index controller(480GB, 960GB, 1.6TB and 2.4TB)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MH_Text_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75132" y="5295682"/>
            <a:ext cx="8533436" cy="92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 eaLnBrk="1" hangingPunct="1">
              <a:lnSpc>
                <a:spcPct val="13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When the number of index controller + data controller is smaller or equal to 12, no need to configure management controller, otherwise, configure 2 sets of management controller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36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1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3787304" y="228906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431705" y="1889016"/>
            <a:ext cx="301625" cy="400050"/>
          </a:xfrm>
          <a:prstGeom prst="rect">
            <a:avLst/>
          </a:prstGeom>
          <a:noFill/>
          <a:ln>
            <a:solidFill>
              <a:srgbClr val="00B0F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3788892" y="2772743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431705" y="2372693"/>
            <a:ext cx="301625" cy="40005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431705" y="2824362"/>
            <a:ext cx="301625" cy="4000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3788892" y="3224412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31705" y="3297054"/>
            <a:ext cx="301625" cy="4000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3788892" y="3697104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27850" y="1887216"/>
            <a:ext cx="4185761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Market Positions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727849" y="2361075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0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Specifications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4727849" y="2825061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Product Features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4727849" y="3297179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Application Scenarios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431705" y="3759298"/>
            <a:ext cx="301625" cy="40005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788891" y="4159348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727848" y="3759423"/>
            <a:ext cx="3262432" cy="461665"/>
          </a:xfrm>
          <a:prstGeom prst="rect">
            <a:avLst/>
          </a:prstGeom>
          <a:noFill/>
          <a:ln w="9525" cmpd="sng">
            <a:noFill/>
            <a:prstDash val="solid"/>
            <a:miter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Classic Cases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9376" y="188640"/>
            <a:ext cx="145802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Catalog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944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Product Specifications</a:t>
            </a:r>
            <a:endParaRPr lang="zh-CN" altLang="en-US" dirty="0"/>
          </a:p>
        </p:txBody>
      </p:sp>
      <p:sp>
        <p:nvSpPr>
          <p:cNvPr id="6" name="同侧圆角矩形 26"/>
          <p:cNvSpPr/>
          <p:nvPr/>
        </p:nvSpPr>
        <p:spPr bwMode="auto">
          <a:xfrm>
            <a:off x="721784" y="1735832"/>
            <a:ext cx="10642600" cy="319405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" algn="ctr">
            <a:noFill/>
            <a:round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txBody>
          <a:bodyPr wrap="none" lIns="68552" tIns="34276" rIns="68552" bIns="34276" anchor="ctr"/>
          <a:lstStyle/>
          <a:p>
            <a:pPr>
              <a:buClr>
                <a:srgbClr val="990000"/>
              </a:buClr>
              <a:buSzPct val="60000"/>
              <a:buFont typeface="Wingdings" pitchFamily="2" charset="2"/>
              <a:buNone/>
              <a:defRPr/>
            </a:pPr>
            <a:endParaRPr lang="zh-CN" altLang="zh-CN" sz="1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251700" y="1772816"/>
            <a:ext cx="3649133" cy="647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Distributed Storage Architecture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Scale-Out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Cluster NAS Format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251700" y="3357141"/>
            <a:ext cx="3649133" cy="647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Unstructured Data Storage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251700" y="4147717"/>
            <a:ext cx="3649133" cy="6492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Complete Independent Development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7251700" y="2564978"/>
            <a:ext cx="3649133" cy="647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Massive Space, Elastic Expansion</a:t>
            </a:r>
          </a:p>
          <a:p>
            <a:pPr algn="ctr">
              <a:defRPr/>
            </a:pPr>
            <a:r>
              <a:rPr lang="en-US" altLang="zh-CN" sz="13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Construct EB-Class Single Storage Space</a:t>
            </a:r>
            <a:endParaRPr lang="zh-CN" altLang="en-US" sz="13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同侧圆角矩形 27"/>
          <p:cNvSpPr/>
          <p:nvPr/>
        </p:nvSpPr>
        <p:spPr bwMode="auto">
          <a:xfrm>
            <a:off x="719402" y="5161558"/>
            <a:ext cx="3168353" cy="114776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" algn="ctr">
            <a:noFill/>
            <a:round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txBody>
          <a:bodyPr lIns="68552" tIns="34276" rIns="68552" bIns="34276" anchor="ctr"/>
          <a:lstStyle/>
          <a:p>
            <a:pPr>
              <a:lnSpc>
                <a:spcPts val="3360"/>
              </a:lnSpc>
              <a:buClr>
                <a:srgbClr val="990000"/>
              </a:buClr>
              <a:buSzPct val="60000"/>
              <a:defRPr/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No.1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60000"/>
              <a:defRPr/>
            </a:pPr>
            <a:r>
              <a:rPr lang="en-US" altLang="zh-CN" sz="1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Ranked first in IDC China NAS market</a:t>
            </a:r>
            <a:endParaRPr lang="zh-CN" altLang="zh-CN" sz="12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" name="同侧圆角矩形 28"/>
          <p:cNvSpPr/>
          <p:nvPr/>
        </p:nvSpPr>
        <p:spPr bwMode="auto">
          <a:xfrm>
            <a:off x="8112225" y="5161558"/>
            <a:ext cx="3322783" cy="114776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" algn="ctr">
            <a:noFill/>
            <a:round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txBody>
          <a:bodyPr lIns="68552" tIns="34276" rIns="68552" bIns="34276" anchor="ctr"/>
          <a:lstStyle/>
          <a:p>
            <a:pPr>
              <a:lnSpc>
                <a:spcPts val="3360"/>
              </a:lnSpc>
              <a:buClr>
                <a:srgbClr val="990000"/>
              </a:buClr>
              <a:buSzPct val="60000"/>
              <a:defRPr/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No.1 </a:t>
            </a:r>
            <a:endParaRPr lang="en-US" altLang="zh-CN" sz="16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990000"/>
              </a:buClr>
              <a:buSzPct val="60000"/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Largest validated EB-class storage system in China</a:t>
            </a:r>
            <a:endParaRPr lang="zh-CN" altLang="zh-CN" sz="1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4" name="同侧圆角矩形 30"/>
          <p:cNvSpPr/>
          <p:nvPr/>
        </p:nvSpPr>
        <p:spPr bwMode="auto">
          <a:xfrm>
            <a:off x="4367809" y="5161558"/>
            <a:ext cx="3165780" cy="114776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2700" algn="ctr">
            <a:noFill/>
            <a:round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txBody>
          <a:bodyPr lIns="68552" tIns="34276" rIns="68552" bIns="34276" anchor="ctr"/>
          <a:lstStyle/>
          <a:p>
            <a:pPr>
              <a:lnSpc>
                <a:spcPts val="3360"/>
              </a:lnSpc>
              <a:buClr>
                <a:srgbClr val="990000"/>
              </a:buClr>
              <a:buSzPct val="60000"/>
              <a:defRPr/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TOP3</a:t>
            </a:r>
            <a:endParaRPr lang="en-US" altLang="zh-CN" sz="16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990000"/>
              </a:buClr>
              <a:buSzPct val="60000"/>
              <a:defRPr/>
            </a:pPr>
            <a:r>
              <a:rPr lang="en-US" altLang="zh-CN" sz="12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Top 3 in IDC China NAS market in the last 4 consecutive year</a:t>
            </a:r>
            <a:endParaRPr lang="zh-CN" altLang="en-US" sz="12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5" name="矩形 32"/>
          <p:cNvSpPr>
            <a:spLocks noChangeArrowheads="1"/>
          </p:cNvSpPr>
          <p:nvPr/>
        </p:nvSpPr>
        <p:spPr bwMode="auto">
          <a:xfrm>
            <a:off x="706357" y="1033025"/>
            <a:ext cx="9007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39528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9528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9528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9528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39528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Mass Unstructured Data Cloud Storage System–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ParaStor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 8"/>
          <p:cNvSpPr>
            <a:spLocks noChangeArrowheads="1"/>
          </p:cNvSpPr>
          <p:nvPr/>
        </p:nvSpPr>
        <p:spPr bwMode="auto">
          <a:xfrm>
            <a:off x="5425018" y="2624138"/>
            <a:ext cx="6013449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6" tIns="45696" rIns="91386" bIns="45696"/>
          <a:lstStyle>
            <a:lvl1pPr marL="255588" indent="-255588">
              <a:tabLst>
                <a:tab pos="34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tabLst>
                <a:tab pos="34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tabLst>
                <a:tab pos="34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tabLst>
                <a:tab pos="34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tabLst>
                <a:tab pos="34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" name="组合 24"/>
          <p:cNvGrpSpPr>
            <a:grpSpLocks/>
          </p:cNvGrpSpPr>
          <p:nvPr/>
        </p:nvGrpSpPr>
        <p:grpSpPr bwMode="auto">
          <a:xfrm>
            <a:off x="1363134" y="4262040"/>
            <a:ext cx="4129617" cy="319088"/>
            <a:chOff x="5953227" y="328298"/>
            <a:chExt cx="3311218" cy="319402"/>
          </a:xfrm>
        </p:grpSpPr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5953227" y="328298"/>
              <a:ext cx="1072624" cy="319402"/>
            </a:xfrm>
            <a:prstGeom prst="rect">
              <a:avLst/>
            </a:prstGeom>
            <a:solidFill>
              <a:srgbClr val="C00000"/>
            </a:solidFill>
            <a:ln w="31750" algn="ctr">
              <a:noFill/>
              <a:miter lim="800000"/>
              <a:headEnd/>
              <a:tailEnd/>
            </a:ln>
            <a:effectLst>
              <a:outerShdw blurRad="63500" algn="ctr" rotWithShape="0">
                <a:schemeClr val="tx1">
                  <a:alpha val="35000"/>
                </a:schemeClr>
              </a:outerShdw>
            </a:effectLst>
            <a:extLst/>
          </p:spPr>
          <p:txBody>
            <a:bodyPr anchor="ctr"/>
            <a:lstStyle>
              <a:defPPr>
                <a:defRPr lang="zh-CN"/>
              </a:defPPr>
              <a:lvl1pPr algn="ctr">
                <a:lnSpc>
                  <a:spcPct val="130000"/>
                </a:lnSpc>
                <a:defRPr b="1">
                  <a:solidFill>
                    <a:srgbClr val="FFFFFF"/>
                  </a:solidFill>
                  <a:latin typeface="FrutigerNext LT Regular" pitchFamily="34" charset="0"/>
                  <a:cs typeface="Arial" charset="0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altLang="zh-CN" sz="1400" dirty="0" smtClean="0">
                  <a:latin typeface="FrutigerNext LT Medium"/>
                </a:rPr>
                <a:t>Performance</a:t>
              </a: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7068281" y="328298"/>
              <a:ext cx="1072624" cy="319402"/>
            </a:xfrm>
            <a:prstGeom prst="rect">
              <a:avLst/>
            </a:prstGeom>
            <a:solidFill>
              <a:srgbClr val="C00000"/>
            </a:solidFill>
            <a:ln w="31750" algn="ctr">
              <a:noFill/>
              <a:miter lim="800000"/>
              <a:headEnd/>
              <a:tailEnd/>
            </a:ln>
            <a:effectLst>
              <a:outerShdw blurRad="63500" algn="ctr" rotWithShape="0">
                <a:schemeClr val="tx1">
                  <a:alpha val="35000"/>
                </a:schemeClr>
              </a:outerShdw>
            </a:effectLst>
            <a:extLst/>
          </p:spPr>
          <p:txBody>
            <a:bodyPr anchor="ctr"/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1400" b="1">
                  <a:solidFill>
                    <a:srgbClr val="FFFFFF"/>
                  </a:solidFill>
                  <a:latin typeface="FrutigerNext LT Medium"/>
                  <a:cs typeface="Arial" charset="0"/>
                </a:defRPr>
              </a:lvl1pPr>
            </a:lstStyle>
            <a:p>
              <a:pPr>
                <a:defRPr/>
              </a:pPr>
              <a:r>
                <a:rPr lang="en-US" altLang="zh-CN" dirty="0" smtClean="0"/>
                <a:t>Reliability</a:t>
              </a:r>
              <a:endParaRPr lang="en-US" altLang="zh-CN" dirty="0"/>
            </a:p>
          </p:txBody>
        </p: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8191821" y="328298"/>
              <a:ext cx="1072624" cy="319402"/>
            </a:xfrm>
            <a:prstGeom prst="rect">
              <a:avLst/>
            </a:prstGeom>
            <a:solidFill>
              <a:srgbClr val="C00000"/>
            </a:solidFill>
            <a:ln w="31750" algn="ctr">
              <a:noFill/>
              <a:miter lim="800000"/>
              <a:headEnd/>
              <a:tailEnd/>
            </a:ln>
            <a:effectLst>
              <a:outerShdw blurRad="63500" algn="ctr" rotWithShape="0">
                <a:schemeClr val="tx1">
                  <a:alpha val="35000"/>
                </a:schemeClr>
              </a:outerShdw>
            </a:effectLst>
            <a:extLst/>
          </p:spPr>
          <p:txBody>
            <a:bodyPr anchor="ctr"/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1400" b="1">
                  <a:solidFill>
                    <a:srgbClr val="FFFFFF"/>
                  </a:solidFill>
                  <a:latin typeface="FrutigerNext LT Medium"/>
                  <a:cs typeface="Arial" charset="0"/>
                </a:defRPr>
              </a:lvl1pPr>
            </a:lstStyle>
            <a:p>
              <a:pPr>
                <a:defRPr/>
              </a:pPr>
              <a:r>
                <a:rPr lang="en-US" altLang="zh-CN" dirty="0" smtClean="0"/>
                <a:t>Management</a:t>
              </a:r>
              <a:endParaRPr lang="en-US" altLang="zh-CN" dirty="0"/>
            </a:p>
          </p:txBody>
        </p:sp>
      </p:grpSp>
      <p:pic>
        <p:nvPicPr>
          <p:cNvPr id="21" name="Picture 19" descr="F:\ParaStor王云\CP0420-创新大会-事业部\单页+视频\整排机柜无背景图片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4" y="1916832"/>
            <a:ext cx="4629151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6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919976" y="4224779"/>
            <a:ext cx="3785465" cy="39746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Data Management</a:t>
            </a: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919973" y="3791617"/>
            <a:ext cx="2501016" cy="43316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Protocol Engine</a:t>
            </a: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421044" y="3791617"/>
            <a:ext cx="2501016" cy="43316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Advanced Storage Function</a:t>
            </a: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96916" y="3791617"/>
            <a:ext cx="2501016" cy="433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WebUI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Management</a:t>
            </a: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9973" y="4990763"/>
            <a:ext cx="1347353" cy="315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9973" y="5317491"/>
            <a:ext cx="1347353" cy="3151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772" y="4993999"/>
            <a:ext cx="1333509" cy="3118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1772" y="5320727"/>
            <a:ext cx="1333509" cy="31187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3567" y="4940883"/>
            <a:ext cx="1086852" cy="3041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3567" y="5378414"/>
            <a:ext cx="1086852" cy="3041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8833" y="4940883"/>
            <a:ext cx="1086852" cy="3041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8833" y="5378414"/>
            <a:ext cx="1086852" cy="30414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1849" y="4940883"/>
            <a:ext cx="1086852" cy="3041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1849" y="5361167"/>
            <a:ext cx="1086852" cy="30414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1081" y="4940883"/>
            <a:ext cx="1086852" cy="30414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1081" y="5361167"/>
            <a:ext cx="1086852" cy="30414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1714" y="1747260"/>
            <a:ext cx="903148" cy="6451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4778" y="1700809"/>
            <a:ext cx="999913" cy="74187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8337" y="1720054"/>
            <a:ext cx="1032168" cy="74993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7573" y="1720053"/>
            <a:ext cx="1042921" cy="70961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02527" y="1845328"/>
            <a:ext cx="913900" cy="72574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9467" y="1841977"/>
            <a:ext cx="855204" cy="646749"/>
          </a:xfrm>
          <a:prstGeom prst="rect">
            <a:avLst/>
          </a:prstGeom>
        </p:spPr>
      </p:pic>
      <p:sp>
        <p:nvSpPr>
          <p:cNvPr id="36" name="上下箭头 35"/>
          <p:cNvSpPr/>
          <p:nvPr/>
        </p:nvSpPr>
        <p:spPr>
          <a:xfrm>
            <a:off x="3207023" y="2960398"/>
            <a:ext cx="325128" cy="432893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" name="文本框 38"/>
          <p:cNvSpPr txBox="1"/>
          <p:nvPr/>
        </p:nvSpPr>
        <p:spPr>
          <a:xfrm>
            <a:off x="2919973" y="2695439"/>
            <a:ext cx="1137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>
                <a:latin typeface="微软雅黑" panose="020B0503020204020204" pitchFamily="34" charset="-122"/>
                <a:ea typeface="微软雅黑" panose="020B0503020204020204" pitchFamily="34" charset="-122"/>
              </a:rPr>
              <a:t>POSIX</a:t>
            </a:r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上下箭头 41"/>
          <p:cNvSpPr/>
          <p:nvPr/>
        </p:nvSpPr>
        <p:spPr>
          <a:xfrm>
            <a:off x="4189409" y="2960398"/>
            <a:ext cx="325128" cy="432893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3" name="文本框 42"/>
          <p:cNvSpPr txBox="1"/>
          <p:nvPr/>
        </p:nvSpPr>
        <p:spPr>
          <a:xfrm>
            <a:off x="4070186" y="2690699"/>
            <a:ext cx="1137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>
                <a:latin typeface="微软雅黑" panose="020B0503020204020204" pitchFamily="34" charset="-122"/>
                <a:ea typeface="微软雅黑" panose="020B0503020204020204" pitchFamily="34" charset="-122"/>
              </a:rPr>
              <a:t>NFS</a:t>
            </a:r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上下箭头 47"/>
          <p:cNvSpPr/>
          <p:nvPr/>
        </p:nvSpPr>
        <p:spPr>
          <a:xfrm>
            <a:off x="5208265" y="2960398"/>
            <a:ext cx="325128" cy="432893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文本框 48"/>
          <p:cNvSpPr txBox="1"/>
          <p:nvPr/>
        </p:nvSpPr>
        <p:spPr>
          <a:xfrm>
            <a:off x="5089043" y="2695439"/>
            <a:ext cx="1137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>
                <a:latin typeface="微软雅黑" panose="020B0503020204020204" pitchFamily="34" charset="-122"/>
                <a:ea typeface="微软雅黑" panose="020B0503020204020204" pitchFamily="34" charset="-122"/>
              </a:rPr>
              <a:t>CIFS</a:t>
            </a:r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上下箭头 50"/>
          <p:cNvSpPr/>
          <p:nvPr/>
        </p:nvSpPr>
        <p:spPr>
          <a:xfrm>
            <a:off x="6285275" y="2960398"/>
            <a:ext cx="325128" cy="432893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2" name="文本框 51"/>
          <p:cNvSpPr txBox="1"/>
          <p:nvPr/>
        </p:nvSpPr>
        <p:spPr>
          <a:xfrm>
            <a:off x="6166051" y="2691684"/>
            <a:ext cx="1137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>
                <a:latin typeface="微软雅黑" panose="020B0503020204020204" pitchFamily="34" charset="-122"/>
                <a:ea typeface="微软雅黑" panose="020B0503020204020204" pitchFamily="34" charset="-122"/>
              </a:rPr>
              <a:t>FTP</a:t>
            </a:r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上下箭头 53"/>
          <p:cNvSpPr/>
          <p:nvPr/>
        </p:nvSpPr>
        <p:spPr>
          <a:xfrm>
            <a:off x="8365876" y="2960398"/>
            <a:ext cx="325128" cy="432893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5" name="文本框 54"/>
          <p:cNvSpPr txBox="1"/>
          <p:nvPr/>
        </p:nvSpPr>
        <p:spPr>
          <a:xfrm>
            <a:off x="8122031" y="2712693"/>
            <a:ext cx="1137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上下箭头 56"/>
          <p:cNvSpPr/>
          <p:nvPr/>
        </p:nvSpPr>
        <p:spPr>
          <a:xfrm>
            <a:off x="9666391" y="2960398"/>
            <a:ext cx="325128" cy="432893"/>
          </a:xfrm>
          <a:prstGeom prst="up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8" name="文本框 57"/>
          <p:cNvSpPr txBox="1"/>
          <p:nvPr/>
        </p:nvSpPr>
        <p:spPr>
          <a:xfrm>
            <a:off x="9422545" y="2696777"/>
            <a:ext cx="1137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>
                <a:latin typeface="微软雅黑" panose="020B0503020204020204" pitchFamily="34" charset="-122"/>
                <a:ea typeface="微软雅黑" panose="020B0503020204020204" pitchFamily="34" charset="-122"/>
              </a:rPr>
              <a:t>HDFS</a:t>
            </a:r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2801714" y="1560176"/>
            <a:ext cx="4769900" cy="1050630"/>
          </a:xfrm>
          <a:prstGeom prst="round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文本框 59"/>
          <p:cNvSpPr txBox="1"/>
          <p:nvPr/>
        </p:nvSpPr>
        <p:spPr>
          <a:xfrm>
            <a:off x="2793699" y="5652748"/>
            <a:ext cx="1782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Management Node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301772" y="5648419"/>
            <a:ext cx="1541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Index Node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181091" y="5682558"/>
            <a:ext cx="1633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Data Node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5635282" y="4792174"/>
            <a:ext cx="4769900" cy="1185811"/>
          </a:xfrm>
          <a:prstGeom prst="round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1" name="圆角矩形 70"/>
          <p:cNvSpPr/>
          <p:nvPr/>
        </p:nvSpPr>
        <p:spPr>
          <a:xfrm>
            <a:off x="6714751" y="4234330"/>
            <a:ext cx="3690431" cy="39746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Data Protection</a:t>
            </a: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2736092" y="3244780"/>
            <a:ext cx="7661841" cy="1443034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3" name="文本框 72"/>
          <p:cNvSpPr txBox="1"/>
          <p:nvPr/>
        </p:nvSpPr>
        <p:spPr>
          <a:xfrm>
            <a:off x="4476726" y="3393043"/>
            <a:ext cx="52709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ParaStor</a:t>
            </a:r>
            <a:r>
              <a:rPr lang="en-US" altLang="zh-CN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Distributed File System</a:t>
            </a:r>
            <a:endParaRPr lang="zh-CN" altLang="en-US" sz="135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MH_SubTitle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59119" y="1916832"/>
            <a:ext cx="2525932" cy="4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</a:t>
            </a:r>
          </a:p>
          <a:p>
            <a:pPr eaLnBrk="1" hangingPunct="1"/>
            <a:r>
              <a:rPr lang="en-US" altLang="zh-CN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Protocol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MH_SubTitle_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59119" y="3755261"/>
            <a:ext cx="2525932" cy="4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</a:t>
            </a:r>
          </a:p>
          <a:p>
            <a:pPr eaLnBrk="1" hangingPunct="1"/>
            <a:r>
              <a:rPr lang="en-US" altLang="zh-CN" sz="1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Processing</a:t>
            </a:r>
          </a:p>
          <a:p>
            <a:pPr eaLnBrk="1" hangingPunct="1"/>
            <a:endParaRPr lang="zh-CN" altLang="en-US" sz="1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MH_SubTitle_3"/>
          <p:cNvSpPr txBox="1"/>
          <p:nvPr>
            <p:custDataLst>
              <p:tags r:id="rId3"/>
            </p:custDataLst>
          </p:nvPr>
        </p:nvSpPr>
        <p:spPr>
          <a:xfrm>
            <a:off x="1159119" y="5106956"/>
            <a:ext cx="2525932" cy="508422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>
              <a:defRPr/>
            </a:pPr>
            <a:r>
              <a:rPr lang="en-US" altLang="zh-CN" sz="1600" b="1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Hardware</a:t>
            </a:r>
          </a:p>
          <a:p>
            <a:pPr>
              <a:defRPr/>
            </a:pPr>
            <a:r>
              <a:rPr lang="en-US" altLang="zh-CN" sz="1600" b="1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Node</a:t>
            </a:r>
            <a:endParaRPr lang="zh-CN" altLang="en-US" sz="16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MH_Other_4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5400000">
            <a:off x="461817" y="1972049"/>
            <a:ext cx="284871" cy="345761"/>
          </a:xfrm>
          <a:custGeom>
            <a:avLst/>
            <a:gdLst>
              <a:gd name="T0" fmla="*/ 85221703 w 115"/>
              <a:gd name="T1" fmla="*/ 839050551 h 105"/>
              <a:gd name="T2" fmla="*/ 994256285 w 115"/>
              <a:gd name="T3" fmla="*/ 839050551 h 105"/>
              <a:gd name="T4" fmla="*/ 1060539832 w 115"/>
              <a:gd name="T5" fmla="*/ 744775104 h 105"/>
              <a:gd name="T6" fmla="*/ 596555002 w 115"/>
              <a:gd name="T7" fmla="*/ 28282327 h 105"/>
              <a:gd name="T8" fmla="*/ 482922986 w 115"/>
              <a:gd name="T9" fmla="*/ 28282327 h 105"/>
              <a:gd name="T10" fmla="*/ 18938156 w 115"/>
              <a:gd name="T11" fmla="*/ 744775104 h 105"/>
              <a:gd name="T12" fmla="*/ 85221703 w 115"/>
              <a:gd name="T13" fmla="*/ 839050551 h 105"/>
              <a:gd name="T14" fmla="*/ 539737455 w 115"/>
              <a:gd name="T15" fmla="*/ 113129308 h 105"/>
              <a:gd name="T16" fmla="*/ 965849050 w 115"/>
              <a:gd name="T17" fmla="*/ 763628966 h 105"/>
              <a:gd name="T18" fmla="*/ 113628938 w 115"/>
              <a:gd name="T19" fmla="*/ 763628966 h 105"/>
              <a:gd name="T20" fmla="*/ 539737455 w 115"/>
              <a:gd name="T21" fmla="*/ 113129308 h 105"/>
              <a:gd name="T22" fmla="*/ 1032132597 w 115"/>
              <a:gd name="T23" fmla="*/ 914469066 h 105"/>
              <a:gd name="T24" fmla="*/ 47345391 w 115"/>
              <a:gd name="T25" fmla="*/ 914469066 h 105"/>
              <a:gd name="T26" fmla="*/ 9469078 w 115"/>
              <a:gd name="T27" fmla="*/ 952179858 h 105"/>
              <a:gd name="T28" fmla="*/ 47345391 w 115"/>
              <a:gd name="T29" fmla="*/ 989890651 h 105"/>
              <a:gd name="T30" fmla="*/ 1032132597 w 115"/>
              <a:gd name="T31" fmla="*/ 989890651 h 105"/>
              <a:gd name="T32" fmla="*/ 1070008910 w 115"/>
              <a:gd name="T33" fmla="*/ 952179858 h 105"/>
              <a:gd name="T34" fmla="*/ 1032132597 w 115"/>
              <a:gd name="T35" fmla="*/ 914469066 h 10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5" h="105">
                <a:moveTo>
                  <a:pt x="9" y="89"/>
                </a:moveTo>
                <a:cubicBezTo>
                  <a:pt x="105" y="89"/>
                  <a:pt x="105" y="89"/>
                  <a:pt x="105" y="89"/>
                </a:cubicBezTo>
                <a:cubicBezTo>
                  <a:pt x="115" y="89"/>
                  <a:pt x="114" y="83"/>
                  <a:pt x="112" y="79"/>
                </a:cubicBezTo>
                <a:cubicBezTo>
                  <a:pt x="63" y="3"/>
                  <a:pt x="63" y="3"/>
                  <a:pt x="63" y="3"/>
                </a:cubicBezTo>
                <a:cubicBezTo>
                  <a:pt x="61" y="0"/>
                  <a:pt x="54" y="0"/>
                  <a:pt x="51" y="3"/>
                </a:cubicBezTo>
                <a:cubicBezTo>
                  <a:pt x="2" y="79"/>
                  <a:pt x="2" y="79"/>
                  <a:pt x="2" y="79"/>
                </a:cubicBezTo>
                <a:cubicBezTo>
                  <a:pt x="0" y="84"/>
                  <a:pt x="0" y="89"/>
                  <a:pt x="9" y="89"/>
                </a:cubicBezTo>
                <a:close/>
                <a:moveTo>
                  <a:pt x="57" y="12"/>
                </a:moveTo>
                <a:cubicBezTo>
                  <a:pt x="102" y="81"/>
                  <a:pt x="102" y="81"/>
                  <a:pt x="102" y="81"/>
                </a:cubicBezTo>
                <a:cubicBezTo>
                  <a:pt x="100" y="81"/>
                  <a:pt x="19" y="81"/>
                  <a:pt x="12" y="81"/>
                </a:cubicBezTo>
                <a:lnTo>
                  <a:pt x="57" y="12"/>
                </a:lnTo>
                <a:close/>
                <a:moveTo>
                  <a:pt x="109" y="97"/>
                </a:moveTo>
                <a:cubicBezTo>
                  <a:pt x="5" y="97"/>
                  <a:pt x="5" y="97"/>
                  <a:pt x="5" y="97"/>
                </a:cubicBezTo>
                <a:cubicBezTo>
                  <a:pt x="3" y="97"/>
                  <a:pt x="1" y="99"/>
                  <a:pt x="1" y="101"/>
                </a:cubicBezTo>
                <a:cubicBezTo>
                  <a:pt x="1" y="103"/>
                  <a:pt x="3" y="105"/>
                  <a:pt x="5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11" y="105"/>
                  <a:pt x="113" y="103"/>
                  <a:pt x="113" y="101"/>
                </a:cubicBezTo>
                <a:cubicBezTo>
                  <a:pt x="113" y="99"/>
                  <a:pt x="111" y="97"/>
                  <a:pt x="109" y="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6" name="MH_Other_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5400000">
            <a:off x="461818" y="3700240"/>
            <a:ext cx="284870" cy="345761"/>
          </a:xfrm>
          <a:custGeom>
            <a:avLst/>
            <a:gdLst>
              <a:gd name="T0" fmla="*/ 85221463 w 115"/>
              <a:gd name="T1" fmla="*/ 839050551 h 105"/>
              <a:gd name="T2" fmla="*/ 994253476 w 115"/>
              <a:gd name="T3" fmla="*/ 839050551 h 105"/>
              <a:gd name="T4" fmla="*/ 1060536836 w 115"/>
              <a:gd name="T5" fmla="*/ 744775104 h 105"/>
              <a:gd name="T6" fmla="*/ 596553317 w 115"/>
              <a:gd name="T7" fmla="*/ 28282327 h 105"/>
              <a:gd name="T8" fmla="*/ 482921622 w 115"/>
              <a:gd name="T9" fmla="*/ 28282327 h 105"/>
              <a:gd name="T10" fmla="*/ 18938103 w 115"/>
              <a:gd name="T11" fmla="*/ 744775104 h 105"/>
              <a:gd name="T12" fmla="*/ 85221463 w 115"/>
              <a:gd name="T13" fmla="*/ 839050551 h 105"/>
              <a:gd name="T14" fmla="*/ 539735930 w 115"/>
              <a:gd name="T15" fmla="*/ 113129308 h 105"/>
              <a:gd name="T16" fmla="*/ 965846322 w 115"/>
              <a:gd name="T17" fmla="*/ 763628966 h 105"/>
              <a:gd name="T18" fmla="*/ 113628617 w 115"/>
              <a:gd name="T19" fmla="*/ 763628966 h 105"/>
              <a:gd name="T20" fmla="*/ 539735930 w 115"/>
              <a:gd name="T21" fmla="*/ 113129308 h 105"/>
              <a:gd name="T22" fmla="*/ 1032129682 w 115"/>
              <a:gd name="T23" fmla="*/ 914469066 h 105"/>
              <a:gd name="T24" fmla="*/ 47345257 w 115"/>
              <a:gd name="T25" fmla="*/ 914469066 h 105"/>
              <a:gd name="T26" fmla="*/ 9469051 w 115"/>
              <a:gd name="T27" fmla="*/ 952179858 h 105"/>
              <a:gd name="T28" fmla="*/ 47345257 w 115"/>
              <a:gd name="T29" fmla="*/ 989890651 h 105"/>
              <a:gd name="T30" fmla="*/ 1032129682 w 115"/>
              <a:gd name="T31" fmla="*/ 989890651 h 105"/>
              <a:gd name="T32" fmla="*/ 1070005888 w 115"/>
              <a:gd name="T33" fmla="*/ 952179858 h 105"/>
              <a:gd name="T34" fmla="*/ 1032129682 w 115"/>
              <a:gd name="T35" fmla="*/ 914469066 h 10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5" h="105">
                <a:moveTo>
                  <a:pt x="9" y="89"/>
                </a:moveTo>
                <a:cubicBezTo>
                  <a:pt x="105" y="89"/>
                  <a:pt x="105" y="89"/>
                  <a:pt x="105" y="89"/>
                </a:cubicBezTo>
                <a:cubicBezTo>
                  <a:pt x="115" y="89"/>
                  <a:pt x="114" y="83"/>
                  <a:pt x="112" y="79"/>
                </a:cubicBezTo>
                <a:cubicBezTo>
                  <a:pt x="63" y="3"/>
                  <a:pt x="63" y="3"/>
                  <a:pt x="63" y="3"/>
                </a:cubicBezTo>
                <a:cubicBezTo>
                  <a:pt x="61" y="0"/>
                  <a:pt x="54" y="0"/>
                  <a:pt x="51" y="3"/>
                </a:cubicBezTo>
                <a:cubicBezTo>
                  <a:pt x="2" y="79"/>
                  <a:pt x="2" y="79"/>
                  <a:pt x="2" y="79"/>
                </a:cubicBezTo>
                <a:cubicBezTo>
                  <a:pt x="0" y="84"/>
                  <a:pt x="0" y="89"/>
                  <a:pt x="9" y="89"/>
                </a:cubicBezTo>
                <a:close/>
                <a:moveTo>
                  <a:pt x="57" y="12"/>
                </a:moveTo>
                <a:cubicBezTo>
                  <a:pt x="102" y="81"/>
                  <a:pt x="102" y="81"/>
                  <a:pt x="102" y="81"/>
                </a:cubicBezTo>
                <a:cubicBezTo>
                  <a:pt x="100" y="81"/>
                  <a:pt x="19" y="81"/>
                  <a:pt x="12" y="81"/>
                </a:cubicBezTo>
                <a:lnTo>
                  <a:pt x="57" y="12"/>
                </a:lnTo>
                <a:close/>
                <a:moveTo>
                  <a:pt x="109" y="97"/>
                </a:moveTo>
                <a:cubicBezTo>
                  <a:pt x="5" y="97"/>
                  <a:pt x="5" y="97"/>
                  <a:pt x="5" y="97"/>
                </a:cubicBezTo>
                <a:cubicBezTo>
                  <a:pt x="3" y="97"/>
                  <a:pt x="1" y="99"/>
                  <a:pt x="1" y="101"/>
                </a:cubicBezTo>
                <a:cubicBezTo>
                  <a:pt x="1" y="103"/>
                  <a:pt x="3" y="105"/>
                  <a:pt x="5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11" y="105"/>
                  <a:pt x="113" y="103"/>
                  <a:pt x="113" y="101"/>
                </a:cubicBezTo>
                <a:cubicBezTo>
                  <a:pt x="113" y="99"/>
                  <a:pt x="111" y="97"/>
                  <a:pt x="109" y="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8" name="MH_Other_6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 rot="5400000">
            <a:off x="461817" y="5130519"/>
            <a:ext cx="284871" cy="345761"/>
          </a:xfrm>
          <a:custGeom>
            <a:avLst/>
            <a:gdLst>
              <a:gd name="T0" fmla="*/ 9 w 115"/>
              <a:gd name="T1" fmla="*/ 89 h 105"/>
              <a:gd name="T2" fmla="*/ 105 w 115"/>
              <a:gd name="T3" fmla="*/ 89 h 105"/>
              <a:gd name="T4" fmla="*/ 112 w 115"/>
              <a:gd name="T5" fmla="*/ 79 h 105"/>
              <a:gd name="T6" fmla="*/ 63 w 115"/>
              <a:gd name="T7" fmla="*/ 3 h 105"/>
              <a:gd name="T8" fmla="*/ 51 w 115"/>
              <a:gd name="T9" fmla="*/ 3 h 105"/>
              <a:gd name="T10" fmla="*/ 2 w 115"/>
              <a:gd name="T11" fmla="*/ 79 h 105"/>
              <a:gd name="T12" fmla="*/ 9 w 115"/>
              <a:gd name="T13" fmla="*/ 89 h 105"/>
              <a:gd name="T14" fmla="*/ 57 w 115"/>
              <a:gd name="T15" fmla="*/ 12 h 105"/>
              <a:gd name="T16" fmla="*/ 102 w 115"/>
              <a:gd name="T17" fmla="*/ 81 h 105"/>
              <a:gd name="T18" fmla="*/ 12 w 115"/>
              <a:gd name="T19" fmla="*/ 81 h 105"/>
              <a:gd name="T20" fmla="*/ 57 w 115"/>
              <a:gd name="T21" fmla="*/ 12 h 105"/>
              <a:gd name="T22" fmla="*/ 109 w 115"/>
              <a:gd name="T23" fmla="*/ 97 h 105"/>
              <a:gd name="T24" fmla="*/ 5 w 115"/>
              <a:gd name="T25" fmla="*/ 97 h 105"/>
              <a:gd name="T26" fmla="*/ 1 w 115"/>
              <a:gd name="T27" fmla="*/ 101 h 105"/>
              <a:gd name="T28" fmla="*/ 5 w 115"/>
              <a:gd name="T29" fmla="*/ 105 h 105"/>
              <a:gd name="T30" fmla="*/ 109 w 115"/>
              <a:gd name="T31" fmla="*/ 105 h 105"/>
              <a:gd name="T32" fmla="*/ 113 w 115"/>
              <a:gd name="T33" fmla="*/ 101 h 105"/>
              <a:gd name="T34" fmla="*/ 109 w 115"/>
              <a:gd name="T35" fmla="*/ 97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" h="105">
                <a:moveTo>
                  <a:pt x="9" y="89"/>
                </a:moveTo>
                <a:cubicBezTo>
                  <a:pt x="105" y="89"/>
                  <a:pt x="105" y="89"/>
                  <a:pt x="105" y="89"/>
                </a:cubicBezTo>
                <a:cubicBezTo>
                  <a:pt x="115" y="89"/>
                  <a:pt x="114" y="83"/>
                  <a:pt x="112" y="79"/>
                </a:cubicBezTo>
                <a:cubicBezTo>
                  <a:pt x="63" y="3"/>
                  <a:pt x="63" y="3"/>
                  <a:pt x="63" y="3"/>
                </a:cubicBezTo>
                <a:cubicBezTo>
                  <a:pt x="61" y="0"/>
                  <a:pt x="54" y="0"/>
                  <a:pt x="51" y="3"/>
                </a:cubicBezTo>
                <a:cubicBezTo>
                  <a:pt x="2" y="79"/>
                  <a:pt x="2" y="79"/>
                  <a:pt x="2" y="79"/>
                </a:cubicBezTo>
                <a:cubicBezTo>
                  <a:pt x="0" y="84"/>
                  <a:pt x="0" y="89"/>
                  <a:pt x="9" y="89"/>
                </a:cubicBezTo>
                <a:close/>
                <a:moveTo>
                  <a:pt x="57" y="12"/>
                </a:moveTo>
                <a:cubicBezTo>
                  <a:pt x="102" y="81"/>
                  <a:pt x="102" y="81"/>
                  <a:pt x="102" y="81"/>
                </a:cubicBezTo>
                <a:cubicBezTo>
                  <a:pt x="100" y="81"/>
                  <a:pt x="19" y="81"/>
                  <a:pt x="12" y="81"/>
                </a:cubicBezTo>
                <a:lnTo>
                  <a:pt x="57" y="12"/>
                </a:lnTo>
                <a:close/>
                <a:moveTo>
                  <a:pt x="109" y="97"/>
                </a:moveTo>
                <a:cubicBezTo>
                  <a:pt x="5" y="97"/>
                  <a:pt x="5" y="97"/>
                  <a:pt x="5" y="97"/>
                </a:cubicBezTo>
                <a:cubicBezTo>
                  <a:pt x="3" y="97"/>
                  <a:pt x="1" y="99"/>
                  <a:pt x="1" y="101"/>
                </a:cubicBezTo>
                <a:cubicBezTo>
                  <a:pt x="1" y="103"/>
                  <a:pt x="3" y="105"/>
                  <a:pt x="5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11" y="105"/>
                  <a:pt x="113" y="103"/>
                  <a:pt x="113" y="101"/>
                </a:cubicBezTo>
                <a:cubicBezTo>
                  <a:pt x="113" y="99"/>
                  <a:pt x="111" y="97"/>
                  <a:pt x="109" y="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Logical Framework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92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 smtClean="0"/>
              <a:t>System Architecture</a:t>
            </a:r>
            <a:endParaRPr lang="zh-CN" altLang="en-US" dirty="0"/>
          </a:p>
        </p:txBody>
      </p:sp>
      <p:sp>
        <p:nvSpPr>
          <p:cNvPr id="27" name="圆角矩形 26"/>
          <p:cNvSpPr/>
          <p:nvPr/>
        </p:nvSpPr>
        <p:spPr>
          <a:xfrm>
            <a:off x="600147" y="2276872"/>
            <a:ext cx="10849205" cy="4176580"/>
          </a:xfrm>
          <a:prstGeom prst="roundRect">
            <a:avLst>
              <a:gd name="adj" fmla="val 4903"/>
            </a:avLst>
          </a:prstGeom>
          <a:solidFill>
            <a:srgbClr val="F5F5F5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383925" y="4941062"/>
            <a:ext cx="6322367" cy="1080212"/>
          </a:xfrm>
          <a:prstGeom prst="roundRect">
            <a:avLst>
              <a:gd name="adj" fmla="val 4903"/>
            </a:avLst>
          </a:prstGeom>
          <a:solidFill>
            <a:srgbClr val="D1DCFF"/>
          </a:solidFill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785226" y="2891736"/>
            <a:ext cx="5998308" cy="1041248"/>
          </a:xfrm>
          <a:prstGeom prst="roundRect">
            <a:avLst>
              <a:gd name="adj" fmla="val 4903"/>
            </a:avLst>
          </a:prstGeom>
          <a:solidFill>
            <a:srgbClr val="FFE5F2"/>
          </a:solidFill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上下箭头 29"/>
          <p:cNvSpPr>
            <a:spLocks noChangeAspect="1"/>
          </p:cNvSpPr>
          <p:nvPr/>
        </p:nvSpPr>
        <p:spPr>
          <a:xfrm>
            <a:off x="6229399" y="2100852"/>
            <a:ext cx="179969" cy="3128312"/>
          </a:xfrm>
          <a:prstGeom prst="upDownArrow">
            <a:avLst>
              <a:gd name="adj1" fmla="val 41949"/>
              <a:gd name="adj2" fmla="val 193108"/>
            </a:avLst>
          </a:prstGeom>
          <a:solidFill>
            <a:srgbClr val="B6D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上下箭头 30"/>
          <p:cNvSpPr>
            <a:spLocks noChangeAspect="1"/>
          </p:cNvSpPr>
          <p:nvPr/>
        </p:nvSpPr>
        <p:spPr>
          <a:xfrm>
            <a:off x="3773745" y="2100852"/>
            <a:ext cx="179969" cy="3128312"/>
          </a:xfrm>
          <a:prstGeom prst="upDownArrow">
            <a:avLst>
              <a:gd name="adj1" fmla="val 41949"/>
              <a:gd name="adj2" fmla="val 193108"/>
            </a:avLst>
          </a:prstGeom>
          <a:solidFill>
            <a:srgbClr val="B6D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上下箭头 31"/>
          <p:cNvSpPr>
            <a:spLocks noChangeAspect="1"/>
          </p:cNvSpPr>
          <p:nvPr/>
        </p:nvSpPr>
        <p:spPr>
          <a:xfrm>
            <a:off x="1990034" y="2100852"/>
            <a:ext cx="179969" cy="3128312"/>
          </a:xfrm>
          <a:prstGeom prst="upDownArrow">
            <a:avLst>
              <a:gd name="adj1" fmla="val 41949"/>
              <a:gd name="adj2" fmla="val 193108"/>
            </a:avLst>
          </a:prstGeom>
          <a:solidFill>
            <a:srgbClr val="B6D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368104" y="1294252"/>
            <a:ext cx="1498197" cy="622453"/>
            <a:chOff x="484978" y="1366347"/>
            <a:chExt cx="1123648" cy="622453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978" y="1366347"/>
              <a:ext cx="552571" cy="622453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055" y="1366347"/>
              <a:ext cx="552571" cy="622453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3372805" y="1294251"/>
            <a:ext cx="1430449" cy="616102"/>
            <a:chOff x="2425314" y="1366347"/>
            <a:chExt cx="1072837" cy="616102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5314" y="1366347"/>
              <a:ext cx="501760" cy="616102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6391" y="1366347"/>
              <a:ext cx="501760" cy="616102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5309757" y="1402228"/>
            <a:ext cx="1371169" cy="514477"/>
            <a:chOff x="4314839" y="1366347"/>
            <a:chExt cx="1028377" cy="51447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4839" y="1366347"/>
              <a:ext cx="457300" cy="51447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5916" y="1366347"/>
              <a:ext cx="457300" cy="514477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7187429" y="1294252"/>
            <a:ext cx="1409463" cy="622453"/>
            <a:chOff x="6159904" y="1366347"/>
            <a:chExt cx="1057097" cy="622453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9904" y="1366347"/>
              <a:ext cx="482706" cy="62245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4295" y="1366347"/>
              <a:ext cx="482706" cy="622453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9103392" y="1294251"/>
            <a:ext cx="1481992" cy="609750"/>
            <a:chOff x="7452400" y="1366347"/>
            <a:chExt cx="1111494" cy="609750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0377" y="1366347"/>
              <a:ext cx="533517" cy="609750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2400" y="1366347"/>
              <a:ext cx="533517" cy="609750"/>
            </a:xfrm>
            <a:prstGeom prst="rect">
              <a:avLst/>
            </a:prstGeom>
          </p:spPr>
        </p:pic>
      </p:grpSp>
      <p:cxnSp>
        <p:nvCxnSpPr>
          <p:cNvPr id="48" name="直接连接符 47"/>
          <p:cNvCxnSpPr/>
          <p:nvPr/>
        </p:nvCxnSpPr>
        <p:spPr>
          <a:xfrm>
            <a:off x="527381" y="2060724"/>
            <a:ext cx="10921971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888559" y="3139261"/>
            <a:ext cx="5715772" cy="446660"/>
            <a:chOff x="755861" y="3211357"/>
            <a:chExt cx="4286829" cy="446660"/>
          </a:xfrm>
        </p:grpSpPr>
        <p:sp>
          <p:nvSpPr>
            <p:cNvPr id="50" name="矩形 49"/>
            <p:cNvSpPr/>
            <p:nvPr/>
          </p:nvSpPr>
          <p:spPr>
            <a:xfrm>
              <a:off x="755861" y="3241542"/>
              <a:ext cx="1174430" cy="416475"/>
            </a:xfrm>
            <a:prstGeom prst="rect">
              <a:avLst/>
            </a:prstGeom>
            <a:solidFill>
              <a:srgbClr val="FF3399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Data Controller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2071225" y="3241542"/>
              <a:ext cx="1174430" cy="416475"/>
            </a:xfrm>
            <a:prstGeom prst="rect">
              <a:avLst/>
            </a:prstGeom>
            <a:solidFill>
              <a:srgbClr val="FF3399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Data </a:t>
              </a: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Controller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3868260" y="3241542"/>
              <a:ext cx="1174430" cy="416475"/>
            </a:xfrm>
            <a:prstGeom prst="rect">
              <a:avLst/>
            </a:prstGeom>
            <a:solidFill>
              <a:srgbClr val="FF3399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Data </a:t>
              </a: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Controller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28"/>
            <p:cNvSpPr txBox="1"/>
            <p:nvPr/>
          </p:nvSpPr>
          <p:spPr>
            <a:xfrm>
              <a:off x="3103901" y="3211357"/>
              <a:ext cx="903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>
            <a:grpSpLocks noChangeAspect="1"/>
          </p:cNvGrpSpPr>
          <p:nvPr/>
        </p:nvGrpSpPr>
        <p:grpSpPr>
          <a:xfrm>
            <a:off x="7320931" y="2583830"/>
            <a:ext cx="2020629" cy="1061114"/>
            <a:chOff x="5801963" y="2708900"/>
            <a:chExt cx="1542659" cy="1080150"/>
          </a:xfrm>
        </p:grpSpPr>
        <p:sp>
          <p:nvSpPr>
            <p:cNvPr id="55" name="矩形 54"/>
            <p:cNvSpPr/>
            <p:nvPr/>
          </p:nvSpPr>
          <p:spPr>
            <a:xfrm>
              <a:off x="5801963" y="2708900"/>
              <a:ext cx="1218377" cy="432060"/>
            </a:xfrm>
            <a:prstGeom prst="rect">
              <a:avLst/>
            </a:prstGeom>
            <a:solidFill>
              <a:srgbClr val="7030A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Index</a:t>
              </a:r>
              <a:r>
                <a:rPr lang="en-US" altLang="zh-CN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Controller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5909920" y="2924930"/>
              <a:ext cx="1218377" cy="432060"/>
            </a:xfrm>
            <a:prstGeom prst="rect">
              <a:avLst/>
            </a:prstGeom>
            <a:solidFill>
              <a:srgbClr val="7030A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Index</a:t>
              </a:r>
              <a:r>
                <a:rPr lang="en-US" altLang="zh-CN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Controller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6012788" y="3140960"/>
              <a:ext cx="1218377" cy="432060"/>
            </a:xfrm>
            <a:prstGeom prst="rect">
              <a:avLst/>
            </a:prstGeom>
            <a:solidFill>
              <a:srgbClr val="7030A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Index</a:t>
              </a:r>
              <a:r>
                <a:rPr lang="en-US" altLang="zh-CN" sz="1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Controller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126245" y="3356990"/>
              <a:ext cx="1218377" cy="432060"/>
            </a:xfrm>
            <a:prstGeom prst="rect">
              <a:avLst/>
            </a:prstGeom>
            <a:solidFill>
              <a:srgbClr val="7030A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Index Controller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106106" y="2564795"/>
            <a:ext cx="671305" cy="596455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1583677" y="5197850"/>
            <a:ext cx="5929655" cy="463375"/>
            <a:chOff x="1277199" y="5269945"/>
            <a:chExt cx="4447241" cy="463375"/>
          </a:xfrm>
        </p:grpSpPr>
        <p:sp>
          <p:nvSpPr>
            <p:cNvPr id="61" name="矩形 60"/>
            <p:cNvSpPr/>
            <p:nvPr/>
          </p:nvSpPr>
          <p:spPr>
            <a:xfrm>
              <a:off x="1277199" y="5301260"/>
              <a:ext cx="1218377" cy="432060"/>
            </a:xfrm>
            <a:prstGeom prst="rect">
              <a:avLst/>
            </a:prstGeom>
            <a:solidFill>
              <a:srgbClr val="3366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Data </a:t>
              </a: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Controller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2641783" y="5301260"/>
              <a:ext cx="1218377" cy="432060"/>
            </a:xfrm>
            <a:prstGeom prst="rect">
              <a:avLst/>
            </a:prstGeom>
            <a:solidFill>
              <a:srgbClr val="3366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Data </a:t>
              </a: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Controller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4506063" y="5301260"/>
              <a:ext cx="1218377" cy="432060"/>
            </a:xfrm>
            <a:prstGeom prst="rect">
              <a:avLst/>
            </a:prstGeom>
            <a:solidFill>
              <a:srgbClr val="3366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Data </a:t>
              </a:r>
              <a:r>
                <a:rPr lang="en-US" altLang="zh-CN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Controller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文本框 39"/>
            <p:cNvSpPr txBox="1"/>
            <p:nvPr/>
          </p:nvSpPr>
          <p:spPr>
            <a:xfrm>
              <a:off x="3713102" y="5269945"/>
              <a:ext cx="936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02901" y="3212884"/>
            <a:ext cx="1454576" cy="1028186"/>
            <a:chOff x="7300524" y="3776898"/>
            <a:chExt cx="1090932" cy="1028186"/>
          </a:xfrm>
        </p:grpSpPr>
        <p:sp>
          <p:nvSpPr>
            <p:cNvPr id="66" name="矩形 65"/>
            <p:cNvSpPr>
              <a:spLocks noChangeAspect="1"/>
            </p:cNvSpPr>
            <p:nvPr/>
          </p:nvSpPr>
          <p:spPr>
            <a:xfrm>
              <a:off x="7300524" y="3776898"/>
              <a:ext cx="385119" cy="1028186"/>
            </a:xfrm>
            <a:prstGeom prst="rect">
              <a:avLst/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Management Controller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左右箭头 66"/>
            <p:cNvSpPr/>
            <p:nvPr/>
          </p:nvSpPr>
          <p:spPr>
            <a:xfrm>
              <a:off x="7701970" y="4182976"/>
              <a:ext cx="288039" cy="216030"/>
            </a:xfrm>
            <a:prstGeom prst="left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矩形 67"/>
            <p:cNvSpPr>
              <a:spLocks noChangeAspect="1"/>
            </p:cNvSpPr>
            <p:nvPr/>
          </p:nvSpPr>
          <p:spPr>
            <a:xfrm>
              <a:off x="8006337" y="3776898"/>
              <a:ext cx="385119" cy="1028186"/>
            </a:xfrm>
            <a:prstGeom prst="rect">
              <a:avLst/>
            </a:prstGeom>
            <a:ln w="63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Management </a:t>
              </a:r>
              <a:r>
                <a: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Controller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2" name="左右箭头 71"/>
          <p:cNvSpPr/>
          <p:nvPr/>
        </p:nvSpPr>
        <p:spPr>
          <a:xfrm>
            <a:off x="7956511" y="5607594"/>
            <a:ext cx="1595873" cy="269678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48"/>
          <p:cNvSpPr txBox="1"/>
          <p:nvPr/>
        </p:nvSpPr>
        <p:spPr>
          <a:xfrm>
            <a:off x="4824585" y="836624"/>
            <a:ext cx="2053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Client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8916805" y="4581074"/>
            <a:ext cx="2340673" cy="35998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Management Network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5" name="直接连接符 74"/>
          <p:cNvCxnSpPr>
            <a:stCxn id="66" idx="2"/>
            <a:endCxn id="74" idx="0"/>
          </p:cNvCxnSpPr>
          <p:nvPr/>
        </p:nvCxnSpPr>
        <p:spPr>
          <a:xfrm>
            <a:off x="10059648" y="4241070"/>
            <a:ext cx="27493" cy="340004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stCxn id="68" idx="2"/>
          </p:cNvCxnSpPr>
          <p:nvPr/>
        </p:nvCxnSpPr>
        <p:spPr>
          <a:xfrm flipH="1">
            <a:off x="10150535" y="4241070"/>
            <a:ext cx="850197" cy="3400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>
            <a:endCxn id="70" idx="0"/>
          </p:cNvCxnSpPr>
          <p:nvPr/>
        </p:nvCxnSpPr>
        <p:spPr>
          <a:xfrm>
            <a:off x="10087142" y="4941062"/>
            <a:ext cx="130897" cy="3762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2"/>
          <p:cNvCxnSpPr>
            <a:stCxn id="74" idx="2"/>
          </p:cNvCxnSpPr>
          <p:nvPr/>
        </p:nvCxnSpPr>
        <p:spPr>
          <a:xfrm rot="10800000">
            <a:off x="6790335" y="3932984"/>
            <a:ext cx="2126469" cy="828084"/>
          </a:xfrm>
          <a:prstGeom prst="bentConnector3">
            <a:avLst>
              <a:gd name="adj1" fmla="val 6112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4"/>
          <p:cNvCxnSpPr>
            <a:stCxn id="74" idx="2"/>
          </p:cNvCxnSpPr>
          <p:nvPr/>
        </p:nvCxnSpPr>
        <p:spPr>
          <a:xfrm rot="10800000" flipV="1">
            <a:off x="7745687" y="4761068"/>
            <a:ext cx="1171117" cy="556210"/>
          </a:xfrm>
          <a:prstGeom prst="bentConnector3">
            <a:avLst>
              <a:gd name="adj1" fmla="val 3135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8"/>
          <p:cNvCxnSpPr>
            <a:stCxn id="58" idx="2"/>
            <a:endCxn id="74" idx="2"/>
          </p:cNvCxnSpPr>
          <p:nvPr/>
        </p:nvCxnSpPr>
        <p:spPr>
          <a:xfrm rot="16200000" flipH="1">
            <a:off x="8172151" y="4016416"/>
            <a:ext cx="1116124" cy="373180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58"/>
          <p:cNvSpPr txBox="1"/>
          <p:nvPr/>
        </p:nvSpPr>
        <p:spPr>
          <a:xfrm>
            <a:off x="8031231" y="5406248"/>
            <a:ext cx="1521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Archiving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60"/>
          <p:cNvSpPr txBox="1"/>
          <p:nvPr/>
        </p:nvSpPr>
        <p:spPr>
          <a:xfrm>
            <a:off x="2678561" y="2433412"/>
            <a:ext cx="152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Concurrent Read-Write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61"/>
          <p:cNvSpPr txBox="1"/>
          <p:nvPr/>
        </p:nvSpPr>
        <p:spPr>
          <a:xfrm>
            <a:off x="907428" y="2413979"/>
            <a:ext cx="152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Concurrent Read-Write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文本框 62"/>
          <p:cNvSpPr txBox="1"/>
          <p:nvPr/>
        </p:nvSpPr>
        <p:spPr>
          <a:xfrm>
            <a:off x="5096456" y="2396585"/>
            <a:ext cx="152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Concurrent Read-Write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上下箭头 87"/>
          <p:cNvSpPr>
            <a:spLocks noChangeAspect="1"/>
          </p:cNvSpPr>
          <p:nvPr/>
        </p:nvSpPr>
        <p:spPr>
          <a:xfrm>
            <a:off x="1080064" y="2100852"/>
            <a:ext cx="144541" cy="1040022"/>
          </a:xfrm>
          <a:prstGeom prst="upDownArrow">
            <a:avLst>
              <a:gd name="adj1" fmla="val 41949"/>
              <a:gd name="adj2" fmla="val 193108"/>
            </a:avLst>
          </a:prstGeom>
          <a:solidFill>
            <a:srgbClr val="B6D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上下箭头 88"/>
          <p:cNvSpPr>
            <a:spLocks noChangeAspect="1"/>
          </p:cNvSpPr>
          <p:nvPr/>
        </p:nvSpPr>
        <p:spPr>
          <a:xfrm>
            <a:off x="2863775" y="2100852"/>
            <a:ext cx="144541" cy="1040022"/>
          </a:xfrm>
          <a:prstGeom prst="upDownArrow">
            <a:avLst>
              <a:gd name="adj1" fmla="val 41949"/>
              <a:gd name="adj2" fmla="val 193108"/>
            </a:avLst>
          </a:prstGeom>
          <a:solidFill>
            <a:srgbClr val="B6D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上下箭头 89"/>
          <p:cNvSpPr>
            <a:spLocks noChangeAspect="1"/>
          </p:cNvSpPr>
          <p:nvPr/>
        </p:nvSpPr>
        <p:spPr>
          <a:xfrm>
            <a:off x="5319430" y="2100852"/>
            <a:ext cx="144541" cy="1040022"/>
          </a:xfrm>
          <a:prstGeom prst="upDownArrow">
            <a:avLst>
              <a:gd name="adj1" fmla="val 41949"/>
              <a:gd name="adj2" fmla="val 193108"/>
            </a:avLst>
          </a:prstGeom>
          <a:solidFill>
            <a:srgbClr val="B6D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文本框 66"/>
          <p:cNvSpPr txBox="1"/>
          <p:nvPr/>
        </p:nvSpPr>
        <p:spPr>
          <a:xfrm>
            <a:off x="2234428" y="4182625"/>
            <a:ext cx="152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</a:t>
            </a:r>
          </a:p>
          <a:p>
            <a:pPr algn="ctr"/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Transfer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2" name="直接连接符 91"/>
          <p:cNvCxnSpPr/>
          <p:nvPr/>
        </p:nvCxnSpPr>
        <p:spPr>
          <a:xfrm flipH="1">
            <a:off x="6803375" y="3220498"/>
            <a:ext cx="76585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21"/>
          <p:cNvCxnSpPr/>
          <p:nvPr/>
        </p:nvCxnSpPr>
        <p:spPr>
          <a:xfrm rot="10800000" flipV="1">
            <a:off x="7197466" y="3220499"/>
            <a:ext cx="507471" cy="1720563"/>
          </a:xfrm>
          <a:prstGeom prst="bentConnector2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上下箭头 93"/>
          <p:cNvSpPr>
            <a:spLocks/>
          </p:cNvSpPr>
          <p:nvPr/>
        </p:nvSpPr>
        <p:spPr>
          <a:xfrm>
            <a:off x="7723935" y="2048846"/>
            <a:ext cx="144541" cy="564155"/>
          </a:xfrm>
          <a:prstGeom prst="upDownArrow">
            <a:avLst>
              <a:gd name="adj1" fmla="val 41949"/>
              <a:gd name="adj2" fmla="val 193108"/>
            </a:avLst>
          </a:prstGeom>
          <a:solidFill>
            <a:srgbClr val="B6D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上下箭头 94"/>
          <p:cNvSpPr>
            <a:spLocks/>
          </p:cNvSpPr>
          <p:nvPr/>
        </p:nvSpPr>
        <p:spPr>
          <a:xfrm>
            <a:off x="8005866" y="2048846"/>
            <a:ext cx="144541" cy="564155"/>
          </a:xfrm>
          <a:prstGeom prst="upDownArrow">
            <a:avLst>
              <a:gd name="adj1" fmla="val 41949"/>
              <a:gd name="adj2" fmla="val 193108"/>
            </a:avLst>
          </a:prstGeom>
          <a:solidFill>
            <a:srgbClr val="B6D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上下箭头 95"/>
          <p:cNvSpPr>
            <a:spLocks/>
          </p:cNvSpPr>
          <p:nvPr/>
        </p:nvSpPr>
        <p:spPr>
          <a:xfrm>
            <a:off x="8315856" y="2048846"/>
            <a:ext cx="144541" cy="564155"/>
          </a:xfrm>
          <a:prstGeom prst="upDownArrow">
            <a:avLst>
              <a:gd name="adj1" fmla="val 41949"/>
              <a:gd name="adj2" fmla="val 193108"/>
            </a:avLst>
          </a:prstGeom>
          <a:solidFill>
            <a:srgbClr val="B6D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72"/>
          <p:cNvSpPr txBox="1"/>
          <p:nvPr/>
        </p:nvSpPr>
        <p:spPr>
          <a:xfrm>
            <a:off x="7004671" y="2258850"/>
            <a:ext cx="2255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Metadata Read-Write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8" name="Picture 18" descr="fla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56264" y="960003"/>
            <a:ext cx="40428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19" descr="pengui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1121" y="960003"/>
            <a:ext cx="36406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20"/>
          <p:cNvSpPr txBox="1">
            <a:spLocks noChangeArrowheads="1"/>
          </p:cNvSpPr>
          <p:nvPr/>
        </p:nvSpPr>
        <p:spPr bwMode="auto">
          <a:xfrm>
            <a:off x="2009747" y="960002"/>
            <a:ext cx="6960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Arial Narrow" pitchFamily="34" charset="0"/>
                <a:ea typeface="宋体" pitchFamily="2" charset="-122"/>
              </a:rPr>
              <a:t>Windows</a:t>
            </a:r>
          </a:p>
        </p:txBody>
      </p:sp>
      <p:sp>
        <p:nvSpPr>
          <p:cNvPr id="101" name="Text Box 21"/>
          <p:cNvSpPr txBox="1">
            <a:spLocks noChangeArrowheads="1"/>
          </p:cNvSpPr>
          <p:nvPr/>
        </p:nvSpPr>
        <p:spPr bwMode="auto">
          <a:xfrm>
            <a:off x="3672488" y="960003"/>
            <a:ext cx="896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Arial Narrow" pitchFamily="34" charset="0"/>
                <a:ea typeface="宋体" pitchFamily="2" charset="-122"/>
              </a:rPr>
              <a:t>UNIX/LINUX</a:t>
            </a:r>
          </a:p>
        </p:txBody>
      </p:sp>
      <p:sp>
        <p:nvSpPr>
          <p:cNvPr id="102" name="Text Box 22"/>
          <p:cNvSpPr txBox="1">
            <a:spLocks noChangeArrowheads="1"/>
          </p:cNvSpPr>
          <p:nvPr/>
        </p:nvSpPr>
        <p:spPr bwMode="auto">
          <a:xfrm>
            <a:off x="7800947" y="960003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Arial Narrow" pitchFamily="34" charset="0"/>
                <a:ea typeface="宋体" pitchFamily="2" charset="-122"/>
              </a:rPr>
              <a:t>MAC</a:t>
            </a:r>
          </a:p>
        </p:txBody>
      </p:sp>
      <p:pic>
        <p:nvPicPr>
          <p:cNvPr id="103" name="Picture 35" descr="apple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32979" y="960003"/>
            <a:ext cx="32808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0" name="组合 109"/>
          <p:cNvGrpSpPr/>
          <p:nvPr/>
        </p:nvGrpSpPr>
        <p:grpSpPr>
          <a:xfrm>
            <a:off x="2255573" y="3860960"/>
            <a:ext cx="1459512" cy="1118564"/>
            <a:chOff x="1691680" y="3933056"/>
            <a:chExt cx="1094634" cy="1118564"/>
          </a:xfrm>
        </p:grpSpPr>
        <p:sp>
          <p:nvSpPr>
            <p:cNvPr id="104" name="环形箭头 103"/>
            <p:cNvSpPr/>
            <p:nvPr/>
          </p:nvSpPr>
          <p:spPr>
            <a:xfrm>
              <a:off x="1691680" y="3933056"/>
              <a:ext cx="1080120" cy="1080120"/>
            </a:xfrm>
            <a:prstGeom prst="circularArrow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5" name="环形箭头 104"/>
            <p:cNvSpPr/>
            <p:nvPr/>
          </p:nvSpPr>
          <p:spPr>
            <a:xfrm flipH="1" flipV="1">
              <a:off x="1706194" y="3971500"/>
              <a:ext cx="1080120" cy="1080120"/>
            </a:xfrm>
            <a:prstGeom prst="circular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6" name="文本框 66"/>
          <p:cNvSpPr txBox="1"/>
          <p:nvPr/>
        </p:nvSpPr>
        <p:spPr>
          <a:xfrm>
            <a:off x="4361680" y="4182625"/>
            <a:ext cx="152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</a:p>
          <a:p>
            <a:pPr algn="ctr"/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Transfer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4382825" y="3860960"/>
            <a:ext cx="1459512" cy="1118564"/>
            <a:chOff x="3287119" y="3933056"/>
            <a:chExt cx="1094634" cy="1118564"/>
          </a:xfrm>
        </p:grpSpPr>
        <p:sp>
          <p:nvSpPr>
            <p:cNvPr id="107" name="环形箭头 106"/>
            <p:cNvSpPr/>
            <p:nvPr/>
          </p:nvSpPr>
          <p:spPr>
            <a:xfrm>
              <a:off x="3287119" y="3933056"/>
              <a:ext cx="1080120" cy="1080120"/>
            </a:xfrm>
            <a:prstGeom prst="circularArrow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8" name="环形箭头 107"/>
            <p:cNvSpPr/>
            <p:nvPr/>
          </p:nvSpPr>
          <p:spPr>
            <a:xfrm flipH="1" flipV="1">
              <a:off x="3301633" y="3971500"/>
              <a:ext cx="1080120" cy="1080120"/>
            </a:xfrm>
            <a:prstGeom prst="circular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4" name="图片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2841" y="5286473"/>
            <a:ext cx="374531" cy="9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" name="图片 1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0896" y="5286473"/>
            <a:ext cx="374531" cy="9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45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25620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21"/>
  <p:tag name="MH_LIBRARY" val="GRAPHIC"/>
  <p:tag name="MH_TYPE" val="Other"/>
  <p:tag name="MH_ORDER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21"/>
  <p:tag name="MH_LIBRARY" val="GRAPHIC"/>
  <p:tag name="MH_TYPE" val="Other"/>
  <p:tag name="MH_ORDER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21"/>
  <p:tag name="MH_LIBRARY" val="GRAPHIC"/>
  <p:tag name="MH_TYPE" val="Other"/>
  <p:tag name="MH_ORDER" val="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Other"/>
  <p:tag name="MH_ORDER" val="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SubTitle"/>
  <p:tag name="MH_ORDER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Other"/>
  <p:tag name="MH_ORDER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SubTitle"/>
  <p:tag name="MH_ORDER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Other"/>
  <p:tag name="MH_ORDER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SubTitle"/>
  <p:tag name="MH_ORDER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Other"/>
  <p:tag name="MH_ORDER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SubTitle"/>
  <p:tag name="MH_ORDER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Other"/>
  <p:tag name="MH_ORDER" val="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SubTitle"/>
  <p:tag name="MH_ORDER" val="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Other"/>
  <p:tag name="MH_ORDER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SubTitle"/>
  <p:tag name="MH_ORDER" val="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3132352"/>
  <p:tag name="MH_LIBRARY" val="GRAPHIC"/>
  <p:tag name="MH_TYPE" val="Other"/>
  <p:tag name="MH_ORDER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Other"/>
  <p:tag name="MH_ORDER" val="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SubTitle"/>
  <p:tag name="MH_ORDER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SubTitle"/>
  <p:tag name="MH_ORDER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SubTitle"/>
  <p:tag name="MH_ORDER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1172537"/>
  <p:tag name="MH_LIBRARY" val="GRAPHIC"/>
  <p:tag name="MH_TYPE" val="Text"/>
  <p:tag name="MH_ORDER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1172537"/>
  <p:tag name="MH_LIBRARY" val="GRAPHIC"/>
  <p:tag name="MH_TYPE" val="Text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Other"/>
  <p:tag name="MH_ORDER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1172537"/>
  <p:tag name="MH_LIBRARY" val="GRAPHIC"/>
  <p:tag name="MH_TYPE" val="Text"/>
  <p:tag name="MH_ORDER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SubTitle"/>
  <p:tag name="MH_ORDER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SubTitle"/>
  <p:tag name="MH_ORDER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SubTitle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SubTitle"/>
  <p:tag name="MH_ORDER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1172537"/>
  <p:tag name="MH_LIBRARY" val="GRAPHIC"/>
  <p:tag name="MH_TYPE" val="Text"/>
  <p:tag name="MH_ORDER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1172537"/>
  <p:tag name="MH_LIBRARY" val="GRAPHIC"/>
  <p:tag name="MH_TYPE" val="Text"/>
  <p:tag name="MH_ORDER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1172537"/>
  <p:tag name="MH_LIBRARY" val="GRAPHIC"/>
  <p:tag name="MH_TYPE" val="Text"/>
  <p:tag name="MH_ORDER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Other"/>
  <p:tag name="MH_ORDER" val="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Other"/>
  <p:tag name="MH_ORDER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SubTitle"/>
  <p:tag name="MH_ORDER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01352"/>
  <p:tag name="MH_LIBRARY" val="GRAPHIC"/>
  <p:tag name="MH_TYPE" val="SubTitle"/>
  <p:tag name="MH_ORDER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1172537"/>
  <p:tag name="MH_LIBRARY" val="GRAPHIC"/>
  <p:tag name="MH_TYPE" val="Text"/>
  <p:tag name="MH_ORDER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1172537"/>
  <p:tag name="MH_LIBRARY" val="GRAPHIC"/>
  <p:tag name="MH_TYPE" val="Text"/>
  <p:tag name="MH_ORDER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1172537"/>
  <p:tag name="MH_LIBRARY" val="GRAPHIC"/>
  <p:tag name="MH_TYPE" val="Text"/>
  <p:tag name="MH_ORDER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Other"/>
  <p:tag name="MH_ORDER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Other"/>
  <p:tag name="MH_ORDER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SubTitle"/>
  <p:tag name="MH_ORDER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Text"/>
  <p:tag name="MH_ORDER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Other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46"/>
  <p:tag name="MH_LIBRARY" val="GRAPHIC"/>
  <p:tag name="MH_TYPE" val="Text"/>
  <p:tag name="MH_ORDER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Other"/>
  <p:tag name="MH_ORDER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SubTitle"/>
  <p:tag name="MH_ORDER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Text"/>
  <p:tag name="MH_ORDER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Other"/>
  <p:tag name="MH_ORDER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Other"/>
  <p:tag name="MH_ORDER" val="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SubTitle"/>
  <p:tag name="MH_ORDER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175825"/>
  <p:tag name="MH_LIBRARY" val="GRAPHIC"/>
  <p:tag name="MH_TYPE" val="Text"/>
  <p:tag name="MH_ORDER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Other"/>
  <p:tag name="MH_ORDER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SubTitle"/>
  <p:tag name="MH_ORDER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25620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46"/>
  <p:tag name="MH_LIBRARY" val="GRAPHIC"/>
  <p:tag name="MH_TYPE" val="SubTitle"/>
  <p:tag name="MH_ORDER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SubTitle"/>
  <p:tag name="MH_ORDER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Other"/>
  <p:tag name="MH_ORDER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SubTitle"/>
  <p:tag name="MH_ORDER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Other"/>
  <p:tag name="MH_ORDER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SubTitle"/>
  <p:tag name="MH_ORDER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Other"/>
  <p:tag name="MH_ORDER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Other"/>
  <p:tag name="MH_ORDER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Other"/>
  <p:tag name="MH_ORDER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Text"/>
  <p:tag name="MH_ORDER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Text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46"/>
  <p:tag name="MH_LIBRARY" val="GRAPHIC"/>
  <p:tag name="MH_TYPE" val="Other"/>
  <p:tag name="MH_ORDER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Text"/>
  <p:tag name="MH_ORDER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210353"/>
  <p:tag name="MH_LIBRARY" val="GRAPHIC"/>
  <p:tag name="MH_TYPE" val="Text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46"/>
  <p:tag name="MH_LIBRARY" val="GRAPHIC"/>
  <p:tag name="MH_TYPE" val="Text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46"/>
  <p:tag name="MH_LIBRARY" val="GRAPHIC"/>
  <p:tag name="MH_TYPE" val="SubTitle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46"/>
  <p:tag name="MH_LIBRARY" val="GRAPHIC"/>
  <p:tag name="MH_TYPE" val="Other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46"/>
  <p:tag name="MH_LIBRARY" val="GRAPHIC"/>
  <p:tag name="MH_TYPE" val="Text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46"/>
  <p:tag name="MH_LIBRARY" val="GRAPHIC"/>
  <p:tag name="MH_TYPE" val="SubTitle"/>
  <p:tag name="MH_ORDER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46"/>
  <p:tag name="MH_LIBRARY" val="GRAPHIC"/>
  <p:tag name="MH_TYPE" val="Other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Text"/>
  <p:tag name="MH_ORDER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25620"/>
  <p:tag name="MH_LIBRARY" val="GRAPHIC"/>
  <p:tag name="MH_TYPE" val="SubTitle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SubTitle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Text"/>
  <p:tag name="MH_ORDER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SubTitle"/>
  <p:tag name="MH_ORDER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Text"/>
  <p:tag name="MH_ORDER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25620"/>
  <p:tag name="MH_LIBRARY" val="GRAPHIC"/>
  <p:tag name="MH_TYPE" val="SubTitle"/>
  <p:tag name="MH_ORDER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SubTitle"/>
  <p:tag name="MH_ORDER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Text"/>
  <p:tag name="MH_OR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SubTitle"/>
  <p:tag name="MH_ORDER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434"/>
  <p:tag name="MH_LIBRARY" val="GRAPHIC"/>
  <p:tag name="MH_TYPE" val="Other"/>
  <p:tag name="MH_ORDER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Other"/>
  <p:tag name="MH_ORDER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25620"/>
  <p:tag name="MH_LIBRARY" val="GRAPHIC"/>
  <p:tag name="MH_TYPE" val="SubTitle"/>
  <p:tag name="MH_ORDER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Other"/>
  <p:tag name="MH_ORDER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Other"/>
  <p:tag name="MH_ORDER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SubTitle"/>
  <p:tag name="MH_ORDER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05258"/>
  <p:tag name="MH_LIBRARY" val="GRAPHIC"/>
  <p:tag name="MH_TYPE" val="Other"/>
  <p:tag name="MH_ORDER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20143204"/>
  <p:tag name="MH_LIBRARY" val="GRAPHIC"/>
  <p:tag name="MH_TYPE" val="Other"/>
  <p:tag name="MH_ORDE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20143204"/>
  <p:tag name="MH_LIBRARY" val="GRAPHIC"/>
  <p:tag name="MH_TYPE" val="Other"/>
  <p:tag name="MH_ORDER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20143204"/>
  <p:tag name="MH_LIBRARY" val="GRAPHIC"/>
  <p:tag name="MH_TYPE" val="Other"/>
  <p:tag name="MH_ORDER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225620"/>
  <p:tag name="MH_LIBRARY" val="GRAPHIC"/>
  <p:tag name="MH_TYPE" val="SubTitle"/>
  <p:tag name="MH_ORDER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21"/>
  <p:tag name="MH_LIBRARY" val="GRAPHIC"/>
  <p:tag name="MH_TYPE" val="SubTitle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21"/>
  <p:tag name="MH_LIBRARY" val="GRAPHIC"/>
  <p:tag name="MH_TYPE" val="SubTitle"/>
  <p:tag name="MH_ORDER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721"/>
  <p:tag name="MH_LIBRARY" val="GRAPHIC"/>
  <p:tag name="MH_TYPE" val="SubTitle"/>
  <p:tag name="MH_ORDER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Text"/>
  <p:tag name="MH_ORDER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Other"/>
  <p:tag name="MH_ORDER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20182856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064A2"/>
      </a:accent1>
      <a:accent2>
        <a:srgbClr val="4F81BD"/>
      </a:accent2>
      <a:accent3>
        <a:srgbClr val="4BACC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3353</TotalTime>
  <Words>4422</Words>
  <Application>Microsoft Macintosh PowerPoint</Application>
  <PresentationFormat>Widescreen</PresentationFormat>
  <Paragraphs>1366</Paragraphs>
  <Slides>55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Arial</vt:lpstr>
      <vt:lpstr>Arial Narrow</vt:lpstr>
      <vt:lpstr>Calibri</vt:lpstr>
      <vt:lpstr>FrutigerNext LT Medium</vt:lpstr>
      <vt:lpstr>Impact</vt:lpstr>
      <vt:lpstr>Times New Roman</vt:lpstr>
      <vt:lpstr>Wingdings</vt:lpstr>
      <vt:lpstr>华文中宋</vt:lpstr>
      <vt:lpstr>华文楷体</vt:lpstr>
      <vt:lpstr>华文细黑</vt:lpstr>
      <vt:lpstr>宋体</vt:lpstr>
      <vt:lpstr>微软雅黑</vt:lpstr>
      <vt:lpstr>Office 主题​​</vt:lpstr>
      <vt:lpstr>Visio.Drawing.15</vt:lpstr>
      <vt:lpstr>Sugon ParaStor Cloud Storage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XuMiao</dc:creator>
  <cp:lastModifiedBy>Ke, Junyuan</cp:lastModifiedBy>
  <cp:revision>442</cp:revision>
  <dcterms:created xsi:type="dcterms:W3CDTF">2013-05-15T00:44:42Z</dcterms:created>
  <dcterms:modified xsi:type="dcterms:W3CDTF">2016-12-29T18:30:21Z</dcterms:modified>
</cp:coreProperties>
</file>